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59" r:id="rId2"/>
    <p:sldId id="273" r:id="rId3"/>
    <p:sldId id="274" r:id="rId4"/>
    <p:sldId id="262" r:id="rId5"/>
    <p:sldId id="258" r:id="rId6"/>
    <p:sldId id="275" r:id="rId7"/>
    <p:sldId id="276" r:id="rId8"/>
    <p:sldId id="277" r:id="rId9"/>
    <p:sldId id="278" r:id="rId10"/>
    <p:sldId id="282" r:id="rId11"/>
    <p:sldId id="283" r:id="rId12"/>
    <p:sldId id="284" r:id="rId13"/>
    <p:sldId id="285" r:id="rId14"/>
    <p:sldId id="286" r:id="rId15"/>
    <p:sldId id="287" r:id="rId16"/>
    <p:sldId id="288" r:id="rId17"/>
    <p:sldId id="289" r:id="rId18"/>
    <p:sldId id="290" r:id="rId19"/>
    <p:sldId id="291" r:id="rId20"/>
    <p:sldId id="293" r:id="rId21"/>
    <p:sldId id="294" r:id="rId22"/>
    <p:sldId id="295" r:id="rId23"/>
    <p:sldId id="296" r:id="rId24"/>
    <p:sldId id="297" r:id="rId25"/>
    <p:sldId id="298" r:id="rId26"/>
    <p:sldId id="299" r:id="rId27"/>
    <p:sldId id="300" r:id="rId28"/>
    <p:sldId id="301" r:id="rId29"/>
    <p:sldId id="302" r:id="rId30"/>
    <p:sldId id="304" r:id="rId31"/>
    <p:sldId id="305" r:id="rId32"/>
    <p:sldId id="306" r:id="rId33"/>
    <p:sldId id="307" r:id="rId34"/>
    <p:sldId id="308" r:id="rId35"/>
    <p:sldId id="309"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D84CBA"/>
    <a:srgbClr val="EA7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7567" autoAdjust="0"/>
  </p:normalViewPr>
  <p:slideViewPr>
    <p:cSldViewPr>
      <p:cViewPr>
        <p:scale>
          <a:sx n="60" d="100"/>
          <a:sy n="60" d="100"/>
        </p:scale>
        <p:origin x="-165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1F0006E-70DB-4925-A6F3-7EEC0C1CA341}" type="datetimeFigureOut">
              <a:rPr lang="ar-SA" smtClean="0"/>
              <a:t>26/06/39</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50B9385-D12E-4689-A416-7CE2DBC2CDA4}" type="slidenum">
              <a:rPr lang="ar-SA" smtClean="0"/>
              <a:t>‹#›</a:t>
            </a:fld>
            <a:endParaRPr lang="ar-SA"/>
          </a:p>
        </p:txBody>
      </p:sp>
    </p:spTree>
    <p:extLst>
      <p:ext uri="{BB962C8B-B14F-4D97-AF65-F5344CB8AC3E}">
        <p14:creationId xmlns:p14="http://schemas.microsoft.com/office/powerpoint/2010/main" val="11122371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250B9385-D12E-4689-A416-7CE2DBC2CDA4}" type="slidenum">
              <a:rPr lang="ar-SA" smtClean="0"/>
              <a:t>12</a:t>
            </a:fld>
            <a:endParaRPr lang="ar-SA"/>
          </a:p>
        </p:txBody>
      </p:sp>
    </p:spTree>
    <p:extLst>
      <p:ext uri="{BB962C8B-B14F-4D97-AF65-F5344CB8AC3E}">
        <p14:creationId xmlns:p14="http://schemas.microsoft.com/office/powerpoint/2010/main" val="274145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2B03369-0B47-4665-84E0-06048F358E6B}" type="datetimeFigureOut">
              <a:rPr lang="ar-SA" smtClean="0"/>
              <a:t>26/06/39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348596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2B03369-0B47-4665-84E0-06048F358E6B}" type="datetimeFigureOut">
              <a:rPr lang="ar-SA" smtClean="0"/>
              <a:t>26/06/39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109555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2B03369-0B47-4665-84E0-06048F358E6B}" type="datetimeFigureOut">
              <a:rPr lang="ar-SA" smtClean="0"/>
              <a:t>26/06/39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101521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2B03369-0B47-4665-84E0-06048F358E6B}" type="datetimeFigureOut">
              <a:rPr lang="ar-SA" smtClean="0"/>
              <a:t>26/06/39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303620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2B03369-0B47-4665-84E0-06048F358E6B}" type="datetimeFigureOut">
              <a:rPr lang="ar-SA" smtClean="0"/>
              <a:t>26/06/39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17832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2B03369-0B47-4665-84E0-06048F358E6B}" type="datetimeFigureOut">
              <a:rPr lang="ar-SA" smtClean="0"/>
              <a:t>26/06/39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317710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2B03369-0B47-4665-84E0-06048F358E6B}" type="datetimeFigureOut">
              <a:rPr lang="ar-SA" smtClean="0"/>
              <a:t>26/06/39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180385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2B03369-0B47-4665-84E0-06048F358E6B}" type="datetimeFigureOut">
              <a:rPr lang="ar-SA" smtClean="0"/>
              <a:t>26/06/39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205641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B03369-0B47-4665-84E0-06048F358E6B}" type="datetimeFigureOut">
              <a:rPr lang="ar-SA" smtClean="0"/>
              <a:t>26/06/39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402571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B03369-0B47-4665-84E0-06048F358E6B}" type="datetimeFigureOut">
              <a:rPr lang="ar-SA" smtClean="0"/>
              <a:t>26/06/39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296435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B03369-0B47-4665-84E0-06048F358E6B}" type="datetimeFigureOut">
              <a:rPr lang="ar-SA" smtClean="0"/>
              <a:t>26/06/39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1A1E59F-43D9-4339-ADD3-4718ED6E3D07}" type="slidenum">
              <a:rPr lang="ar-SA" smtClean="0"/>
              <a:t>‹#›</a:t>
            </a:fld>
            <a:endParaRPr lang="ar-SA"/>
          </a:p>
        </p:txBody>
      </p:sp>
    </p:spTree>
    <p:extLst>
      <p:ext uri="{BB962C8B-B14F-4D97-AF65-F5344CB8AC3E}">
        <p14:creationId xmlns:p14="http://schemas.microsoft.com/office/powerpoint/2010/main" val="417969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B03369-0B47-4665-84E0-06048F358E6B}" type="datetimeFigureOut">
              <a:rPr lang="ar-SA" smtClean="0"/>
              <a:t>26/06/39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1A1E59F-43D9-4339-ADD3-4718ED6E3D07}" type="slidenum">
              <a:rPr lang="ar-SA" smtClean="0"/>
              <a:t>‹#›</a:t>
            </a:fld>
            <a:endParaRPr lang="ar-SA"/>
          </a:p>
        </p:txBody>
      </p:sp>
    </p:spTree>
    <p:extLst>
      <p:ext uri="{BB962C8B-B14F-4D97-AF65-F5344CB8AC3E}">
        <p14:creationId xmlns:p14="http://schemas.microsoft.com/office/powerpoint/2010/main" val="145999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213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63688" y="116632"/>
            <a:ext cx="6192688" cy="1077218"/>
          </a:xfrm>
          <a:prstGeom prst="rect">
            <a:avLst/>
          </a:prstGeom>
        </p:spPr>
        <p:txBody>
          <a:bodyPr wrap="square">
            <a:spAutoFit/>
          </a:bodyPr>
          <a:lstStyle/>
          <a:p>
            <a:pPr marL="457200" indent="-457200">
              <a:buFont typeface="Wingdings" pitchFamily="2" charset="2"/>
              <a:buChar char="q"/>
            </a:pPr>
            <a:r>
              <a:rPr lang="ar-SA" sz="3200" dirty="0" smtClean="0">
                <a:solidFill>
                  <a:srgbClr val="7030A0"/>
                </a:solidFill>
              </a:rPr>
              <a:t>دورة </a:t>
            </a:r>
            <a:r>
              <a:rPr lang="ar-SA" sz="3200" dirty="0">
                <a:solidFill>
                  <a:srgbClr val="7030A0"/>
                </a:solidFill>
              </a:rPr>
              <a:t>استراتيجيات بناء الصورة الذهنية للمؤسسات </a:t>
            </a:r>
            <a:r>
              <a:rPr lang="ar-SA" sz="3200" dirty="0" smtClean="0">
                <a:solidFill>
                  <a:srgbClr val="7030A0"/>
                </a:solidFill>
              </a:rPr>
              <a:t>الخيرية</a:t>
            </a:r>
            <a:endParaRPr lang="ar-SA" sz="3200" dirty="0">
              <a:solidFill>
                <a:srgbClr val="7030A0"/>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257930599"/>
              </p:ext>
            </p:extLst>
          </p:nvPr>
        </p:nvGraphicFramePr>
        <p:xfrm>
          <a:off x="971600" y="1193850"/>
          <a:ext cx="7450524" cy="4896543"/>
        </p:xfrm>
        <a:graphic>
          <a:graphicData uri="http://schemas.openxmlformats.org/drawingml/2006/table">
            <a:tbl>
              <a:tblPr rtl="1" firstRow="1" firstCol="1" lastRow="1" lastCol="1" bandRow="1" bandCol="1"/>
              <a:tblGrid>
                <a:gridCol w="379318"/>
                <a:gridCol w="984588"/>
                <a:gridCol w="6086618"/>
              </a:tblGrid>
              <a:tr h="412547">
                <a:tc>
                  <a:txBody>
                    <a:bodyPr/>
                    <a:lstStyle/>
                    <a:p>
                      <a:pPr algn="ctr" rtl="1">
                        <a:spcAft>
                          <a:spcPts val="0"/>
                        </a:spcAft>
                      </a:pPr>
                      <a:r>
                        <a:rPr lang="ar-SA" sz="2000" dirty="0">
                          <a:effectLst/>
                          <a:latin typeface="Times New Roman" panose="02020603050405020304" pitchFamily="18" charset="0"/>
                          <a:ea typeface="Times New Roman" panose="02020603050405020304" pitchFamily="18" charset="0"/>
                          <a:cs typeface="Simplified Arabic" panose="02020603050405020304" pitchFamily="18" charset="-78"/>
                        </a:rPr>
                        <a:t>م</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الموضوع</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البيـان</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r>
              <a:tr h="650744">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1</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اسم البرنامج</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دورة استراتيجيات بناء الصورة الذهنية للمؤسسات الخيرية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744">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2</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اسم المدربة </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أ. </a:t>
                      </a: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نوير الشمري</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224">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3</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وقت البرنامج</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من </a:t>
                      </a: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4 م: إلى 8:00 م</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224">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4</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الفئة المستهدفة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موظفات الجهات الخيرية النسائية من نائبات وتنفيذيات</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8060">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الهدف العام للبرنامج</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lvl="0" indent="-342900" algn="just" rtl="1">
                        <a:spcAft>
                          <a:spcPts val="0"/>
                        </a:spcAft>
                        <a:buFont typeface="Wingdings" panose="05000000000000000000" pitchFamily="2" charset="2"/>
                        <a:buChar char="§"/>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التعريف بمفهوم العلاقات العامة ودورها في المؤسسات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الخيرية.</a:t>
                      </a:r>
                      <a:endParaRPr lang="ar-SA" sz="2000" b="0" dirty="0" smtClean="0">
                        <a:effectLst/>
                        <a:latin typeface="Times New Roman" panose="02020603050405020304" pitchFamily="18" charset="0"/>
                        <a:ea typeface="Times New Roman" panose="02020603050405020304" pitchFamily="18" charset="0"/>
                        <a:cs typeface="+mn-cs"/>
                      </a:endParaRPr>
                    </a:p>
                    <a:p>
                      <a:pPr marL="342900" lvl="0" indent="-342900" algn="just" rtl="1">
                        <a:spcAft>
                          <a:spcPts val="0"/>
                        </a:spcAft>
                        <a:buFont typeface="Wingdings" panose="05000000000000000000" pitchFamily="2" charset="2"/>
                        <a:buChar char="§"/>
                      </a:pP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تحديــــــــــد المهارات </a:t>
                      </a: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الإعلامية لموظفات العلاقات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العامة.</a:t>
                      </a:r>
                      <a:endParaRPr lang="en-US" sz="2000" dirty="0">
                        <a:effectLst/>
                        <a:latin typeface="Times New Roman" panose="02020603050405020304" pitchFamily="18" charset="0"/>
                        <a:ea typeface="Times New Roman" panose="02020603050405020304" pitchFamily="18" charset="0"/>
                      </a:endParaRPr>
                    </a:p>
                    <a:p>
                      <a:pPr marL="342900" lvl="0" indent="-342900" algn="just" rtl="1">
                        <a:spcAft>
                          <a:spcPts val="0"/>
                        </a:spcAft>
                        <a:buFont typeface="Wingdings" panose="05000000000000000000" pitchFamily="2" charset="2"/>
                        <a:buChar char="§"/>
                      </a:pP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التعريف </a:t>
                      </a: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بالصورة الذهنية من حيث المفهوم والمصادر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والمكونات.</a:t>
                      </a:r>
                      <a:endParaRPr lang="en-US" sz="2000" dirty="0">
                        <a:effectLst/>
                        <a:latin typeface="Times New Roman" panose="02020603050405020304" pitchFamily="18" charset="0"/>
                        <a:ea typeface="Times New Roman" panose="02020603050405020304" pitchFamily="18" charset="0"/>
                      </a:endParaRPr>
                    </a:p>
                    <a:p>
                      <a:pPr marL="342900" lvl="0" indent="-342900" algn="just" rtl="1">
                        <a:spcAft>
                          <a:spcPts val="0"/>
                        </a:spcAft>
                        <a:buFont typeface="Wingdings" panose="05000000000000000000" pitchFamily="2" charset="2"/>
                        <a:buChar char="§"/>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تحديد استراتيجيات وقواعد بناء الصورة الذهنية بالشكل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الصحيح.</a:t>
                      </a:r>
                      <a:endParaRPr lang="en-US" sz="2000" dirty="0">
                        <a:effectLst/>
                        <a:latin typeface="Times New Roman" panose="02020603050405020304" pitchFamily="18" charset="0"/>
                        <a:ea typeface="Times New Roman" panose="02020603050405020304" pitchFamily="18" charset="0"/>
                      </a:endParaRPr>
                    </a:p>
                    <a:p>
                      <a:pPr marL="342900" lvl="0" indent="-342900" algn="just" rtl="1">
                        <a:spcAft>
                          <a:spcPts val="0"/>
                        </a:spcAft>
                        <a:buFont typeface="Wingdings" panose="05000000000000000000" pitchFamily="2" charset="2"/>
                        <a:buChar char="§"/>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بناء استراتيجية إعلامية ناجحة للتواصل مع الإعلام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والجمهور.</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126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114708810"/>
              </p:ext>
            </p:extLst>
          </p:nvPr>
        </p:nvGraphicFramePr>
        <p:xfrm>
          <a:off x="611560" y="332656"/>
          <a:ext cx="7841842" cy="5724506"/>
        </p:xfrm>
        <a:graphic>
          <a:graphicData uri="http://schemas.openxmlformats.org/drawingml/2006/table">
            <a:tbl>
              <a:tblPr rtl="1" firstRow="1" firstCol="1" lastRow="1" lastCol="1" bandRow="1" bandCol="1"/>
              <a:tblGrid>
                <a:gridCol w="375652"/>
                <a:gridCol w="917305"/>
                <a:gridCol w="6548885"/>
              </a:tblGrid>
              <a:tr h="896035">
                <a:tc>
                  <a:txBody>
                    <a:bodyPr/>
                    <a:lstStyle/>
                    <a:p>
                      <a:pPr algn="ctr" rtl="1">
                        <a:spcAft>
                          <a:spcPts val="0"/>
                        </a:spcAft>
                      </a:pPr>
                      <a:r>
                        <a:rPr lang="ar-SA" sz="2000" dirty="0">
                          <a:effectLst/>
                          <a:latin typeface="Times New Roman" panose="02020603050405020304" pitchFamily="18" charset="0"/>
                          <a:ea typeface="Times New Roman" panose="02020603050405020304" pitchFamily="18" charset="0"/>
                          <a:cs typeface="Simplified Arabic" panose="02020603050405020304" pitchFamily="18" charset="-78"/>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وسائل التدريب</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جهاز عرض – حقائب المتدربات – أوراق عمل – أقلام حبر + أقلام رصاص-سبورة ورقية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828471">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7</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محاور المادة العلمية </a:t>
                      </a:r>
                      <a:endParaRPr lang="en-US" sz="2000">
                        <a:effectLst/>
                        <a:latin typeface="Times New Roman" panose="02020603050405020304" pitchFamily="18" charset="0"/>
                        <a:ea typeface="Times New Roman" panose="02020603050405020304" pitchFamily="18" charset="0"/>
                      </a:endParaRPr>
                    </a:p>
                    <a:p>
                      <a:pPr algn="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للدورة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2000" dirty="0">
                        <a:effectLst/>
                        <a:latin typeface="Times New Roman" panose="02020603050405020304" pitchFamily="18" charset="0"/>
                        <a:ea typeface="Times New Roman" panose="02020603050405020304" pitchFamily="18"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استعراض أهداف الدورة.</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توقعات </a:t>
                      </a:r>
                      <a:r>
                        <a:rPr lang="ar-SA" sz="2000" b="1" dirty="0" smtClean="0">
                          <a:effectLst/>
                          <a:latin typeface="Calibri" panose="020F0502020204030204" pitchFamily="34" charset="0"/>
                          <a:ea typeface="Times New Roman" panose="02020603050405020304" pitchFamily="18" charset="0"/>
                          <a:cs typeface="Simplified Arabic" panose="02020603050405020304" pitchFamily="18" charset="-78"/>
                        </a:rPr>
                        <a:t>المشاركات.</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مفهوم العلاقات العامة وأهدافها </a:t>
                      </a:r>
                      <a:r>
                        <a:rPr lang="ar-SA" sz="2000" b="1" dirty="0" smtClean="0">
                          <a:effectLst/>
                          <a:latin typeface="Calibri" panose="020F0502020204030204" pitchFamily="34" charset="0"/>
                          <a:ea typeface="Times New Roman" panose="02020603050405020304" pitchFamily="18" charset="0"/>
                          <a:cs typeface="Simplified Arabic" panose="02020603050405020304" pitchFamily="18" charset="-78"/>
                        </a:rPr>
                        <a:t>الرئيسية.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وظائف العلاقات </a:t>
                      </a:r>
                      <a:r>
                        <a:rPr lang="ar-SA" sz="2000" b="1" dirty="0" smtClean="0">
                          <a:effectLst/>
                          <a:latin typeface="Calibri" panose="020F0502020204030204" pitchFamily="34" charset="0"/>
                          <a:ea typeface="Times New Roman" panose="02020603050405020304" pitchFamily="18" charset="0"/>
                          <a:cs typeface="Simplified Arabic" panose="02020603050405020304" pitchFamily="18" charset="-78"/>
                        </a:rPr>
                        <a:t>العامة.</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 أهمية الوظيفة الإعلامية للعلاقات </a:t>
                      </a:r>
                      <a:r>
                        <a:rPr lang="ar-SA" sz="2000" b="1" dirty="0" smtClean="0">
                          <a:effectLst/>
                          <a:latin typeface="Calibri" panose="020F0502020204030204" pitchFamily="34" charset="0"/>
                          <a:ea typeface="Times New Roman" panose="02020603050405020304" pitchFamily="18" charset="0"/>
                          <a:cs typeface="Simplified Arabic" panose="02020603050405020304" pitchFamily="18" charset="-78"/>
                        </a:rPr>
                        <a:t>العامة.</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 المهارات الإعلامية لموظفات العلاقات </a:t>
                      </a:r>
                      <a:r>
                        <a:rPr lang="ar-SA" sz="2000" b="1" dirty="0" smtClean="0">
                          <a:effectLst/>
                          <a:latin typeface="Calibri" panose="020F0502020204030204" pitchFamily="34" charset="0"/>
                          <a:ea typeface="Times New Roman" panose="02020603050405020304" pitchFamily="18" charset="0"/>
                          <a:cs typeface="Simplified Arabic" panose="02020603050405020304" pitchFamily="18" charset="-78"/>
                        </a:rPr>
                        <a:t>العامة.</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مهارات مهمة في التعامل مع وسائل </a:t>
                      </a:r>
                      <a:r>
                        <a:rPr lang="ar-SA" sz="2000" b="1" dirty="0" smtClean="0">
                          <a:effectLst/>
                          <a:latin typeface="Calibri" panose="020F0502020204030204" pitchFamily="34" charset="0"/>
                          <a:ea typeface="Times New Roman" panose="02020603050405020304" pitchFamily="18" charset="0"/>
                          <a:cs typeface="Simplified Arabic" panose="02020603050405020304" pitchFamily="18" charset="-78"/>
                        </a:rPr>
                        <a:t>الإعلام.</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1000"/>
                        </a:spcAft>
                        <a:buFont typeface="+mj-lt"/>
                        <a:buAutoNum type="arabicPeriod"/>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الأخطاء الشائعة عند موظفات العلاقات العامة.</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685800" algn="r" rtl="1">
                        <a:lnSpc>
                          <a:spcPct val="115000"/>
                        </a:lnSpc>
                        <a:spcAft>
                          <a:spcPts val="1000"/>
                        </a:spcAft>
                      </a:pPr>
                      <a:r>
                        <a:rPr lang="ar-SA" sz="2000" b="1"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875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26408"/>
            <a:ext cx="7704856" cy="523220"/>
          </a:xfrm>
          <a:prstGeom prst="rect">
            <a:avLst/>
          </a:prstGeom>
        </p:spPr>
        <p:txBody>
          <a:bodyPr wrap="square">
            <a:spAutoFit/>
          </a:bodyPr>
          <a:lstStyle/>
          <a:p>
            <a:pPr marL="457200" indent="-457200">
              <a:buFont typeface="Wingdings" pitchFamily="2" charset="2"/>
              <a:buChar char="q"/>
            </a:pPr>
            <a:r>
              <a:rPr lang="ar-SA" sz="2800" dirty="0" smtClean="0">
                <a:solidFill>
                  <a:srgbClr val="7030A0"/>
                </a:solidFill>
              </a:rPr>
              <a:t>دورة التصميم </a:t>
            </a:r>
            <a:r>
              <a:rPr lang="ar-SA" sz="2800" dirty="0">
                <a:solidFill>
                  <a:srgbClr val="7030A0"/>
                </a:solidFill>
              </a:rPr>
              <a:t>الجرافيكي للمطبوعات والمنشورات الالكترونية </a:t>
            </a:r>
          </a:p>
        </p:txBody>
      </p:sp>
      <p:graphicFrame>
        <p:nvGraphicFramePr>
          <p:cNvPr id="3" name="جدول 2"/>
          <p:cNvGraphicFramePr>
            <a:graphicFrameLocks noGrp="1"/>
          </p:cNvGraphicFramePr>
          <p:nvPr>
            <p:extLst>
              <p:ext uri="{D42A27DB-BD31-4B8C-83A1-F6EECF244321}">
                <p14:modId xmlns:p14="http://schemas.microsoft.com/office/powerpoint/2010/main" val="2470628883"/>
              </p:ext>
            </p:extLst>
          </p:nvPr>
        </p:nvGraphicFramePr>
        <p:xfrm>
          <a:off x="467544" y="549628"/>
          <a:ext cx="7632848" cy="5912572"/>
        </p:xfrm>
        <a:graphic>
          <a:graphicData uri="http://schemas.openxmlformats.org/drawingml/2006/table">
            <a:tbl>
              <a:tblPr rtl="1" firstRow="1" firstCol="1" lastRow="1" lastCol="1" bandRow="1" bandCol="1"/>
              <a:tblGrid>
                <a:gridCol w="388600"/>
                <a:gridCol w="948925"/>
                <a:gridCol w="6295323"/>
              </a:tblGrid>
              <a:tr h="288163">
                <a:tc>
                  <a:txBody>
                    <a:bodyPr/>
                    <a:lstStyle/>
                    <a:p>
                      <a:pPr algn="ctr" rtl="1">
                        <a:spcAft>
                          <a:spcPts val="0"/>
                        </a:spcAft>
                      </a:pPr>
                      <a:r>
                        <a:rPr lang="ar-SA" sz="1800" dirty="0">
                          <a:effectLst/>
                          <a:latin typeface="Times New Roman" panose="02020603050405020304" pitchFamily="18" charset="0"/>
                          <a:ea typeface="Times New Roman" panose="02020603050405020304" pitchFamily="18" charset="0"/>
                          <a:cs typeface="Simplified Arabic" panose="02020603050405020304" pitchFamily="18" charset="-78"/>
                        </a:rPr>
                        <a:t>م</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الموضوع</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dirty="0">
                          <a:effectLst/>
                          <a:latin typeface="Times New Roman" panose="02020603050405020304" pitchFamily="18" charset="0"/>
                          <a:ea typeface="Times New Roman" panose="02020603050405020304" pitchFamily="18" charset="0"/>
                          <a:cs typeface="Simplified Arabic" panose="02020603050405020304" pitchFamily="18" charset="-78"/>
                        </a:rPr>
                        <a:t>البيان</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r>
              <a:tr h="576327">
                <a:tc>
                  <a:txBody>
                    <a:bodyPr/>
                    <a:lstStyle/>
                    <a:p>
                      <a:pPr algn="ct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اسم البرنامج</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دورة التصميم الجرافيكي للمطبوعات والمنشورات الالكترونية</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327">
                <a:tc>
                  <a:txBody>
                    <a:bodyPr/>
                    <a:lstStyle/>
                    <a:p>
                      <a:pPr algn="ct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2</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اسم المدربة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rtl="1">
                        <a:spcAft>
                          <a:spcPts val="0"/>
                        </a:spcAft>
                        <a:buFont typeface="+mj-cs"/>
                        <a:buAutoNum type="arabic1Minus"/>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تماضر المرزوقي</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327">
                <a:tc>
                  <a:txBody>
                    <a:bodyPr/>
                    <a:lstStyle/>
                    <a:p>
                      <a:pPr algn="ct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3</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مدة البرنامج</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من </a:t>
                      </a: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4:00 إلى 8:00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327">
                <a:tc>
                  <a:txBody>
                    <a:bodyPr/>
                    <a:lstStyle/>
                    <a:p>
                      <a:pPr algn="ct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4</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الفئة المستهدفة</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المهتمات </a:t>
                      </a: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في التصميم الجرافيكي وتنفيذ المطبوعات والمنشورات </a:t>
                      </a:r>
                      <a:r>
                        <a:rPr lang="ar-SA" sz="1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الإلكترونية</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490">
                <a:tc>
                  <a:txBody>
                    <a:bodyPr/>
                    <a:lstStyle/>
                    <a:p>
                      <a:pPr algn="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الهدف العام للبرنامج</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يهدف البرنامج لإكساب المتدربة معرفة نظرية بأسس وأنواع المطبوعات والمنشورات </a:t>
                      </a:r>
                      <a:r>
                        <a:rPr lang="ar-SA" sz="1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الالكترونية وتطبيقها</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808691">
                <a:tc>
                  <a:txBody>
                    <a:bodyPr/>
                    <a:lstStyle/>
                    <a:p>
                      <a:pPr algn="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6</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وسائل التدريب</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1800" b="1">
                          <a:effectLst/>
                          <a:latin typeface="Times New Roman" panose="02020603050405020304" pitchFamily="18" charset="0"/>
                          <a:ea typeface="Times New Roman" panose="02020603050405020304" pitchFamily="18" charset="0"/>
                          <a:cs typeface="Simplified Arabic" panose="02020603050405020304" pitchFamily="18" charset="-78"/>
                        </a:rPr>
                        <a:t>جهاز عرض – مكبر صوت –   حقائب المتدربات – أوراق عمل – أقلام حبر -أقلام رصاص -سبورة ورقية</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331969">
                <a:tc>
                  <a:txBody>
                    <a:bodyPr/>
                    <a:lstStyle/>
                    <a:p>
                      <a:pPr algn="r" rtl="1">
                        <a:spcAft>
                          <a:spcPts val="0"/>
                        </a:spcAft>
                      </a:pPr>
                      <a:r>
                        <a:rPr lang="ar-SA" sz="1800">
                          <a:effectLst/>
                          <a:latin typeface="Times New Roman" panose="02020603050405020304" pitchFamily="18" charset="0"/>
                          <a:ea typeface="Times New Roman" panose="02020603050405020304" pitchFamily="18" charset="0"/>
                          <a:cs typeface="Simplified Arabic" panose="02020603050405020304" pitchFamily="18" charset="-78"/>
                        </a:rPr>
                        <a:t>7</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محاور المادة العلمية للدورة</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lvl="0" indent="-342900" algn="r" rtl="1">
                        <a:spcAft>
                          <a:spcPts val="0"/>
                        </a:spcAft>
                        <a:buFont typeface="Symbol" panose="05050102010706020507" pitchFamily="18" charset="2"/>
                        <a:buChar char=""/>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ما هو الشعار.</a:t>
                      </a:r>
                      <a:endParaRPr lang="en-US" sz="1800" dirty="0">
                        <a:effectLst/>
                        <a:latin typeface="Times New Roman" panose="02020603050405020304" pitchFamily="18" charset="0"/>
                        <a:ea typeface="Times New Roman" panose="02020603050405020304" pitchFamily="18" charset="0"/>
                      </a:endParaRPr>
                    </a:p>
                    <a:p>
                      <a:pPr marL="342900" lvl="0" indent="-342900" algn="r" rtl="1">
                        <a:spcAft>
                          <a:spcPts val="0"/>
                        </a:spcAft>
                        <a:buFont typeface="Symbol" panose="05050102010706020507" pitchFamily="18" charset="2"/>
                        <a:buChar char=""/>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ما يجب أن تعرفه قبل تصميم شعارك.</a:t>
                      </a:r>
                      <a:endParaRPr lang="en-US" sz="1800" dirty="0">
                        <a:effectLst/>
                        <a:latin typeface="Times New Roman" panose="02020603050405020304" pitchFamily="18" charset="0"/>
                        <a:ea typeface="Times New Roman" panose="02020603050405020304" pitchFamily="18" charset="0"/>
                      </a:endParaRPr>
                    </a:p>
                    <a:p>
                      <a:pPr marL="342900" lvl="0" indent="-342900" algn="r" rtl="1">
                        <a:spcAft>
                          <a:spcPts val="0"/>
                        </a:spcAft>
                        <a:buFont typeface="Symbol" panose="05050102010706020507" pitchFamily="18" charset="2"/>
                        <a:buChar char=""/>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خطوات تصميم الشعار.</a:t>
                      </a:r>
                      <a:endParaRPr lang="en-US" sz="1800" dirty="0">
                        <a:effectLst/>
                        <a:latin typeface="Times New Roman" panose="02020603050405020304" pitchFamily="18" charset="0"/>
                        <a:ea typeface="Times New Roman" panose="02020603050405020304" pitchFamily="18" charset="0"/>
                      </a:endParaRPr>
                    </a:p>
                    <a:p>
                      <a:pPr marL="342900" lvl="0" indent="-342900" algn="r" rtl="1">
                        <a:spcAft>
                          <a:spcPts val="0"/>
                        </a:spcAft>
                        <a:buFont typeface="Symbol" panose="05050102010706020507" pitchFamily="18" charset="2"/>
                        <a:buChar char=""/>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أنواع الشعارات الأساسية.</a:t>
                      </a:r>
                      <a:endParaRPr lang="en-US" sz="1800" dirty="0">
                        <a:effectLst/>
                        <a:latin typeface="Times New Roman" panose="02020603050405020304" pitchFamily="18" charset="0"/>
                        <a:ea typeface="Times New Roman" panose="02020603050405020304" pitchFamily="18" charset="0"/>
                      </a:endParaRPr>
                    </a:p>
                    <a:p>
                      <a:pPr marL="342900" lvl="0" indent="-342900" algn="r" rtl="1">
                        <a:spcAft>
                          <a:spcPts val="0"/>
                        </a:spcAft>
                        <a:buFont typeface="Symbol" panose="05050102010706020507" pitchFamily="18" charset="2"/>
                        <a:buChar char=""/>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تطبيق تنفيذ شعار.</a:t>
                      </a:r>
                      <a:endParaRPr lang="en-US" sz="1800" dirty="0">
                        <a:effectLst/>
                        <a:latin typeface="Times New Roman" panose="02020603050405020304" pitchFamily="18" charset="0"/>
                        <a:ea typeface="Times New Roman" panose="02020603050405020304" pitchFamily="18" charset="0"/>
                      </a:endParaRPr>
                    </a:p>
                    <a:p>
                      <a:pPr marL="457200" algn="r" rtl="1">
                        <a:spcAft>
                          <a:spcPts val="0"/>
                        </a:spcAft>
                      </a:pPr>
                      <a:r>
                        <a:rPr lang="ar-SA" sz="18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029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p:cNvSpPr/>
          <p:nvPr/>
        </p:nvSpPr>
        <p:spPr>
          <a:xfrm>
            <a:off x="1691680" y="332656"/>
            <a:ext cx="6048672" cy="1008112"/>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accent3"/>
                </a:solidFill>
              </a:rPr>
              <a:t>خامسا  :  تقرير فعاليات اليوم الثاني</a:t>
            </a:r>
          </a:p>
        </p:txBody>
      </p:sp>
      <p:sp>
        <p:nvSpPr>
          <p:cNvPr id="3" name="مستطيل 2"/>
          <p:cNvSpPr/>
          <p:nvPr/>
        </p:nvSpPr>
        <p:spPr>
          <a:xfrm>
            <a:off x="1331640" y="1628800"/>
            <a:ext cx="7056784" cy="4801314"/>
          </a:xfrm>
          <a:prstGeom prst="rect">
            <a:avLst/>
          </a:prstGeom>
        </p:spPr>
        <p:txBody>
          <a:bodyPr wrap="square">
            <a:spAutoFit/>
          </a:bodyPr>
          <a:lstStyle/>
          <a:p>
            <a:r>
              <a:rPr lang="ar-SA" sz="2400" dirty="0"/>
              <a:t>بدأ اليوم الثاني باستقبال المشاركات من الجهات النسائية والترحيب بهن</a:t>
            </a:r>
          </a:p>
          <a:p>
            <a:r>
              <a:rPr lang="ar-SA" sz="2400" dirty="0" smtClean="0"/>
              <a:t>ثم </a:t>
            </a:r>
            <a:r>
              <a:rPr lang="ar-SA" sz="2400" dirty="0"/>
              <a:t>توجهت جميع المشاركات للقاعة </a:t>
            </a:r>
            <a:r>
              <a:rPr lang="ar-SA" sz="2400" dirty="0" smtClean="0"/>
              <a:t>المخصصة، </a:t>
            </a:r>
            <a:r>
              <a:rPr lang="ar-SA" sz="2400" dirty="0"/>
              <a:t>كل فئة حسب الدورة المرشحة لها.</a:t>
            </a:r>
          </a:p>
          <a:p>
            <a:endParaRPr lang="ar-SA" dirty="0"/>
          </a:p>
          <a:p>
            <a:pPr marL="571500" indent="-571500">
              <a:buFont typeface="Wingdings" pitchFamily="2" charset="2"/>
              <a:buChar char="q"/>
            </a:pPr>
            <a:r>
              <a:rPr lang="ar-SA" sz="3600" dirty="0" smtClean="0">
                <a:solidFill>
                  <a:srgbClr val="7030A0"/>
                </a:solidFill>
              </a:rPr>
              <a:t>دورة </a:t>
            </a:r>
            <a:r>
              <a:rPr lang="ar-SA" sz="3600" dirty="0">
                <a:solidFill>
                  <a:srgbClr val="7030A0"/>
                </a:solidFill>
              </a:rPr>
              <a:t>تحليل المسميات الوظيفية</a:t>
            </a:r>
          </a:p>
          <a:p>
            <a:endParaRPr lang="ar-SA" dirty="0"/>
          </a:p>
          <a:p>
            <a:endParaRPr lang="ar-SA" sz="2400" dirty="0"/>
          </a:p>
          <a:p>
            <a:endParaRPr lang="ar-SA" sz="2400" dirty="0" smtClean="0"/>
          </a:p>
          <a:p>
            <a:endParaRPr lang="ar-SA" sz="2400" dirty="0"/>
          </a:p>
          <a:p>
            <a:r>
              <a:rPr lang="ar-SA" sz="2400" dirty="0" smtClean="0"/>
              <a:t>• أهمية </a:t>
            </a:r>
            <a:r>
              <a:rPr lang="ar-SA" sz="2400" dirty="0"/>
              <a:t>التحليل </a:t>
            </a:r>
            <a:r>
              <a:rPr lang="ar-SA" sz="2400" dirty="0" smtClean="0"/>
              <a:t>الوظيفي.</a:t>
            </a:r>
            <a:endParaRPr lang="ar-SA" sz="2400" dirty="0"/>
          </a:p>
          <a:p>
            <a:r>
              <a:rPr lang="ar-SA" sz="2400" dirty="0" smtClean="0"/>
              <a:t>• تأثير </a:t>
            </a:r>
            <a:r>
              <a:rPr lang="ar-SA" sz="2400" dirty="0"/>
              <a:t>تحليل الوظائف على سياسات الموارد </a:t>
            </a:r>
            <a:r>
              <a:rPr lang="ar-SA" sz="2400" dirty="0" smtClean="0"/>
              <a:t>البشرية.</a:t>
            </a:r>
            <a:endParaRPr lang="ar-SA" sz="2400" dirty="0"/>
          </a:p>
          <a:p>
            <a:r>
              <a:rPr lang="ar-SA" sz="2400" dirty="0" smtClean="0"/>
              <a:t>• عملية </a:t>
            </a:r>
            <a:r>
              <a:rPr lang="ar-SA" sz="2400" dirty="0"/>
              <a:t>تحليل الوظائف </a:t>
            </a:r>
            <a:r>
              <a:rPr lang="ar-SA" sz="2400" dirty="0" smtClean="0"/>
              <a:t>وتوصيفها.</a:t>
            </a:r>
            <a:endParaRPr lang="ar-SA" sz="2400" dirty="0"/>
          </a:p>
          <a:p>
            <a:endParaRPr lang="ar-SA" dirty="0"/>
          </a:p>
        </p:txBody>
      </p:sp>
      <p:sp>
        <p:nvSpPr>
          <p:cNvPr id="4" name="وسيلة شرح مع سهم إلى الأسفل 3"/>
          <p:cNvSpPr/>
          <p:nvPr/>
        </p:nvSpPr>
        <p:spPr>
          <a:xfrm>
            <a:off x="3203848" y="3861048"/>
            <a:ext cx="5184576" cy="9144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t>وقد تناولت المدربة المحاور التالية:</a:t>
            </a:r>
          </a:p>
        </p:txBody>
      </p:sp>
    </p:spTree>
    <p:extLst>
      <p:ext uri="{BB962C8B-B14F-4D97-AF65-F5344CB8AC3E}">
        <p14:creationId xmlns:p14="http://schemas.microsoft.com/office/powerpoint/2010/main" val="397735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476672"/>
            <a:ext cx="7272808" cy="5078313"/>
          </a:xfrm>
          <a:prstGeom prst="rect">
            <a:avLst/>
          </a:prstGeom>
        </p:spPr>
        <p:txBody>
          <a:bodyPr wrap="square">
            <a:spAutoFit/>
          </a:bodyPr>
          <a:lstStyle/>
          <a:p>
            <a:pPr marL="571500" indent="-571500">
              <a:buFont typeface="Wingdings" pitchFamily="2" charset="2"/>
              <a:buChar char="q"/>
            </a:pPr>
            <a:r>
              <a:rPr lang="ar-SA" sz="3600" dirty="0" smtClean="0">
                <a:solidFill>
                  <a:srgbClr val="7030A0"/>
                </a:solidFill>
              </a:rPr>
              <a:t>دورة </a:t>
            </a:r>
            <a:r>
              <a:rPr lang="ar-SA" sz="3600" dirty="0">
                <a:solidFill>
                  <a:srgbClr val="7030A0"/>
                </a:solidFill>
              </a:rPr>
              <a:t>استراتيجيات بناء الصورة الذهنية للمؤسسات الخيرية</a:t>
            </a:r>
          </a:p>
          <a:p>
            <a:endParaRPr lang="ar-SA" dirty="0" smtClean="0"/>
          </a:p>
          <a:p>
            <a:endParaRPr lang="ar-SA" dirty="0"/>
          </a:p>
          <a:p>
            <a:endParaRPr lang="ar-SA" sz="2400" dirty="0"/>
          </a:p>
          <a:p>
            <a:endParaRPr lang="ar-SA" sz="2400" dirty="0"/>
          </a:p>
          <a:p>
            <a:r>
              <a:rPr lang="ar-SA" sz="2400" dirty="0" smtClean="0"/>
              <a:t>• مفهوم </a:t>
            </a:r>
            <a:r>
              <a:rPr lang="ar-SA" sz="2400" dirty="0"/>
              <a:t>الصورة الذهنية وأهميتها.</a:t>
            </a:r>
          </a:p>
          <a:p>
            <a:r>
              <a:rPr lang="ar-SA" sz="2400" dirty="0" smtClean="0"/>
              <a:t>• مكونات </a:t>
            </a:r>
            <a:r>
              <a:rPr lang="ar-SA" sz="2400" dirty="0"/>
              <a:t>الصورة الذهنية.</a:t>
            </a:r>
          </a:p>
          <a:p>
            <a:r>
              <a:rPr lang="ar-SA" sz="2400" dirty="0" smtClean="0"/>
              <a:t>• مصادر </a:t>
            </a:r>
            <a:r>
              <a:rPr lang="ar-SA" sz="2400" dirty="0"/>
              <a:t>تكوين الصورة الذهنية.</a:t>
            </a:r>
          </a:p>
          <a:p>
            <a:r>
              <a:rPr lang="ar-SA" sz="2400" dirty="0" smtClean="0"/>
              <a:t>• دور </a:t>
            </a:r>
            <a:r>
              <a:rPr lang="ar-SA" sz="2400" dirty="0"/>
              <a:t>العلاقات العامة في تكوين الصورة الذهنية.</a:t>
            </a:r>
          </a:p>
          <a:p>
            <a:r>
              <a:rPr lang="ar-SA" sz="2400" dirty="0" smtClean="0"/>
              <a:t>• استراتيجيات </a:t>
            </a:r>
            <a:r>
              <a:rPr lang="ar-SA" sz="2400" dirty="0"/>
              <a:t>بناء الصورة الذهنية في المؤسسات الخيرية.</a:t>
            </a:r>
          </a:p>
          <a:p>
            <a:r>
              <a:rPr lang="ar-SA" sz="2400" dirty="0" smtClean="0"/>
              <a:t>• قواعد </a:t>
            </a:r>
            <a:r>
              <a:rPr lang="ar-SA" sz="2400" dirty="0"/>
              <a:t>مهمة في بناء الصورة الذهنية.</a:t>
            </a:r>
          </a:p>
          <a:p>
            <a:endParaRPr lang="ar-SA" sz="2400" dirty="0"/>
          </a:p>
        </p:txBody>
      </p:sp>
      <p:sp>
        <p:nvSpPr>
          <p:cNvPr id="3" name="وسيلة شرح مع سهم إلى الأسفل 2"/>
          <p:cNvSpPr/>
          <p:nvPr/>
        </p:nvSpPr>
        <p:spPr>
          <a:xfrm>
            <a:off x="3563888" y="1772816"/>
            <a:ext cx="4824536" cy="9144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وقد تناولت المدربة المحاور التالية:</a:t>
            </a:r>
            <a:endParaRPr lang="ar-SA" sz="2400" dirty="0"/>
          </a:p>
        </p:txBody>
      </p:sp>
    </p:spTree>
    <p:extLst>
      <p:ext uri="{BB962C8B-B14F-4D97-AF65-F5344CB8AC3E}">
        <p14:creationId xmlns:p14="http://schemas.microsoft.com/office/powerpoint/2010/main" val="33970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692696"/>
            <a:ext cx="7560840" cy="4985980"/>
          </a:xfrm>
          <a:prstGeom prst="rect">
            <a:avLst/>
          </a:prstGeom>
        </p:spPr>
        <p:txBody>
          <a:bodyPr wrap="square">
            <a:spAutoFit/>
          </a:bodyPr>
          <a:lstStyle/>
          <a:p>
            <a:pPr marL="571500" indent="-571500">
              <a:buFont typeface="Wingdings" pitchFamily="2" charset="2"/>
              <a:buChar char="q"/>
            </a:pPr>
            <a:r>
              <a:rPr lang="ar-SA" sz="3200" dirty="0" smtClean="0">
                <a:solidFill>
                  <a:srgbClr val="7030A0"/>
                </a:solidFill>
              </a:rPr>
              <a:t>دورة </a:t>
            </a:r>
            <a:r>
              <a:rPr lang="ar-SA" sz="3200" dirty="0">
                <a:solidFill>
                  <a:srgbClr val="7030A0"/>
                </a:solidFill>
              </a:rPr>
              <a:t>التصميم الجرافيكي للمطبوعات والمنشورات </a:t>
            </a:r>
            <a:r>
              <a:rPr lang="ar-SA" sz="3200" dirty="0" smtClean="0">
                <a:solidFill>
                  <a:srgbClr val="7030A0"/>
                </a:solidFill>
              </a:rPr>
              <a:t>الالكترونية</a:t>
            </a:r>
            <a:endParaRPr lang="ar-SA" sz="3200" dirty="0">
              <a:solidFill>
                <a:srgbClr val="7030A0"/>
              </a:solidFill>
            </a:endParaRPr>
          </a:p>
          <a:p>
            <a:endParaRPr lang="ar-SA" dirty="0"/>
          </a:p>
          <a:p>
            <a:endParaRPr lang="ar-SA" dirty="0"/>
          </a:p>
          <a:p>
            <a:endParaRPr lang="ar-SA" dirty="0"/>
          </a:p>
          <a:p>
            <a:r>
              <a:rPr lang="ar-SA" sz="2400" dirty="0" smtClean="0"/>
              <a:t>• ما </a:t>
            </a:r>
            <a:r>
              <a:rPr lang="ar-SA" sz="2400" dirty="0"/>
              <a:t>هو الكرت الشخصي</a:t>
            </a:r>
          </a:p>
          <a:p>
            <a:r>
              <a:rPr lang="ar-SA" sz="2400" dirty="0" smtClean="0"/>
              <a:t>• أنواع </a:t>
            </a:r>
            <a:r>
              <a:rPr lang="ar-SA" sz="2400" dirty="0"/>
              <a:t>الكروت الشخصية</a:t>
            </a:r>
          </a:p>
          <a:p>
            <a:r>
              <a:rPr lang="ar-SA" sz="2400" dirty="0" smtClean="0"/>
              <a:t>• ماهي </a:t>
            </a:r>
            <a:r>
              <a:rPr lang="ar-SA" sz="2400" dirty="0"/>
              <a:t>أوراق المراسلة</a:t>
            </a:r>
          </a:p>
          <a:p>
            <a:r>
              <a:rPr lang="ar-SA" sz="2400" dirty="0" smtClean="0"/>
              <a:t>• ماهي </a:t>
            </a:r>
            <a:r>
              <a:rPr lang="ar-SA" sz="2400" dirty="0"/>
              <a:t>الأظرف</a:t>
            </a:r>
          </a:p>
          <a:p>
            <a:r>
              <a:rPr lang="ar-SA" sz="2400" dirty="0" smtClean="0"/>
              <a:t>• قبل </a:t>
            </a:r>
            <a:r>
              <a:rPr lang="ar-SA" sz="2400" dirty="0"/>
              <a:t>البدء بالتصميم</a:t>
            </a:r>
          </a:p>
          <a:p>
            <a:r>
              <a:rPr lang="ar-SA" sz="2400" dirty="0" smtClean="0"/>
              <a:t>• أمور </a:t>
            </a:r>
            <a:r>
              <a:rPr lang="ar-SA" sz="2400" dirty="0"/>
              <a:t>نراعيها في التصميم</a:t>
            </a:r>
          </a:p>
          <a:p>
            <a:r>
              <a:rPr lang="ar-SA" sz="2400" dirty="0" smtClean="0"/>
              <a:t>• الخطوط </a:t>
            </a:r>
            <a:r>
              <a:rPr lang="ar-SA" sz="2400" dirty="0"/>
              <a:t>الوهمية</a:t>
            </a:r>
          </a:p>
          <a:p>
            <a:r>
              <a:rPr lang="ar-SA" sz="2400" dirty="0" smtClean="0"/>
              <a:t>• تطبيق </a:t>
            </a:r>
            <a:r>
              <a:rPr lang="ar-SA" sz="2400" dirty="0"/>
              <a:t>تنفيذ كرت شخصي وأوراق مراسلة وظرف</a:t>
            </a:r>
          </a:p>
        </p:txBody>
      </p:sp>
      <p:sp>
        <p:nvSpPr>
          <p:cNvPr id="3" name="وسيلة شرح مع سهم إلى الأسفل 2"/>
          <p:cNvSpPr/>
          <p:nvPr/>
        </p:nvSpPr>
        <p:spPr>
          <a:xfrm>
            <a:off x="3707903" y="1844824"/>
            <a:ext cx="5151363" cy="72008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وقد تناولت المدربة المحاور التالية:</a:t>
            </a:r>
            <a:endParaRPr lang="ar-SA" sz="2800" dirty="0"/>
          </a:p>
        </p:txBody>
      </p:sp>
    </p:spTree>
    <p:extLst>
      <p:ext uri="{BB962C8B-B14F-4D97-AF65-F5344CB8AC3E}">
        <p14:creationId xmlns:p14="http://schemas.microsoft.com/office/powerpoint/2010/main" val="19184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p:cNvSpPr/>
          <p:nvPr/>
        </p:nvSpPr>
        <p:spPr>
          <a:xfrm>
            <a:off x="1763688" y="332656"/>
            <a:ext cx="6336704" cy="864096"/>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accent3"/>
                </a:solidFill>
              </a:rPr>
              <a:t>سادسا :  تقرير فعاليات اليوم الثالث</a:t>
            </a:r>
            <a:endParaRPr lang="ar-SA" sz="3600" dirty="0">
              <a:solidFill>
                <a:schemeClr val="accent3"/>
              </a:solidFill>
            </a:endParaRPr>
          </a:p>
        </p:txBody>
      </p:sp>
      <p:sp>
        <p:nvSpPr>
          <p:cNvPr id="3" name="مستطيل 2"/>
          <p:cNvSpPr/>
          <p:nvPr/>
        </p:nvSpPr>
        <p:spPr>
          <a:xfrm>
            <a:off x="1043608" y="1556792"/>
            <a:ext cx="7344816" cy="4585871"/>
          </a:xfrm>
          <a:prstGeom prst="rect">
            <a:avLst/>
          </a:prstGeom>
        </p:spPr>
        <p:txBody>
          <a:bodyPr wrap="square">
            <a:spAutoFit/>
          </a:bodyPr>
          <a:lstStyle/>
          <a:p>
            <a:r>
              <a:rPr lang="ar-SA" sz="2400" dirty="0"/>
              <a:t>بدأ اليوم الثالث باستقبال المشاركات من الجهات النسائية والترحيب بهن </a:t>
            </a:r>
          </a:p>
          <a:p>
            <a:r>
              <a:rPr lang="ar-SA" sz="2400" dirty="0" smtClean="0"/>
              <a:t>ثم </a:t>
            </a:r>
            <a:r>
              <a:rPr lang="ar-SA" sz="2400" dirty="0"/>
              <a:t>توجهت جميع المشاركات للقاعة المخصصة كل فئة حسب الدورة المرشحة لها.</a:t>
            </a:r>
          </a:p>
          <a:p>
            <a:endParaRPr lang="ar-SA" sz="2400" dirty="0"/>
          </a:p>
          <a:p>
            <a:pPr marL="571500" indent="-571500">
              <a:buFont typeface="Wingdings" pitchFamily="2" charset="2"/>
              <a:buChar char="q"/>
            </a:pPr>
            <a:r>
              <a:rPr lang="ar-SA" sz="3600" dirty="0" smtClean="0">
                <a:solidFill>
                  <a:srgbClr val="7030A0"/>
                </a:solidFill>
              </a:rPr>
              <a:t>دورة </a:t>
            </a:r>
            <a:r>
              <a:rPr lang="ar-SA" sz="3600" dirty="0">
                <a:solidFill>
                  <a:srgbClr val="7030A0"/>
                </a:solidFill>
              </a:rPr>
              <a:t>تحليل المسميات الوظيفية </a:t>
            </a:r>
            <a:endParaRPr lang="ar-SA" sz="3600" dirty="0" smtClean="0">
              <a:solidFill>
                <a:srgbClr val="7030A0"/>
              </a:solidFill>
            </a:endParaRPr>
          </a:p>
          <a:p>
            <a:endParaRPr lang="ar-SA" sz="2800" dirty="0" smtClean="0"/>
          </a:p>
          <a:p>
            <a:endParaRPr lang="ar-SA" sz="2400" dirty="0" smtClean="0"/>
          </a:p>
          <a:p>
            <a:endParaRPr lang="ar-SA" sz="2400" dirty="0"/>
          </a:p>
          <a:p>
            <a:r>
              <a:rPr lang="ar-SA" sz="2400" dirty="0" smtClean="0"/>
              <a:t>•</a:t>
            </a:r>
            <a:r>
              <a:rPr lang="ar-SA" sz="3600" dirty="0" smtClean="0">
                <a:solidFill>
                  <a:schemeClr val="accent3"/>
                </a:solidFill>
              </a:rPr>
              <a:t> </a:t>
            </a:r>
            <a:r>
              <a:rPr lang="ar-SA" sz="2400" dirty="0" smtClean="0"/>
              <a:t>أقسام عملية </a:t>
            </a:r>
            <a:r>
              <a:rPr lang="ar-SA" sz="2400" dirty="0"/>
              <a:t>تحليل الوظائف </a:t>
            </a:r>
          </a:p>
          <a:p>
            <a:r>
              <a:rPr lang="ar-SA" sz="2400" dirty="0" smtClean="0"/>
              <a:t>• أبعاد </a:t>
            </a:r>
            <a:r>
              <a:rPr lang="ar-SA" sz="2400" dirty="0"/>
              <a:t>التحليل الوظيفي</a:t>
            </a:r>
            <a:endParaRPr lang="ar-SA" sz="2400" dirty="0" smtClean="0"/>
          </a:p>
          <a:p>
            <a:endParaRPr lang="ar-SA" sz="2400" dirty="0"/>
          </a:p>
        </p:txBody>
      </p:sp>
      <p:sp>
        <p:nvSpPr>
          <p:cNvPr id="6" name="وسيلة شرح مع سهم إلى الأسفل 5"/>
          <p:cNvSpPr/>
          <p:nvPr/>
        </p:nvSpPr>
        <p:spPr>
          <a:xfrm>
            <a:off x="2987824" y="4005064"/>
            <a:ext cx="5400600" cy="72008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وقد تناولت المدربة المحاور التالية:</a:t>
            </a:r>
            <a:endParaRPr lang="ar-SA" sz="2800" dirty="0"/>
          </a:p>
        </p:txBody>
      </p:sp>
    </p:spTree>
    <p:extLst>
      <p:ext uri="{BB962C8B-B14F-4D97-AF65-F5344CB8AC3E}">
        <p14:creationId xmlns:p14="http://schemas.microsoft.com/office/powerpoint/2010/main" val="57012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764704"/>
            <a:ext cx="7632848" cy="5109091"/>
          </a:xfrm>
          <a:prstGeom prst="rect">
            <a:avLst/>
          </a:prstGeom>
        </p:spPr>
        <p:txBody>
          <a:bodyPr wrap="square">
            <a:spAutoFit/>
          </a:bodyPr>
          <a:lstStyle/>
          <a:p>
            <a:endParaRPr lang="ar-SA" dirty="0"/>
          </a:p>
          <a:p>
            <a:pPr marL="571500" indent="-571500">
              <a:buFont typeface="Wingdings" pitchFamily="2" charset="2"/>
              <a:buChar char="q"/>
            </a:pPr>
            <a:r>
              <a:rPr lang="ar-SA" sz="3600" dirty="0" smtClean="0">
                <a:solidFill>
                  <a:srgbClr val="7030A0"/>
                </a:solidFill>
              </a:rPr>
              <a:t>دورة </a:t>
            </a:r>
            <a:r>
              <a:rPr lang="ar-SA" sz="3600" dirty="0">
                <a:solidFill>
                  <a:srgbClr val="7030A0"/>
                </a:solidFill>
              </a:rPr>
              <a:t>استراتيجيات بناء الصورة الذهنية في المؤسسات </a:t>
            </a:r>
            <a:r>
              <a:rPr lang="ar-SA" sz="3600" dirty="0" smtClean="0">
                <a:solidFill>
                  <a:srgbClr val="7030A0"/>
                </a:solidFill>
              </a:rPr>
              <a:t>الخيرية</a:t>
            </a:r>
          </a:p>
          <a:p>
            <a:endParaRPr lang="ar-SA" sz="3600" dirty="0" smtClean="0">
              <a:solidFill>
                <a:srgbClr val="7030A0"/>
              </a:solidFill>
            </a:endParaRPr>
          </a:p>
          <a:p>
            <a:endParaRPr lang="ar-SA" sz="2400" dirty="0" smtClean="0"/>
          </a:p>
          <a:p>
            <a:endParaRPr lang="ar-SA" sz="2800" dirty="0" smtClean="0"/>
          </a:p>
          <a:p>
            <a:endParaRPr lang="ar-SA" sz="2800" dirty="0"/>
          </a:p>
          <a:p>
            <a:r>
              <a:rPr lang="ar-SA" sz="2800" dirty="0" smtClean="0"/>
              <a:t>• مقومات </a:t>
            </a:r>
            <a:r>
              <a:rPr lang="ar-SA" sz="2800" dirty="0"/>
              <a:t>المحتوى الناجح.</a:t>
            </a:r>
          </a:p>
          <a:p>
            <a:r>
              <a:rPr lang="ar-SA" sz="2800" dirty="0" smtClean="0"/>
              <a:t>• فنون </a:t>
            </a:r>
            <a:r>
              <a:rPr lang="ar-SA" sz="2800" dirty="0"/>
              <a:t>التحرير والمحتوى الإبداعي.</a:t>
            </a:r>
          </a:p>
          <a:p>
            <a:r>
              <a:rPr lang="ar-SA" sz="2800" dirty="0" smtClean="0"/>
              <a:t>• بناء </a:t>
            </a:r>
            <a:r>
              <a:rPr lang="ar-SA" sz="2800" dirty="0"/>
              <a:t>استراتيجية إعلامية ناجحة للتواصل مع الإعلام.</a:t>
            </a:r>
          </a:p>
          <a:p>
            <a:endParaRPr lang="ar-SA" sz="3600" dirty="0">
              <a:solidFill>
                <a:srgbClr val="7030A0"/>
              </a:solidFill>
            </a:endParaRPr>
          </a:p>
        </p:txBody>
      </p:sp>
      <p:sp>
        <p:nvSpPr>
          <p:cNvPr id="3" name="وسيلة شرح مع سهم إلى الأسفل 2"/>
          <p:cNvSpPr/>
          <p:nvPr/>
        </p:nvSpPr>
        <p:spPr>
          <a:xfrm>
            <a:off x="3491880" y="2708920"/>
            <a:ext cx="5112568" cy="9144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t>وقد تناولت المدربة المحاور التالية:</a:t>
            </a:r>
          </a:p>
        </p:txBody>
      </p:sp>
    </p:spTree>
    <p:extLst>
      <p:ext uri="{BB962C8B-B14F-4D97-AF65-F5344CB8AC3E}">
        <p14:creationId xmlns:p14="http://schemas.microsoft.com/office/powerpoint/2010/main" val="325371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404664"/>
            <a:ext cx="7776864" cy="5601533"/>
          </a:xfrm>
          <a:prstGeom prst="rect">
            <a:avLst/>
          </a:prstGeom>
        </p:spPr>
        <p:txBody>
          <a:bodyPr wrap="square">
            <a:spAutoFit/>
          </a:bodyPr>
          <a:lstStyle/>
          <a:p>
            <a:pPr marL="571500" indent="-571500">
              <a:buFont typeface="Wingdings" pitchFamily="2" charset="2"/>
              <a:buChar char="q"/>
            </a:pPr>
            <a:r>
              <a:rPr lang="ar-SA" sz="3600" dirty="0" smtClean="0">
                <a:solidFill>
                  <a:srgbClr val="7030A0"/>
                </a:solidFill>
              </a:rPr>
              <a:t>دورة </a:t>
            </a:r>
            <a:r>
              <a:rPr lang="ar-SA" sz="3600" dirty="0">
                <a:solidFill>
                  <a:srgbClr val="7030A0"/>
                </a:solidFill>
              </a:rPr>
              <a:t>التصميم الجرافيكي للمطبوعات والمنشورات الالكترونية</a:t>
            </a:r>
            <a:r>
              <a:rPr lang="ar-SA" sz="3600" dirty="0" smtClean="0">
                <a:solidFill>
                  <a:srgbClr val="7030A0"/>
                </a:solidFill>
              </a:rPr>
              <a:t>.</a:t>
            </a:r>
          </a:p>
          <a:p>
            <a:endParaRPr lang="ar-SA" sz="3600" dirty="0" smtClean="0">
              <a:solidFill>
                <a:srgbClr val="7030A0"/>
              </a:solidFill>
            </a:endParaRPr>
          </a:p>
          <a:p>
            <a:endParaRPr lang="ar-SA" sz="3600" dirty="0">
              <a:solidFill>
                <a:srgbClr val="7030A0"/>
              </a:solidFill>
            </a:endParaRPr>
          </a:p>
          <a:p>
            <a:endParaRPr lang="ar-SA" sz="2800" dirty="0" smtClean="0"/>
          </a:p>
          <a:p>
            <a:endParaRPr lang="ar-SA" sz="2800" dirty="0"/>
          </a:p>
          <a:p>
            <a:r>
              <a:rPr lang="ar-SA" sz="2800" dirty="0" smtClean="0"/>
              <a:t>• التصميم </a:t>
            </a:r>
            <a:r>
              <a:rPr lang="ar-SA" sz="2800" dirty="0"/>
              <a:t>على الأكواب والقمصان والحقائب الدعائية.</a:t>
            </a:r>
          </a:p>
          <a:p>
            <a:r>
              <a:rPr lang="ar-SA" sz="2800" dirty="0" smtClean="0"/>
              <a:t>• ماهي </a:t>
            </a:r>
            <a:r>
              <a:rPr lang="ar-SA" sz="2800" dirty="0"/>
              <a:t>المطوية وأنواعها.</a:t>
            </a:r>
          </a:p>
          <a:p>
            <a:r>
              <a:rPr lang="ar-SA" sz="2800" dirty="0" smtClean="0"/>
              <a:t>• الرول </a:t>
            </a:r>
            <a:r>
              <a:rPr lang="ar-SA" sz="2800" dirty="0"/>
              <a:t>أب.</a:t>
            </a:r>
          </a:p>
          <a:p>
            <a:r>
              <a:rPr lang="ar-SA" sz="2800" dirty="0" smtClean="0"/>
              <a:t>• معلومات </a:t>
            </a:r>
            <a:r>
              <a:rPr lang="ar-SA" sz="2800" dirty="0"/>
              <a:t>عن قوالب القص.</a:t>
            </a:r>
          </a:p>
          <a:p>
            <a:r>
              <a:rPr lang="ar-SA" sz="2800" dirty="0" smtClean="0"/>
              <a:t>•تطبيقها </a:t>
            </a:r>
            <a:r>
              <a:rPr lang="ar-SA" sz="2800" dirty="0"/>
              <a:t>على</a:t>
            </a:r>
            <a:r>
              <a:rPr lang="en-US" sz="2800" dirty="0"/>
              <a:t>Mockup .</a:t>
            </a:r>
            <a:endParaRPr lang="ar-SA" sz="2800" dirty="0"/>
          </a:p>
          <a:p>
            <a:endParaRPr lang="ar-SA" dirty="0"/>
          </a:p>
        </p:txBody>
      </p:sp>
      <p:sp>
        <p:nvSpPr>
          <p:cNvPr id="3" name="وسيلة شرح مع سهم إلى الأسفل 2"/>
          <p:cNvSpPr/>
          <p:nvPr/>
        </p:nvSpPr>
        <p:spPr>
          <a:xfrm>
            <a:off x="3131840" y="2060848"/>
            <a:ext cx="5256584" cy="9144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t>وقد تناولت المدربة المحاور التالية:</a:t>
            </a:r>
          </a:p>
        </p:txBody>
      </p:sp>
    </p:spTree>
    <p:extLst>
      <p:ext uri="{BB962C8B-B14F-4D97-AF65-F5344CB8AC3E}">
        <p14:creationId xmlns:p14="http://schemas.microsoft.com/office/powerpoint/2010/main" val="292656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stretch>
            <a:fillRect/>
          </a:stretch>
        </p:blipFill>
        <p:spPr>
          <a:xfrm>
            <a:off x="6894381" y="548680"/>
            <a:ext cx="2249619" cy="2274005"/>
          </a:xfrm>
          <a:prstGeom prst="rect">
            <a:avLst/>
          </a:prstGeom>
        </p:spPr>
      </p:pic>
      <p:pic>
        <p:nvPicPr>
          <p:cNvPr id="10" name="صورة 9"/>
          <p:cNvPicPr>
            <a:picLocks noChangeAspect="1"/>
          </p:cNvPicPr>
          <p:nvPr/>
        </p:nvPicPr>
        <p:blipFill>
          <a:blip r:embed="rId3"/>
          <a:stretch>
            <a:fillRect/>
          </a:stretch>
        </p:blipFill>
        <p:spPr>
          <a:xfrm>
            <a:off x="6979732" y="1088626"/>
            <a:ext cx="2164268" cy="743776"/>
          </a:xfrm>
          <a:prstGeom prst="rect">
            <a:avLst/>
          </a:prstGeom>
        </p:spPr>
      </p:pic>
      <p:pic>
        <p:nvPicPr>
          <p:cNvPr id="11" name="صورة 10"/>
          <p:cNvPicPr>
            <a:picLocks noChangeAspect="1"/>
          </p:cNvPicPr>
          <p:nvPr/>
        </p:nvPicPr>
        <p:blipFill>
          <a:blip r:embed="rId4"/>
          <a:stretch>
            <a:fillRect/>
          </a:stretch>
        </p:blipFill>
        <p:spPr>
          <a:xfrm>
            <a:off x="899592" y="1460514"/>
            <a:ext cx="7959765" cy="5296162"/>
          </a:xfrm>
          <a:prstGeom prst="rect">
            <a:avLst/>
          </a:prstGeom>
        </p:spPr>
      </p:pic>
      <p:sp>
        <p:nvSpPr>
          <p:cNvPr id="4" name="مخطط انسيابي: محطة طرفية 3"/>
          <p:cNvSpPr/>
          <p:nvPr/>
        </p:nvSpPr>
        <p:spPr>
          <a:xfrm>
            <a:off x="2843808" y="198279"/>
            <a:ext cx="4107400" cy="566425"/>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accent3">
                    <a:lumMod val="75000"/>
                  </a:schemeClr>
                </a:solidFill>
              </a:rPr>
              <a:t>سابعا: تقييم الملتقى</a:t>
            </a:r>
            <a:endParaRPr lang="ar-SA" sz="3600" dirty="0">
              <a:solidFill>
                <a:schemeClr val="accent3">
                  <a:lumMod val="75000"/>
                </a:schemeClr>
              </a:solidFill>
            </a:endParaRPr>
          </a:p>
        </p:txBody>
      </p:sp>
      <p:sp>
        <p:nvSpPr>
          <p:cNvPr id="5" name="مربع نص 4"/>
          <p:cNvSpPr txBox="1"/>
          <p:nvPr/>
        </p:nvSpPr>
        <p:spPr>
          <a:xfrm>
            <a:off x="2779873" y="892685"/>
            <a:ext cx="4171335" cy="461665"/>
          </a:xfrm>
          <a:prstGeom prst="rect">
            <a:avLst/>
          </a:prstGeom>
          <a:noFill/>
        </p:spPr>
        <p:txBody>
          <a:bodyPr wrap="none" rtlCol="1">
            <a:spAutoFit/>
          </a:bodyPr>
          <a:lstStyle/>
          <a:p>
            <a:pPr marL="342900" indent="-342900">
              <a:buFont typeface="Wingdings" pitchFamily="2" charset="2"/>
              <a:buChar char="q"/>
            </a:pPr>
            <a:r>
              <a:rPr lang="ar-SA" sz="2400" b="1" dirty="0" smtClean="0">
                <a:solidFill>
                  <a:srgbClr val="7030A0"/>
                </a:solidFill>
              </a:rPr>
              <a:t>تحليل استبانات عطاء وتكامل 1439</a:t>
            </a:r>
            <a:endParaRPr lang="ar-SA" sz="2400" b="1" dirty="0">
              <a:solidFill>
                <a:srgbClr val="7030A0"/>
              </a:solidFill>
            </a:endParaRPr>
          </a:p>
        </p:txBody>
      </p:sp>
    </p:spTree>
    <p:extLst>
      <p:ext uri="{BB962C8B-B14F-4D97-AF65-F5344CB8AC3E}">
        <p14:creationId xmlns:p14="http://schemas.microsoft.com/office/powerpoint/2010/main" val="399924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p:cNvSpPr/>
          <p:nvPr/>
        </p:nvSpPr>
        <p:spPr>
          <a:xfrm>
            <a:off x="2267744" y="476672"/>
            <a:ext cx="4896544" cy="1021832"/>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accent3">
                    <a:lumMod val="75000"/>
                  </a:schemeClr>
                </a:solidFill>
              </a:rPr>
              <a:t>أولا: مسار عطاء وتكامل (4)</a:t>
            </a:r>
            <a:endParaRPr lang="ar-SA" sz="3200" dirty="0">
              <a:solidFill>
                <a:schemeClr val="accent3">
                  <a:lumMod val="75000"/>
                </a:schemeClr>
              </a:solidFill>
            </a:endParaRPr>
          </a:p>
        </p:txBody>
      </p:sp>
      <p:graphicFrame>
        <p:nvGraphicFramePr>
          <p:cNvPr id="5" name="جدول 4"/>
          <p:cNvGraphicFramePr>
            <a:graphicFrameLocks noGrp="1"/>
          </p:cNvGraphicFramePr>
          <p:nvPr>
            <p:extLst>
              <p:ext uri="{D42A27DB-BD31-4B8C-83A1-F6EECF244321}">
                <p14:modId xmlns:p14="http://schemas.microsoft.com/office/powerpoint/2010/main" val="3332619137"/>
              </p:ext>
            </p:extLst>
          </p:nvPr>
        </p:nvGraphicFramePr>
        <p:xfrm>
          <a:off x="1187624" y="1772816"/>
          <a:ext cx="7416824" cy="3216210"/>
        </p:xfrm>
        <a:graphic>
          <a:graphicData uri="http://schemas.openxmlformats.org/drawingml/2006/table">
            <a:tbl>
              <a:tblPr rtl="1" firstRow="1" firstCol="1" bandRow="1"/>
              <a:tblGrid>
                <a:gridCol w="452118"/>
                <a:gridCol w="1881804"/>
                <a:gridCol w="5082902"/>
              </a:tblGrid>
              <a:tr h="669542">
                <a:tc>
                  <a:txBody>
                    <a:bodyPr/>
                    <a:lstStyle/>
                    <a:p>
                      <a:pPr marR="114300" algn="ctr" rtl="1">
                        <a:lnSpc>
                          <a:spcPct val="150000"/>
                        </a:lnSpc>
                        <a:spcAft>
                          <a:spcPts val="0"/>
                        </a:spcAft>
                        <a:tabLst>
                          <a:tab pos="217170" algn="l"/>
                        </a:tabLst>
                      </a:pPr>
                      <a:r>
                        <a:rPr lang="ar-SA" sz="1600" b="1" dirty="0">
                          <a:solidFill>
                            <a:srgbClr val="5F497A"/>
                          </a:solidFill>
                          <a:effectLst/>
                          <a:latin typeface="Times New Roman" panose="02020603050405020304" pitchFamily="18" charset="0"/>
                          <a:ea typeface="Times New Roman" panose="02020603050405020304" pitchFamily="18" charset="0"/>
                          <a:cs typeface="Simplified Arabic" panose="02020603050405020304" pitchFamily="18" charset="-78"/>
                        </a:rPr>
                        <a:t>م</a:t>
                      </a:r>
                      <a:endParaRPr lang="en-US"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R="114300" algn="ctr" rtl="1">
                        <a:lnSpc>
                          <a:spcPct val="150000"/>
                        </a:lnSpc>
                        <a:spcAft>
                          <a:spcPts val="0"/>
                        </a:spcAft>
                        <a:tabLst>
                          <a:tab pos="217170" algn="l"/>
                        </a:tabLst>
                      </a:pPr>
                      <a:r>
                        <a:rPr lang="ar-SA" sz="2000" b="1">
                          <a:solidFill>
                            <a:srgbClr val="5F497A"/>
                          </a:solidFill>
                          <a:effectLst/>
                          <a:latin typeface="Times New Roman" panose="02020603050405020304" pitchFamily="18" charset="0"/>
                          <a:ea typeface="Times New Roman" panose="02020603050405020304" pitchFamily="18" charset="0"/>
                          <a:cs typeface="Simplified Arabic" panose="02020603050405020304" pitchFamily="18" charset="-78"/>
                        </a:rPr>
                        <a:t>الموضوع</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R="114300" algn="ctr" rtl="1">
                        <a:lnSpc>
                          <a:spcPct val="150000"/>
                        </a:lnSpc>
                        <a:spcAft>
                          <a:spcPts val="0"/>
                        </a:spcAft>
                        <a:tabLst>
                          <a:tab pos="217170" algn="l"/>
                        </a:tabLst>
                      </a:pPr>
                      <a:r>
                        <a:rPr lang="ar-SA" sz="2000" b="1" dirty="0">
                          <a:solidFill>
                            <a:srgbClr val="5F497A"/>
                          </a:solidFill>
                          <a:effectLst/>
                          <a:latin typeface="Times New Roman" panose="02020603050405020304" pitchFamily="18" charset="0"/>
                          <a:ea typeface="Times New Roman" panose="02020603050405020304" pitchFamily="18" charset="0"/>
                          <a:cs typeface="Simplified Arabic" panose="02020603050405020304" pitchFamily="18" charset="-78"/>
                        </a:rPr>
                        <a:t>البيان</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522367">
                <a:tc>
                  <a:txBody>
                    <a:bodyPr/>
                    <a:lstStyle/>
                    <a:p>
                      <a:pPr marR="114300" algn="ctr" rtl="1">
                        <a:lnSpc>
                          <a:spcPct val="150000"/>
                        </a:lnSpc>
                        <a:spcAft>
                          <a:spcPts val="0"/>
                        </a:spcAft>
                        <a:tabLst>
                          <a:tab pos="217170" algn="l"/>
                        </a:tabLst>
                      </a:pPr>
                      <a:r>
                        <a:rPr lang="ar-SA" sz="1800" b="1" dirty="0">
                          <a:solidFill>
                            <a:srgbClr val="5F497A"/>
                          </a:solidFill>
                          <a:effectLst/>
                          <a:latin typeface="Times New Roman" panose="02020603050405020304" pitchFamily="18" charset="0"/>
                          <a:ea typeface="Times New Roman" panose="02020603050405020304" pitchFamily="18" charset="0"/>
                          <a:cs typeface="Simplified Arabic" panose="02020603050405020304" pitchFamily="18" charset="-78"/>
                        </a:rPr>
                        <a:t>1</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بدء البرنامج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يوم السبت الموافق 24/ 5 / 1439هـ</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2367">
                <a:tc>
                  <a:txBody>
                    <a:bodyPr/>
                    <a:lstStyle/>
                    <a:p>
                      <a:pPr marR="114300" algn="ctr" rtl="1">
                        <a:lnSpc>
                          <a:spcPct val="150000"/>
                        </a:lnSpc>
                        <a:spcAft>
                          <a:spcPts val="0"/>
                        </a:spcAft>
                        <a:tabLst>
                          <a:tab pos="217170" algn="l"/>
                        </a:tabLst>
                      </a:pPr>
                      <a:r>
                        <a:rPr lang="ar-SA" sz="1800" b="1" dirty="0">
                          <a:solidFill>
                            <a:srgbClr val="5F497A"/>
                          </a:solidFill>
                          <a:effectLst/>
                          <a:latin typeface="Times New Roman" panose="02020603050405020304" pitchFamily="18" charset="0"/>
                          <a:ea typeface="Times New Roman" panose="02020603050405020304" pitchFamily="18" charset="0"/>
                          <a:cs typeface="Simplified Arabic" panose="02020603050405020304" pitchFamily="18" charset="-78"/>
                        </a:rPr>
                        <a:t>2</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انتهاء البرنامج</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يوم الاثنين الموافق 26 / 5 / 1438هـ</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2367">
                <a:tc>
                  <a:txBody>
                    <a:bodyPr/>
                    <a:lstStyle/>
                    <a:p>
                      <a:pPr marR="114300" algn="ctr" rtl="1">
                        <a:lnSpc>
                          <a:spcPct val="150000"/>
                        </a:lnSpc>
                        <a:spcAft>
                          <a:spcPts val="0"/>
                        </a:spcAft>
                        <a:tabLst>
                          <a:tab pos="217170" algn="l"/>
                        </a:tabLst>
                      </a:pPr>
                      <a:r>
                        <a:rPr lang="ar-SA" sz="1800" b="1" dirty="0">
                          <a:solidFill>
                            <a:srgbClr val="5F497A"/>
                          </a:solidFill>
                          <a:effectLst/>
                          <a:latin typeface="Times New Roman" panose="02020603050405020304" pitchFamily="18" charset="0"/>
                          <a:ea typeface="Times New Roman" panose="02020603050405020304" pitchFamily="18" charset="0"/>
                          <a:cs typeface="Simplified Arabic" panose="02020603050405020304" pitchFamily="18" charset="-78"/>
                        </a:rPr>
                        <a:t>3</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مكان البرنامج</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قاعة المقصورة للاحتفالات</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653">
                <a:tc>
                  <a:txBody>
                    <a:bodyPr/>
                    <a:lstStyle/>
                    <a:p>
                      <a:pPr marR="114300" algn="ctr" rtl="1">
                        <a:lnSpc>
                          <a:spcPct val="150000"/>
                        </a:lnSpc>
                        <a:spcAft>
                          <a:spcPts val="0"/>
                        </a:spcAft>
                        <a:tabLst>
                          <a:tab pos="217170" algn="l"/>
                        </a:tabLst>
                      </a:pPr>
                      <a:r>
                        <a:rPr lang="ar-SA" sz="1800" b="1" dirty="0" smtClean="0">
                          <a:effectLst/>
                          <a:latin typeface="Times New Roman" panose="02020603050405020304" pitchFamily="18" charset="0"/>
                          <a:ea typeface="Times New Roman" panose="02020603050405020304" pitchFamily="18" charset="0"/>
                        </a:rPr>
                        <a:t>4</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R="114300" algn="ctr" rtl="1">
                        <a:lnSpc>
                          <a:spcPct val="150000"/>
                        </a:lnSpc>
                        <a:spcAft>
                          <a:spcPts val="0"/>
                        </a:spcAft>
                        <a:tabLst>
                          <a:tab pos="217170" algn="l"/>
                        </a:tabLst>
                      </a:pPr>
                      <a:r>
                        <a:rPr lang="ar-SA" sz="2000" b="1" dirty="0" smtClean="0">
                          <a:effectLst/>
                          <a:latin typeface="Times New Roman" panose="02020603050405020304" pitchFamily="18" charset="0"/>
                          <a:ea typeface="Times New Roman" panose="02020603050405020304" pitchFamily="18" charset="0"/>
                        </a:rPr>
                        <a:t>وقت البرنامج</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من 4:00 </a:t>
                      </a:r>
                      <a:r>
                        <a:rPr lang="ar-SA" sz="2000" b="1" dirty="0" smtClean="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مساء إلى 8:00 مساء</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2367">
                <a:tc>
                  <a:txBody>
                    <a:bodyPr/>
                    <a:lstStyle/>
                    <a:p>
                      <a:pPr marR="114300" algn="ctr" rtl="1">
                        <a:lnSpc>
                          <a:spcPct val="150000"/>
                        </a:lnSpc>
                        <a:spcAft>
                          <a:spcPts val="0"/>
                        </a:spcAft>
                        <a:tabLst>
                          <a:tab pos="217170" algn="l"/>
                        </a:tabLst>
                      </a:pPr>
                      <a:r>
                        <a:rPr lang="ar-SA" sz="1800" b="1" dirty="0" smtClean="0">
                          <a:solidFill>
                            <a:srgbClr val="5F497A"/>
                          </a:solidFill>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وقت الاستراحة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14300" algn="ctr" rtl="1">
                        <a:lnSpc>
                          <a:spcPct val="150000"/>
                        </a:lnSpc>
                        <a:spcAft>
                          <a:spcPts val="0"/>
                        </a:spcAft>
                        <a:tabLst>
                          <a:tab pos="217170" algn="l"/>
                        </a:tabLst>
                      </a:pPr>
                      <a:r>
                        <a:rPr lang="ar-SA" sz="2000" b="1" dirty="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من  5:45 إلى 6:15 </a:t>
                      </a:r>
                      <a:r>
                        <a:rPr lang="ar-SA" sz="2000" b="1" dirty="0" smtClean="0">
                          <a:solidFill>
                            <a:srgbClr val="0F243E"/>
                          </a:solidFill>
                          <a:effectLst/>
                          <a:latin typeface="Times New Roman" panose="02020603050405020304" pitchFamily="18" charset="0"/>
                          <a:ea typeface="Times New Roman" panose="02020603050405020304" pitchFamily="18" charset="0"/>
                          <a:cs typeface="Simplified Arabic" panose="02020603050405020304" pitchFamily="18" charset="-78"/>
                        </a:rPr>
                        <a:t>مساء</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6988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6952374" y="332656"/>
            <a:ext cx="2249619" cy="2274005"/>
          </a:xfrm>
          <a:prstGeom prst="rect">
            <a:avLst/>
          </a:prstGeom>
        </p:spPr>
      </p:pic>
      <p:sp>
        <p:nvSpPr>
          <p:cNvPr id="6" name="مربع نص 5"/>
          <p:cNvSpPr txBox="1"/>
          <p:nvPr/>
        </p:nvSpPr>
        <p:spPr>
          <a:xfrm>
            <a:off x="7418188" y="994955"/>
            <a:ext cx="1439818" cy="584775"/>
          </a:xfrm>
          <a:prstGeom prst="rect">
            <a:avLst/>
          </a:prstGeom>
          <a:noFill/>
        </p:spPr>
        <p:txBody>
          <a:bodyPr wrap="none" rtlCol="1">
            <a:spAutoFit/>
          </a:bodyPr>
          <a:lstStyle/>
          <a:p>
            <a:r>
              <a:rPr lang="ar-SA" sz="1600" b="1" dirty="0" smtClean="0">
                <a:solidFill>
                  <a:srgbClr val="00B0F0"/>
                </a:solidFill>
              </a:rPr>
              <a:t>دورة بناء الصورة </a:t>
            </a:r>
          </a:p>
          <a:p>
            <a:r>
              <a:rPr lang="ar-SA" sz="1600" b="1" dirty="0" smtClean="0">
                <a:solidFill>
                  <a:srgbClr val="00B0F0"/>
                </a:solidFill>
              </a:rPr>
              <a:t>الذهنية</a:t>
            </a:r>
            <a:endParaRPr lang="ar-SA" sz="1600" b="1" dirty="0">
              <a:solidFill>
                <a:srgbClr val="00B0F0"/>
              </a:solidFill>
            </a:endParaRPr>
          </a:p>
        </p:txBody>
      </p:sp>
      <p:pic>
        <p:nvPicPr>
          <p:cNvPr id="7" name="صورة 6"/>
          <p:cNvPicPr>
            <a:picLocks noChangeAspect="1"/>
          </p:cNvPicPr>
          <p:nvPr/>
        </p:nvPicPr>
        <p:blipFill>
          <a:blip r:embed="rId3"/>
          <a:stretch>
            <a:fillRect/>
          </a:stretch>
        </p:blipFill>
        <p:spPr>
          <a:xfrm>
            <a:off x="858911" y="1287342"/>
            <a:ext cx="7815749" cy="5200339"/>
          </a:xfrm>
          <a:prstGeom prst="rect">
            <a:avLst/>
          </a:prstGeom>
        </p:spPr>
      </p:pic>
    </p:spTree>
    <p:extLst>
      <p:ext uri="{BB962C8B-B14F-4D97-AF65-F5344CB8AC3E}">
        <p14:creationId xmlns:p14="http://schemas.microsoft.com/office/powerpoint/2010/main" val="316489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691680" y="1052736"/>
            <a:ext cx="6552728" cy="3785652"/>
          </a:xfrm>
          <a:prstGeom prst="rect">
            <a:avLst/>
          </a:prstGeom>
          <a:noFill/>
        </p:spPr>
        <p:txBody>
          <a:bodyPr wrap="square" rtlCol="1">
            <a:spAutoFit/>
          </a:bodyPr>
          <a:lstStyle/>
          <a:p>
            <a:pPr marL="285750" indent="-285750">
              <a:buFont typeface="Arial" panose="020B0604020202020204" pitchFamily="34" charset="0"/>
              <a:buChar char="•"/>
            </a:pPr>
            <a:r>
              <a:rPr lang="ar-SA" sz="2000" b="1" dirty="0"/>
              <a:t>تنظيم رائع ، موظفات ومتطوعات بشوشات بارك الله </a:t>
            </a:r>
            <a:r>
              <a:rPr lang="ar-SA" sz="2000" b="1" dirty="0" smtClean="0"/>
              <a:t>فيهن.</a:t>
            </a:r>
            <a:endParaRPr lang="ar-SA" sz="2000" b="1" dirty="0"/>
          </a:p>
          <a:p>
            <a:pPr marL="285750" indent="-285750">
              <a:buFont typeface="Arial" panose="020B0604020202020204" pitchFamily="34" charset="0"/>
              <a:buChar char="•"/>
            </a:pPr>
            <a:r>
              <a:rPr lang="ar-SA" sz="2000" b="1" dirty="0"/>
              <a:t>يفضل عدم </a:t>
            </a:r>
            <a:r>
              <a:rPr lang="ar-SA" sz="2000" b="1" dirty="0" smtClean="0"/>
              <a:t>إقامته </a:t>
            </a:r>
            <a:r>
              <a:rPr lang="ar-SA" sz="2000" b="1" dirty="0"/>
              <a:t>يوم </a:t>
            </a:r>
            <a:r>
              <a:rPr lang="ar-SA" sz="2000" b="1" dirty="0" smtClean="0"/>
              <a:t>السبت.</a:t>
            </a:r>
            <a:endParaRPr lang="ar-SA" sz="2000" b="1" dirty="0"/>
          </a:p>
          <a:p>
            <a:pPr marL="285750" indent="-285750">
              <a:buFont typeface="Arial" panose="020B0604020202020204" pitchFamily="34" charset="0"/>
              <a:buChar char="•"/>
            </a:pPr>
            <a:r>
              <a:rPr lang="ar-SA" sz="2000" b="1" dirty="0"/>
              <a:t>بارك الله فيكم وودي نتلقى </a:t>
            </a:r>
            <a:r>
              <a:rPr lang="ar-SA" sz="2000" b="1" dirty="0" smtClean="0"/>
              <a:t>دائما </a:t>
            </a:r>
            <a:r>
              <a:rPr lang="ar-SA" sz="2000" b="1" dirty="0"/>
              <a:t>إ</a:t>
            </a:r>
            <a:r>
              <a:rPr lang="ar-SA" sz="2000" b="1" dirty="0" smtClean="0"/>
              <a:t>علانات الدورات.</a:t>
            </a:r>
            <a:endParaRPr lang="ar-SA" sz="2000" b="1" dirty="0"/>
          </a:p>
          <a:p>
            <a:pPr marL="285750" indent="-285750">
              <a:buFont typeface="Arial" panose="020B0604020202020204" pitchFamily="34" charset="0"/>
              <a:buChar char="•"/>
            </a:pPr>
            <a:r>
              <a:rPr lang="ar-SA" sz="2000" b="1" dirty="0"/>
              <a:t>رائع وقيم وتعامل </a:t>
            </a:r>
            <a:r>
              <a:rPr lang="ar-SA" sz="2000" b="1" dirty="0" smtClean="0"/>
              <a:t>أكثر </a:t>
            </a:r>
            <a:r>
              <a:rPr lang="ar-SA" sz="2000" b="1" dirty="0"/>
              <a:t>من </a:t>
            </a:r>
            <a:r>
              <a:rPr lang="ar-SA" sz="2000" b="1" dirty="0" smtClean="0"/>
              <a:t>رائع.</a:t>
            </a:r>
            <a:endParaRPr lang="ar-SA" sz="2000" b="1" dirty="0"/>
          </a:p>
          <a:p>
            <a:pPr marL="285750" indent="-285750">
              <a:buFont typeface="Arial" panose="020B0604020202020204" pitchFamily="34" charset="0"/>
              <a:buChar char="•"/>
            </a:pPr>
            <a:r>
              <a:rPr lang="ar-SA" sz="2000" b="1" dirty="0"/>
              <a:t>جهودكم جميلة و رائعة الله يبارك فيها وينفع بها</a:t>
            </a:r>
          </a:p>
          <a:p>
            <a:pPr marL="285750" indent="-285750">
              <a:buFont typeface="Arial" panose="020B0604020202020204" pitchFamily="34" charset="0"/>
              <a:buChar char="•"/>
            </a:pPr>
            <a:r>
              <a:rPr lang="ar-SA" sz="2000" b="1" dirty="0"/>
              <a:t>إ</a:t>
            </a:r>
            <a:r>
              <a:rPr lang="ar-SA" sz="2000" b="1" dirty="0" smtClean="0"/>
              <a:t>ذا </a:t>
            </a:r>
            <a:r>
              <a:rPr lang="ar-SA" sz="2000" b="1" dirty="0"/>
              <a:t>أمكن </a:t>
            </a:r>
            <a:r>
              <a:rPr lang="ar-SA" sz="2000" b="1" dirty="0" smtClean="0"/>
              <a:t>يقام الملتقى في الفترة الصباحية. </a:t>
            </a:r>
            <a:endParaRPr lang="ar-SA" sz="2000" b="1" dirty="0"/>
          </a:p>
          <a:p>
            <a:pPr marL="285750" indent="-285750">
              <a:buFont typeface="Arial" panose="020B0604020202020204" pitchFamily="34" charset="0"/>
              <a:buChar char="•"/>
            </a:pPr>
            <a:r>
              <a:rPr lang="ar-SA" sz="2000" b="1" dirty="0"/>
              <a:t>مقر الملتقى بعيد جداً نتمنى </a:t>
            </a:r>
            <a:r>
              <a:rPr lang="ar-SA" sz="2000" b="1" dirty="0" smtClean="0"/>
              <a:t>أن </a:t>
            </a:r>
            <a:r>
              <a:rPr lang="ar-SA" sz="2000" b="1" dirty="0"/>
              <a:t>يكون في المرات القادمة متنوع مرة في شرق الرياض ومرة في </a:t>
            </a:r>
            <a:r>
              <a:rPr lang="ar-SA" sz="2000" b="1" dirty="0" smtClean="0"/>
              <a:t>غربها.</a:t>
            </a:r>
            <a:endParaRPr lang="ar-SA" sz="2000" b="1" dirty="0"/>
          </a:p>
          <a:p>
            <a:pPr marL="285750" indent="-285750">
              <a:buFont typeface="Arial" panose="020B0604020202020204" pitchFamily="34" charset="0"/>
              <a:buChar char="•"/>
            </a:pPr>
            <a:r>
              <a:rPr lang="ar-SA" sz="2000" b="1" dirty="0" smtClean="0"/>
              <a:t>يا ليت </a:t>
            </a:r>
            <a:r>
              <a:rPr lang="ar-SA" sz="2000" b="1" dirty="0"/>
              <a:t>يكون هناك لقاء تعريفي يجمع أكبر عدد من الجمعيات الخيرية وإبراز الجهود </a:t>
            </a:r>
            <a:r>
              <a:rPr lang="ar-SA" sz="2000" b="1" dirty="0" smtClean="0"/>
              <a:t>والإنجازات </a:t>
            </a:r>
            <a:r>
              <a:rPr lang="ar-SA" sz="2000" b="1" dirty="0"/>
              <a:t>في مجالها </a:t>
            </a:r>
            <a:r>
              <a:rPr lang="ar-SA" sz="2000" b="1" dirty="0" smtClean="0"/>
              <a:t>، مثال </a:t>
            </a:r>
            <a:r>
              <a:rPr lang="ar-SA" sz="2000" b="1" dirty="0"/>
              <a:t>مكاتب الدعوة يتفقون فيما بينهم ويبرزون المتميز من </a:t>
            </a:r>
            <a:r>
              <a:rPr lang="ar-SA" sz="2000" b="1" dirty="0" smtClean="0"/>
              <a:t>برامجهم، مجال </a:t>
            </a:r>
            <a:r>
              <a:rPr lang="ar-SA" sz="2000" b="1" dirty="0"/>
              <a:t>الصحة كذلك </a:t>
            </a:r>
            <a:r>
              <a:rPr lang="ar-SA" sz="2000" b="1" dirty="0" smtClean="0"/>
              <a:t>ومجال </a:t>
            </a:r>
            <a:r>
              <a:rPr lang="ar-SA" sz="2000" b="1" dirty="0"/>
              <a:t>الطفولة وهكذا لتعم الفائدة وتبادل </a:t>
            </a:r>
            <a:r>
              <a:rPr lang="ar-SA" sz="2000" b="1" dirty="0" smtClean="0"/>
              <a:t>الخبرات</a:t>
            </a:r>
            <a:r>
              <a:rPr lang="ar-SA" dirty="0" smtClean="0"/>
              <a:t>.</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325" y="182519"/>
            <a:ext cx="28654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78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6942827" y="404664"/>
            <a:ext cx="2249619" cy="2274005"/>
          </a:xfrm>
          <a:prstGeom prst="rect">
            <a:avLst/>
          </a:prstGeom>
        </p:spPr>
      </p:pic>
      <p:pic>
        <p:nvPicPr>
          <p:cNvPr id="5" name="صورة 4"/>
          <p:cNvPicPr>
            <a:picLocks noChangeAspect="1"/>
          </p:cNvPicPr>
          <p:nvPr/>
        </p:nvPicPr>
        <p:blipFill>
          <a:blip r:embed="rId3"/>
          <a:stretch>
            <a:fillRect/>
          </a:stretch>
        </p:blipFill>
        <p:spPr>
          <a:xfrm>
            <a:off x="851098" y="1293326"/>
            <a:ext cx="7815749" cy="5200339"/>
          </a:xfrm>
          <a:prstGeom prst="rect">
            <a:avLst/>
          </a:prstGeom>
        </p:spPr>
      </p:pic>
      <p:sp>
        <p:nvSpPr>
          <p:cNvPr id="6" name="مربع نص 5"/>
          <p:cNvSpPr txBox="1"/>
          <p:nvPr/>
        </p:nvSpPr>
        <p:spPr>
          <a:xfrm>
            <a:off x="6588224" y="970161"/>
            <a:ext cx="2066528" cy="646331"/>
          </a:xfrm>
          <a:prstGeom prst="rect">
            <a:avLst/>
          </a:prstGeom>
          <a:noFill/>
        </p:spPr>
        <p:txBody>
          <a:bodyPr wrap="square" rtlCol="1">
            <a:spAutoFit/>
          </a:bodyPr>
          <a:lstStyle/>
          <a:p>
            <a:r>
              <a:rPr lang="ar-SA" b="1" dirty="0" smtClean="0">
                <a:solidFill>
                  <a:srgbClr val="0070C0"/>
                </a:solidFill>
              </a:rPr>
              <a:t>دورة التصميم </a:t>
            </a:r>
          </a:p>
          <a:p>
            <a:r>
              <a:rPr lang="ar-SA" b="1" dirty="0" smtClean="0">
                <a:solidFill>
                  <a:srgbClr val="0070C0"/>
                </a:solidFill>
              </a:rPr>
              <a:t>الجرافيكي</a:t>
            </a:r>
            <a:endParaRPr lang="ar-SA" b="1" dirty="0">
              <a:solidFill>
                <a:srgbClr val="0070C0"/>
              </a:solidFill>
            </a:endParaRPr>
          </a:p>
        </p:txBody>
      </p:sp>
    </p:spTree>
    <p:extLst>
      <p:ext uri="{BB962C8B-B14F-4D97-AF65-F5344CB8AC3E}">
        <p14:creationId xmlns:p14="http://schemas.microsoft.com/office/powerpoint/2010/main" val="3112071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722620"/>
            <a:ext cx="6480720" cy="5078313"/>
          </a:xfrm>
          <a:prstGeom prst="rect">
            <a:avLst/>
          </a:prstGeom>
          <a:noFill/>
        </p:spPr>
        <p:txBody>
          <a:bodyPr wrap="square" rtlCol="1">
            <a:spAutoFit/>
          </a:bodyPr>
          <a:lstStyle/>
          <a:p>
            <a:endParaRPr lang="ar-SA" dirty="0"/>
          </a:p>
          <a:p>
            <a:pPr marL="285750" indent="-285750">
              <a:buFont typeface="Arial" panose="020B0604020202020204" pitchFamily="34" charset="0"/>
              <a:buChar char="•"/>
            </a:pPr>
            <a:r>
              <a:rPr lang="ar-SA" b="1" dirty="0"/>
              <a:t>ملتقى رائع جدا ومواضيع منتقاة </a:t>
            </a:r>
            <a:r>
              <a:rPr lang="ar-SA" b="1" dirty="0" smtClean="0"/>
              <a:t>باحترافية. </a:t>
            </a:r>
            <a:endParaRPr lang="ar-SA" b="1" dirty="0"/>
          </a:p>
          <a:p>
            <a:pPr marL="285750" indent="-285750">
              <a:buFont typeface="Arial" panose="020B0604020202020204" pitchFamily="34" charset="0"/>
              <a:buChar char="•"/>
            </a:pPr>
            <a:r>
              <a:rPr lang="ar-SA" b="1" dirty="0"/>
              <a:t>تكثيف مستوى </a:t>
            </a:r>
            <a:r>
              <a:rPr lang="ar-SA" b="1" dirty="0" smtClean="0"/>
              <a:t>الإعلان.</a:t>
            </a:r>
            <a:endParaRPr lang="ar-SA" b="1" dirty="0"/>
          </a:p>
          <a:p>
            <a:pPr marL="285750" indent="-285750">
              <a:buFont typeface="Arial" panose="020B0604020202020204" pitchFamily="34" charset="0"/>
              <a:buChar char="•"/>
            </a:pPr>
            <a:r>
              <a:rPr lang="ar-SA" b="1" dirty="0"/>
              <a:t>مبادرة رائعة نفع اللّٰہ </a:t>
            </a:r>
            <a:r>
              <a:rPr lang="ar-SA" b="1" dirty="0" smtClean="0"/>
              <a:t>بكم.</a:t>
            </a:r>
            <a:endParaRPr lang="ar-SA" b="1" dirty="0"/>
          </a:p>
          <a:p>
            <a:pPr marL="285750" indent="-285750">
              <a:buFont typeface="Arial" panose="020B0604020202020204" pitchFamily="34" charset="0"/>
              <a:buChar char="•"/>
            </a:pPr>
            <a:r>
              <a:rPr lang="ar-SA" b="1" dirty="0"/>
              <a:t>جزاكم الله ألف خير ، جهود عظيمة واهتمام بأدق </a:t>
            </a:r>
            <a:r>
              <a:rPr lang="ar-SA" b="1" dirty="0" smtClean="0"/>
              <a:t>التفاصيل.</a:t>
            </a:r>
            <a:endParaRPr lang="ar-SA" b="1" dirty="0"/>
          </a:p>
          <a:p>
            <a:pPr marL="285750" indent="-285750">
              <a:buFont typeface="Arial" panose="020B0604020202020204" pitchFamily="34" charset="0"/>
              <a:buChar char="•"/>
            </a:pPr>
            <a:r>
              <a:rPr lang="ar-SA" b="1" dirty="0"/>
              <a:t>أتمنى أن يكون هناك مستويات للدورة الواحدة، مستوى مبتدئ و آخر متقدم، لأنه لا يمكن الجمع بين طالبات مبتدئات من الصفر، </a:t>
            </a:r>
            <a:r>
              <a:rPr lang="ar-SA" b="1" dirty="0" smtClean="0"/>
              <a:t>وأخريات </a:t>
            </a:r>
            <a:r>
              <a:rPr lang="ar-SA" b="1" dirty="0"/>
              <a:t>مارسن الجرافيك ويردن الاستزادة من المعلومات</a:t>
            </a:r>
            <a:r>
              <a:rPr lang="ar-SA" b="1" dirty="0" smtClean="0"/>
              <a:t>.</a:t>
            </a:r>
            <a:endParaRPr lang="ar-SA" b="1" dirty="0"/>
          </a:p>
          <a:p>
            <a:pPr marL="285750" indent="-285750">
              <a:buFont typeface="Arial" panose="020B0604020202020204" pitchFamily="34" charset="0"/>
              <a:buChar char="•"/>
            </a:pPr>
            <a:r>
              <a:rPr lang="ar-SA" b="1" dirty="0"/>
              <a:t>ملتقى رائع ومنظم </a:t>
            </a:r>
            <a:r>
              <a:rPr lang="ar-SA" b="1" dirty="0" smtClean="0"/>
              <a:t>جدا، أنا </a:t>
            </a:r>
            <a:r>
              <a:rPr lang="ar-SA" b="1" dirty="0"/>
              <a:t>مبتدئة بالتصميم لذلك لم أحصل على المهارة المتوقعة </a:t>
            </a:r>
            <a:r>
              <a:rPr lang="ar-SA" b="1" dirty="0" smtClean="0"/>
              <a:t>لأنني </a:t>
            </a:r>
            <a:r>
              <a:rPr lang="ar-SA" b="1" dirty="0"/>
              <a:t>أ</a:t>
            </a:r>
            <a:r>
              <a:rPr lang="ar-SA" b="1" dirty="0" smtClean="0"/>
              <a:t>حتاج إلى </a:t>
            </a:r>
            <a:r>
              <a:rPr lang="ar-SA" b="1" dirty="0"/>
              <a:t>تدريب أ</a:t>
            </a:r>
            <a:r>
              <a:rPr lang="ar-SA" b="1" dirty="0" smtClean="0"/>
              <a:t>كثر.</a:t>
            </a:r>
            <a:endParaRPr lang="ar-SA" b="1" dirty="0"/>
          </a:p>
          <a:p>
            <a:pPr marL="285750" indent="-285750">
              <a:buFont typeface="Arial" panose="020B0604020202020204" pitchFamily="34" charset="0"/>
              <a:buChar char="•"/>
            </a:pPr>
            <a:r>
              <a:rPr lang="ar-SA" b="1" dirty="0"/>
              <a:t>يحتاج لوقت </a:t>
            </a:r>
            <a:r>
              <a:rPr lang="ar-SA" b="1" dirty="0" smtClean="0"/>
              <a:t>أطول، البرنامج  ضخم ولتتمكن المدربة </a:t>
            </a:r>
            <a:r>
              <a:rPr lang="ar-SA" b="1" dirty="0"/>
              <a:t>من </a:t>
            </a:r>
            <a:r>
              <a:rPr lang="ar-SA" b="1" dirty="0" smtClean="0"/>
              <a:t>مساعدة المتدربات.</a:t>
            </a:r>
            <a:endParaRPr lang="ar-SA" b="1" dirty="0"/>
          </a:p>
          <a:p>
            <a:pPr marL="285750" indent="-285750">
              <a:buFont typeface="Arial" panose="020B0604020202020204" pitchFamily="34" charset="0"/>
              <a:buChar char="•"/>
            </a:pPr>
            <a:r>
              <a:rPr lang="ar-SA" b="1" dirty="0"/>
              <a:t>المكان ضيق نوعا ما لكن المدربة رائعة وبذلت مجهود بارك الله </a:t>
            </a:r>
            <a:r>
              <a:rPr lang="ar-SA" b="1" dirty="0" smtClean="0"/>
              <a:t>فيكم.</a:t>
            </a:r>
            <a:endParaRPr lang="ar-SA" b="1" dirty="0"/>
          </a:p>
          <a:p>
            <a:pPr marL="285750" indent="-285750">
              <a:buFont typeface="Arial" panose="020B0604020202020204" pitchFamily="34" charset="0"/>
              <a:buChar char="•"/>
            </a:pPr>
            <a:r>
              <a:rPr lang="ar-SA" b="1" dirty="0"/>
              <a:t>ملتقى </a:t>
            </a:r>
            <a:r>
              <a:rPr lang="ar-SA" b="1" dirty="0" smtClean="0"/>
              <a:t>رائع وإذا كانت </a:t>
            </a:r>
            <a:r>
              <a:rPr lang="ar-SA" b="1" dirty="0"/>
              <a:t>أيام </a:t>
            </a:r>
            <a:r>
              <a:rPr lang="ar-SA" b="1" dirty="0" smtClean="0"/>
              <a:t>الدورة </a:t>
            </a:r>
            <a:r>
              <a:rPr lang="ar-SA" b="1" dirty="0"/>
              <a:t>أ</a:t>
            </a:r>
            <a:r>
              <a:rPr lang="ar-SA" b="1" dirty="0" smtClean="0"/>
              <a:t>كثر </a:t>
            </a:r>
            <a:r>
              <a:rPr lang="ar-SA" b="1" dirty="0"/>
              <a:t>كانت </a:t>
            </a:r>
            <a:r>
              <a:rPr lang="ar-SA" b="1" dirty="0" smtClean="0"/>
              <a:t>الاستفادة أكبر. </a:t>
            </a:r>
            <a:endParaRPr lang="ar-SA" b="1" dirty="0"/>
          </a:p>
          <a:p>
            <a:pPr marL="285750" indent="-285750">
              <a:buFont typeface="Arial" panose="020B0604020202020204" pitchFamily="34" charset="0"/>
              <a:buChar char="•"/>
            </a:pPr>
            <a:r>
              <a:rPr lang="ar-SA" b="1" dirty="0"/>
              <a:t>شكرا لكم </a:t>
            </a:r>
            <a:r>
              <a:rPr lang="ar-SA" b="1" dirty="0" smtClean="0"/>
              <a:t>صراحة </a:t>
            </a:r>
            <a:r>
              <a:rPr lang="ar-SA" b="1" dirty="0"/>
              <a:t>جهود تشكرون عليها أسعدكم </a:t>
            </a:r>
            <a:r>
              <a:rPr lang="ar-SA" b="1" dirty="0" smtClean="0"/>
              <a:t>المولى.</a:t>
            </a:r>
            <a:endParaRPr lang="ar-SA" b="1" dirty="0"/>
          </a:p>
          <a:p>
            <a:pPr marL="285750" indent="-285750">
              <a:buFont typeface="Arial" panose="020B0604020202020204" pitchFamily="34" charset="0"/>
              <a:buChar char="•"/>
            </a:pPr>
            <a:r>
              <a:rPr lang="ar-SA" b="1" dirty="0"/>
              <a:t>نفضل </a:t>
            </a:r>
            <a:r>
              <a:rPr lang="ar-SA" b="1" dirty="0" smtClean="0"/>
              <a:t>قاعة تدريبية ثابتة لملتقى </a:t>
            </a:r>
            <a:r>
              <a:rPr lang="ar-SA" b="1" dirty="0"/>
              <a:t>عطاء </a:t>
            </a:r>
            <a:r>
              <a:rPr lang="ar-SA" b="1" dirty="0" smtClean="0"/>
              <a:t>وتكامل.</a:t>
            </a:r>
            <a:endParaRPr lang="ar-SA" b="1" dirty="0"/>
          </a:p>
          <a:p>
            <a:pPr marL="285750" indent="-285750">
              <a:buFont typeface="Arial" panose="020B0604020202020204" pitchFamily="34" charset="0"/>
              <a:buChar char="•"/>
            </a:pPr>
            <a:r>
              <a:rPr lang="ar-SA" b="1" dirty="0"/>
              <a:t>الدورات تقدم مادة مفيدة جدا في المجال </a:t>
            </a:r>
            <a:r>
              <a:rPr lang="ar-SA" b="1" dirty="0" smtClean="0"/>
              <a:t>الوظيفي.</a:t>
            </a:r>
            <a:endParaRPr lang="ar-SA" b="1" dirty="0"/>
          </a:p>
          <a:p>
            <a:pPr marL="285750" indent="-285750">
              <a:buFont typeface="Arial" panose="020B0604020202020204" pitchFamily="34" charset="0"/>
              <a:buChar char="•"/>
            </a:pPr>
            <a:r>
              <a:rPr lang="ar-SA" b="1" dirty="0"/>
              <a:t>• دورة جميلة لكن تحتاج لتحديد مستوى المتدربات بحيث يكون لديهم خلفية عن </a:t>
            </a:r>
            <a:r>
              <a:rPr lang="ar-SA" b="1" dirty="0" smtClean="0"/>
              <a:t>الفوتوشوب </a:t>
            </a:r>
            <a:r>
              <a:rPr lang="ar-SA" b="1" dirty="0"/>
              <a:t>وليس مبتدئة لكي لا يضيع وقت الدورة في شرح مبادئ </a:t>
            </a:r>
            <a:r>
              <a:rPr lang="ar-SA" b="1" dirty="0" smtClean="0"/>
              <a:t>الفوتوشوب.</a:t>
            </a:r>
            <a:endParaRPr lang="ar-SA"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54305"/>
            <a:ext cx="28654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6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endParaRPr lang="ar-SA" dirty="0"/>
          </a:p>
        </p:txBody>
      </p:sp>
      <p:sp>
        <p:nvSpPr>
          <p:cNvPr id="3" name="عنوان فرعي 2"/>
          <p:cNvSpPr>
            <a:spLocks noGrp="1"/>
          </p:cNvSpPr>
          <p:nvPr>
            <p:ph type="subTitle" idx="1"/>
          </p:nvPr>
        </p:nvSpPr>
        <p:spPr>
          <a:xfrm>
            <a:off x="611560" y="476672"/>
            <a:ext cx="7992888" cy="6120680"/>
          </a:xfrm>
        </p:spPr>
        <p:txBody>
          <a:bodyPr>
            <a:normAutofit fontScale="70000" lnSpcReduction="20000"/>
          </a:bodyPr>
          <a:lstStyle/>
          <a:p>
            <a:r>
              <a:rPr lang="ar-SA" sz="4000" dirty="0" smtClean="0">
                <a:solidFill>
                  <a:srgbClr val="7030A0"/>
                </a:solidFill>
              </a:rPr>
              <a:t>إيجابيات </a:t>
            </a:r>
            <a:r>
              <a:rPr lang="ar-SA" sz="4000" dirty="0">
                <a:solidFill>
                  <a:srgbClr val="7030A0"/>
                </a:solidFill>
              </a:rPr>
              <a:t>وسلبيات دورة تحليل المسميات </a:t>
            </a:r>
            <a:r>
              <a:rPr lang="ar-SA" sz="4000" dirty="0" smtClean="0">
                <a:solidFill>
                  <a:srgbClr val="7030A0"/>
                </a:solidFill>
              </a:rPr>
              <a:t>الوظيفية</a:t>
            </a:r>
          </a:p>
          <a:p>
            <a:endParaRPr lang="ar-SA" dirty="0" smtClean="0">
              <a:solidFill>
                <a:schemeClr val="accent3"/>
              </a:solidFill>
            </a:endParaRPr>
          </a:p>
          <a:p>
            <a:pPr algn="r"/>
            <a:r>
              <a:rPr lang="ar-SA" sz="4000" dirty="0" smtClean="0">
                <a:solidFill>
                  <a:schemeClr val="accent3"/>
                </a:solidFill>
              </a:rPr>
              <a:t>الإيجابيات :</a:t>
            </a:r>
          </a:p>
          <a:p>
            <a:r>
              <a:rPr lang="ar-SA" dirty="0" smtClean="0">
                <a:solidFill>
                  <a:schemeClr val="tx1"/>
                </a:solidFill>
              </a:rPr>
              <a:t>•رائع</a:t>
            </a:r>
            <a:r>
              <a:rPr lang="ar-SA" dirty="0">
                <a:solidFill>
                  <a:schemeClr val="tx1"/>
                </a:solidFill>
              </a:rPr>
              <a:t>، متميز، </a:t>
            </a:r>
            <a:r>
              <a:rPr lang="ar-SA" dirty="0" smtClean="0">
                <a:solidFill>
                  <a:schemeClr val="tx1"/>
                </a:solidFill>
              </a:rPr>
              <a:t>لكم </a:t>
            </a:r>
            <a:r>
              <a:rPr lang="ar-SA" dirty="0">
                <a:solidFill>
                  <a:schemeClr val="tx1"/>
                </a:solidFill>
              </a:rPr>
              <a:t>فائق شكري وتقديري.</a:t>
            </a:r>
          </a:p>
          <a:p>
            <a:r>
              <a:rPr lang="ar-SA" dirty="0" smtClean="0">
                <a:solidFill>
                  <a:schemeClr val="tx1"/>
                </a:solidFill>
              </a:rPr>
              <a:t>•أشكر </a:t>
            </a:r>
            <a:r>
              <a:rPr lang="ar-SA" dirty="0">
                <a:solidFill>
                  <a:schemeClr val="tx1"/>
                </a:solidFill>
              </a:rPr>
              <a:t>لكم جهدكم </a:t>
            </a:r>
            <a:r>
              <a:rPr lang="ar-SA" dirty="0" smtClean="0">
                <a:solidFill>
                  <a:schemeClr val="tx1"/>
                </a:solidFill>
              </a:rPr>
              <a:t>وإتقانكم </a:t>
            </a:r>
            <a:r>
              <a:rPr lang="ar-SA" dirty="0">
                <a:solidFill>
                  <a:schemeClr val="tx1"/>
                </a:solidFill>
              </a:rPr>
              <a:t>وحسن تعاملكم، ورقي فريق العمل وحسن إدارتهم.</a:t>
            </a:r>
          </a:p>
          <a:p>
            <a:r>
              <a:rPr lang="ar-SA" dirty="0" smtClean="0">
                <a:solidFill>
                  <a:schemeClr val="tx1"/>
                </a:solidFill>
              </a:rPr>
              <a:t>•تعاون </a:t>
            </a:r>
            <a:r>
              <a:rPr lang="ar-SA" dirty="0">
                <a:solidFill>
                  <a:schemeClr val="tx1"/>
                </a:solidFill>
              </a:rPr>
              <a:t>المدربة.</a:t>
            </a:r>
          </a:p>
          <a:p>
            <a:r>
              <a:rPr lang="ar-SA" dirty="0" smtClean="0">
                <a:solidFill>
                  <a:schemeClr val="tx1"/>
                </a:solidFill>
              </a:rPr>
              <a:t>•الاهتمام </a:t>
            </a:r>
            <a:r>
              <a:rPr lang="ar-SA" dirty="0">
                <a:solidFill>
                  <a:schemeClr val="tx1"/>
                </a:solidFill>
              </a:rPr>
              <a:t>بواجبات المتدربات والتفاصيل الصغيرة.</a:t>
            </a:r>
          </a:p>
          <a:p>
            <a:r>
              <a:rPr lang="ar-SA" dirty="0" smtClean="0">
                <a:solidFill>
                  <a:schemeClr val="tx1"/>
                </a:solidFill>
              </a:rPr>
              <a:t>•مناسبة </a:t>
            </a:r>
            <a:r>
              <a:rPr lang="ar-SA" dirty="0">
                <a:solidFill>
                  <a:schemeClr val="tx1"/>
                </a:solidFill>
              </a:rPr>
              <a:t>التمارين المعروضة مع الدورة.</a:t>
            </a:r>
          </a:p>
          <a:p>
            <a:r>
              <a:rPr lang="ar-SA" dirty="0" smtClean="0">
                <a:solidFill>
                  <a:schemeClr val="tx1"/>
                </a:solidFill>
              </a:rPr>
              <a:t>•وجود </a:t>
            </a:r>
            <a:r>
              <a:rPr lang="ar-SA" dirty="0">
                <a:solidFill>
                  <a:schemeClr val="tx1"/>
                </a:solidFill>
              </a:rPr>
              <a:t>التطبيقات والنماذج السهلة والميسرة.</a:t>
            </a:r>
          </a:p>
          <a:p>
            <a:r>
              <a:rPr lang="ar-SA" dirty="0" smtClean="0">
                <a:solidFill>
                  <a:schemeClr val="tx1"/>
                </a:solidFill>
              </a:rPr>
              <a:t>•ميزة </a:t>
            </a:r>
            <a:r>
              <a:rPr lang="ar-SA" dirty="0">
                <a:solidFill>
                  <a:schemeClr val="tx1"/>
                </a:solidFill>
              </a:rPr>
              <a:t>الملتقى العناوين مفيدة والمدربة متمكنة.</a:t>
            </a:r>
          </a:p>
          <a:p>
            <a:r>
              <a:rPr lang="ar-SA" dirty="0" smtClean="0">
                <a:solidFill>
                  <a:schemeClr val="tx1"/>
                </a:solidFill>
              </a:rPr>
              <a:t>•أشكر </a:t>
            </a:r>
            <a:r>
              <a:rPr lang="ar-SA" dirty="0">
                <a:solidFill>
                  <a:schemeClr val="tx1"/>
                </a:solidFill>
              </a:rPr>
              <a:t>لكم حرصكم على تطوير الجهات الخيرية لكن محتوى الدورة مختصر لدرجة من الممكن تقديمه خلال يومين فقط وهذا بالتأكيد لا يتعارض مع حجم الفائدة الهائل الذي تمكنت منه بفضل من الله ثم منكم.</a:t>
            </a:r>
          </a:p>
          <a:p>
            <a:r>
              <a:rPr lang="ar-SA" dirty="0" smtClean="0">
                <a:solidFill>
                  <a:schemeClr val="tx1"/>
                </a:solidFill>
              </a:rPr>
              <a:t>•الملتقى </a:t>
            </a:r>
            <a:r>
              <a:rPr lang="ar-SA" dirty="0">
                <a:solidFill>
                  <a:schemeClr val="tx1"/>
                </a:solidFill>
              </a:rPr>
              <a:t>رائع ومنظم حقق الأهداف المرجوة منه وأكثر.</a:t>
            </a:r>
          </a:p>
          <a:p>
            <a:r>
              <a:rPr lang="ar-SA" dirty="0" smtClean="0">
                <a:solidFill>
                  <a:schemeClr val="tx1"/>
                </a:solidFill>
              </a:rPr>
              <a:t>•اللقاء </a:t>
            </a:r>
            <a:r>
              <a:rPr lang="ar-SA" dirty="0">
                <a:solidFill>
                  <a:schemeClr val="tx1"/>
                </a:solidFill>
              </a:rPr>
              <a:t>جميل وأفادني كثيرا في مجال عملي وهو ماكنت أبحث عنه.</a:t>
            </a:r>
          </a:p>
          <a:p>
            <a:r>
              <a:rPr lang="ar-SA" dirty="0" smtClean="0">
                <a:solidFill>
                  <a:schemeClr val="tx1"/>
                </a:solidFill>
              </a:rPr>
              <a:t>•تطور </a:t>
            </a:r>
            <a:r>
              <a:rPr lang="ar-SA" dirty="0">
                <a:solidFill>
                  <a:schemeClr val="tx1"/>
                </a:solidFill>
              </a:rPr>
              <a:t>نوعي ما شاء الله واختيار موفق للمدربات.</a:t>
            </a:r>
          </a:p>
          <a:p>
            <a:r>
              <a:rPr lang="ar-SA" dirty="0" smtClean="0">
                <a:solidFill>
                  <a:schemeClr val="tx1"/>
                </a:solidFill>
              </a:rPr>
              <a:t>•الملتقى </a:t>
            </a:r>
            <a:r>
              <a:rPr lang="ar-SA" dirty="0">
                <a:solidFill>
                  <a:schemeClr val="tx1"/>
                </a:solidFill>
              </a:rPr>
              <a:t>عالي الجودة بكل كوادره القائمين عليه.</a:t>
            </a:r>
          </a:p>
          <a:p>
            <a:endParaRPr lang="ar-SA" b="1" dirty="0"/>
          </a:p>
        </p:txBody>
      </p:sp>
    </p:spTree>
    <p:extLst>
      <p:ext uri="{BB962C8B-B14F-4D97-AF65-F5344CB8AC3E}">
        <p14:creationId xmlns:p14="http://schemas.microsoft.com/office/powerpoint/2010/main" val="412109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332656"/>
            <a:ext cx="7632848" cy="5601533"/>
          </a:xfrm>
          <a:prstGeom prst="rect">
            <a:avLst/>
          </a:prstGeom>
        </p:spPr>
        <p:txBody>
          <a:bodyPr wrap="square">
            <a:spAutoFit/>
          </a:bodyPr>
          <a:lstStyle/>
          <a:p>
            <a:pPr algn="ctr"/>
            <a:r>
              <a:rPr lang="ar-SA" sz="2800" dirty="0" smtClean="0">
                <a:solidFill>
                  <a:srgbClr val="7030A0"/>
                </a:solidFill>
              </a:rPr>
              <a:t>        سلبيات </a:t>
            </a:r>
            <a:r>
              <a:rPr lang="ar-SA" sz="2800" dirty="0">
                <a:solidFill>
                  <a:srgbClr val="7030A0"/>
                </a:solidFill>
              </a:rPr>
              <a:t>دورة تحليل المسميات </a:t>
            </a:r>
            <a:r>
              <a:rPr lang="ar-SA" sz="2800" dirty="0" smtClean="0">
                <a:solidFill>
                  <a:srgbClr val="7030A0"/>
                </a:solidFill>
              </a:rPr>
              <a:t>الوظيفية</a:t>
            </a:r>
          </a:p>
          <a:p>
            <a:r>
              <a:rPr lang="ar-SA" sz="2400" dirty="0" smtClean="0">
                <a:solidFill>
                  <a:srgbClr val="7030A0"/>
                </a:solidFill>
              </a:rPr>
              <a:t>                                  </a:t>
            </a:r>
            <a:endParaRPr lang="ar-SA" sz="2400" dirty="0" smtClean="0"/>
          </a:p>
          <a:p>
            <a:r>
              <a:rPr lang="ar-SA" sz="2400" dirty="0" smtClean="0"/>
              <a:t>•المايكات </a:t>
            </a:r>
            <a:r>
              <a:rPr lang="ar-SA" sz="2400" dirty="0"/>
              <a:t>لم تكن جيدة، الصوت كان يقطع. </a:t>
            </a:r>
          </a:p>
          <a:p>
            <a:r>
              <a:rPr lang="ar-SA" sz="2400" dirty="0" smtClean="0"/>
              <a:t>•مقاطع </a:t>
            </a:r>
            <a:r>
              <a:rPr lang="ar-SA" sz="2400" dirty="0"/>
              <a:t>الفيديو لم تشتغل مع المدربة.</a:t>
            </a:r>
          </a:p>
          <a:p>
            <a:r>
              <a:rPr lang="ar-SA" sz="2400" dirty="0" smtClean="0"/>
              <a:t>•الحقيبة </a:t>
            </a:r>
            <a:r>
              <a:rPr lang="ar-SA" sz="2400" dirty="0"/>
              <a:t>لم تفعّل. </a:t>
            </a:r>
          </a:p>
          <a:p>
            <a:r>
              <a:rPr lang="ar-SA" sz="2400" dirty="0" smtClean="0"/>
              <a:t>•لا </a:t>
            </a:r>
            <a:r>
              <a:rPr lang="ar-SA" sz="2400" dirty="0"/>
              <a:t>توجد مقدمة عن المحتوى بداية الدورة وأهميته ونبذة عن هذا الفن ومن طبقه.</a:t>
            </a:r>
          </a:p>
          <a:p>
            <a:r>
              <a:rPr lang="ar-SA" sz="2400" dirty="0" smtClean="0"/>
              <a:t>•لا </a:t>
            </a:r>
            <a:r>
              <a:rPr lang="ar-SA" sz="2400" dirty="0"/>
              <a:t>توجد معايير واضحة لكل بند مثلًا (الهدف الإجرائي لابد أن يحتوي على...). </a:t>
            </a:r>
          </a:p>
          <a:p>
            <a:r>
              <a:rPr lang="ar-SA" sz="2400" dirty="0" smtClean="0"/>
              <a:t>•لا </a:t>
            </a:r>
            <a:r>
              <a:rPr lang="ar-SA" sz="2400" dirty="0"/>
              <a:t>توجد قواعد واضحة حتى لو كان علم إنساني وفيه تعديل نحتاج أن نأخذ ما توصلت له المدربة من خلال خبرتها واختيارها وترجيحها.</a:t>
            </a:r>
          </a:p>
          <a:p>
            <a:r>
              <a:rPr lang="ar-SA" sz="2400" dirty="0" smtClean="0"/>
              <a:t>•قلة </a:t>
            </a:r>
            <a:r>
              <a:rPr lang="ar-SA" sz="2400" dirty="0"/>
              <a:t>التفاعل أثناء الدورة بسبب قلة التدريبات التطبيقية.</a:t>
            </a:r>
          </a:p>
          <a:p>
            <a:r>
              <a:rPr lang="ar-SA" sz="2400" dirty="0"/>
              <a:t>الدورة المقدمة جدا رائعة لكن تحتاج المزيد من </a:t>
            </a:r>
            <a:r>
              <a:rPr lang="ar-SA" sz="2400" dirty="0" smtClean="0"/>
              <a:t>الوقت.</a:t>
            </a:r>
            <a:endParaRPr lang="ar-SA" sz="2400" dirty="0"/>
          </a:p>
          <a:p>
            <a:endParaRPr lang="ar-SA" sz="2400" dirty="0">
              <a:solidFill>
                <a:schemeClr val="accent3"/>
              </a:solidFill>
            </a:endParaRPr>
          </a:p>
          <a:p>
            <a:endParaRPr lang="ar-SA" dirty="0">
              <a:solidFill>
                <a:srgbClr val="7030A0"/>
              </a:solidFill>
            </a:endParaRPr>
          </a:p>
        </p:txBody>
      </p:sp>
    </p:spTree>
    <p:extLst>
      <p:ext uri="{BB962C8B-B14F-4D97-AF65-F5344CB8AC3E}">
        <p14:creationId xmlns:p14="http://schemas.microsoft.com/office/powerpoint/2010/main" val="134709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445865"/>
            <a:ext cx="7344816" cy="4955203"/>
          </a:xfrm>
          <a:prstGeom prst="rect">
            <a:avLst/>
          </a:prstGeom>
        </p:spPr>
        <p:txBody>
          <a:bodyPr wrap="square">
            <a:spAutoFit/>
          </a:bodyPr>
          <a:lstStyle/>
          <a:p>
            <a:pPr algn="ctr"/>
            <a:r>
              <a:rPr lang="ar-SA" sz="2800" dirty="0">
                <a:solidFill>
                  <a:srgbClr val="7030A0"/>
                </a:solidFill>
              </a:rPr>
              <a:t>إ</a:t>
            </a:r>
            <a:r>
              <a:rPr lang="ar-SA" sz="2800" dirty="0" smtClean="0">
                <a:solidFill>
                  <a:srgbClr val="7030A0"/>
                </a:solidFill>
              </a:rPr>
              <a:t>يجابيات وسلبيات دورة </a:t>
            </a:r>
            <a:r>
              <a:rPr lang="ar-SA" sz="2800" dirty="0">
                <a:solidFill>
                  <a:srgbClr val="7030A0"/>
                </a:solidFill>
              </a:rPr>
              <a:t>استراتيجيات بناء الصورة </a:t>
            </a:r>
            <a:r>
              <a:rPr lang="ar-SA" sz="2800" dirty="0" smtClean="0">
                <a:solidFill>
                  <a:srgbClr val="7030A0"/>
                </a:solidFill>
              </a:rPr>
              <a:t>الذهنية</a:t>
            </a:r>
          </a:p>
          <a:p>
            <a:endParaRPr lang="ar-SA" sz="2800" dirty="0" smtClean="0">
              <a:solidFill>
                <a:schemeClr val="accent3"/>
              </a:solidFill>
            </a:endParaRPr>
          </a:p>
          <a:p>
            <a:r>
              <a:rPr lang="ar-SA" sz="2800" dirty="0" smtClean="0">
                <a:solidFill>
                  <a:schemeClr val="accent3"/>
                </a:solidFill>
              </a:rPr>
              <a:t>الإيجابيات:</a:t>
            </a:r>
          </a:p>
          <a:p>
            <a:endParaRPr lang="ar-SA" sz="2800" dirty="0" smtClean="0">
              <a:solidFill>
                <a:schemeClr val="accent3"/>
              </a:solidFill>
            </a:endParaRPr>
          </a:p>
          <a:p>
            <a:pPr marL="457200" indent="-457200">
              <a:buFont typeface="Arial" pitchFamily="34" charset="0"/>
              <a:buChar char="•"/>
            </a:pPr>
            <a:r>
              <a:rPr lang="ar-SA" sz="2400" dirty="0"/>
              <a:t>تنظيم رائع ، موظفات ومتطوعات بشوشات بارك الله </a:t>
            </a:r>
            <a:r>
              <a:rPr lang="ar-SA" sz="2400" dirty="0" smtClean="0"/>
              <a:t>فيهن.</a:t>
            </a:r>
          </a:p>
          <a:p>
            <a:pPr marL="457200" indent="-457200">
              <a:buFont typeface="Arial" pitchFamily="34" charset="0"/>
              <a:buChar char="•"/>
            </a:pPr>
            <a:endParaRPr lang="ar-SA" sz="2400" dirty="0" smtClean="0"/>
          </a:p>
          <a:p>
            <a:pPr marL="457200" indent="-457200">
              <a:buFont typeface="Arial" pitchFamily="34" charset="0"/>
              <a:buChar char="•"/>
            </a:pPr>
            <a:r>
              <a:rPr lang="ar-SA" sz="2400" dirty="0" smtClean="0"/>
              <a:t>الملتقى </a:t>
            </a:r>
            <a:r>
              <a:rPr lang="ar-SA" sz="2400" dirty="0"/>
              <a:t>جداً ممتاز وكذلك </a:t>
            </a:r>
            <a:r>
              <a:rPr lang="ar-SA" sz="2400" dirty="0" smtClean="0"/>
              <a:t>التنظيم.</a:t>
            </a:r>
          </a:p>
          <a:p>
            <a:pPr marL="457200" indent="-457200">
              <a:buFont typeface="Arial" pitchFamily="34" charset="0"/>
              <a:buChar char="•"/>
            </a:pPr>
            <a:endParaRPr lang="ar-SA" sz="2400" dirty="0"/>
          </a:p>
          <a:p>
            <a:pPr marL="457200" indent="-457200">
              <a:buFont typeface="Arial" pitchFamily="34" charset="0"/>
              <a:buChar char="•"/>
            </a:pPr>
            <a:r>
              <a:rPr lang="ar-SA" sz="2400" dirty="0"/>
              <a:t>جهودكم جميلة و رائعة الله يبارك فيها وينفع </a:t>
            </a:r>
            <a:r>
              <a:rPr lang="ar-SA" sz="2400" dirty="0" smtClean="0"/>
              <a:t>بها.</a:t>
            </a:r>
          </a:p>
          <a:p>
            <a:pPr indent="-457200">
              <a:buFont typeface="Arial" pitchFamily="34" charset="0"/>
              <a:buChar char="•"/>
            </a:pPr>
            <a:endParaRPr lang="ar-SA" sz="2800" dirty="0" smtClean="0">
              <a:solidFill>
                <a:schemeClr val="accent3"/>
              </a:solidFill>
            </a:endParaRPr>
          </a:p>
          <a:p>
            <a:r>
              <a:rPr lang="ar-SA" sz="2800" dirty="0" smtClean="0">
                <a:solidFill>
                  <a:schemeClr val="accent3"/>
                </a:solidFill>
              </a:rPr>
              <a:t>السلبيات</a:t>
            </a:r>
            <a:r>
              <a:rPr lang="ar-SA" sz="2800" dirty="0">
                <a:solidFill>
                  <a:schemeClr val="accent3"/>
                </a:solidFill>
              </a:rPr>
              <a:t> : </a:t>
            </a:r>
            <a:r>
              <a:rPr lang="ar-SA" sz="2400" dirty="0" smtClean="0"/>
              <a:t>لا يوجد .</a:t>
            </a:r>
          </a:p>
          <a:p>
            <a:endParaRPr lang="ar-SA" sz="2800" dirty="0">
              <a:solidFill>
                <a:srgbClr val="7030A0"/>
              </a:solidFill>
            </a:endParaRPr>
          </a:p>
        </p:txBody>
      </p:sp>
    </p:spTree>
    <p:extLst>
      <p:ext uri="{BB962C8B-B14F-4D97-AF65-F5344CB8AC3E}">
        <p14:creationId xmlns:p14="http://schemas.microsoft.com/office/powerpoint/2010/main" val="3063047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51939" y="548680"/>
            <a:ext cx="8012129" cy="5878532"/>
          </a:xfrm>
          <a:prstGeom prst="rect">
            <a:avLst/>
          </a:prstGeom>
        </p:spPr>
        <p:txBody>
          <a:bodyPr wrap="none">
            <a:spAutoFit/>
          </a:bodyPr>
          <a:lstStyle/>
          <a:p>
            <a:pPr algn="ctr"/>
            <a:r>
              <a:rPr lang="ar-SA" sz="2800" dirty="0">
                <a:solidFill>
                  <a:srgbClr val="7030A0"/>
                </a:solidFill>
              </a:rPr>
              <a:t>إيجابيات وسلبيات دورة التصميم </a:t>
            </a:r>
            <a:r>
              <a:rPr lang="ar-SA" sz="2800" dirty="0" smtClean="0">
                <a:solidFill>
                  <a:srgbClr val="7030A0"/>
                </a:solidFill>
              </a:rPr>
              <a:t>الجرافيكي</a:t>
            </a:r>
          </a:p>
          <a:p>
            <a:r>
              <a:rPr lang="ar-SA" sz="2800" dirty="0" smtClean="0">
                <a:solidFill>
                  <a:schemeClr val="accent3"/>
                </a:solidFill>
              </a:rPr>
              <a:t>الإيجابيات:</a:t>
            </a:r>
          </a:p>
          <a:p>
            <a:pPr marL="457200" indent="-457200">
              <a:buFont typeface="Arial" pitchFamily="34" charset="0"/>
              <a:buChar char="•"/>
            </a:pPr>
            <a:r>
              <a:rPr lang="ar-SA" sz="2400" dirty="0"/>
              <a:t>الملتقى رائع وجميل وذا محتوى علمي إيجابي </a:t>
            </a:r>
            <a:r>
              <a:rPr lang="ar-SA" sz="2400" dirty="0" smtClean="0"/>
              <a:t>وأسأل </a:t>
            </a:r>
            <a:r>
              <a:rPr lang="ar-SA" sz="2400" dirty="0"/>
              <a:t>الله </a:t>
            </a:r>
            <a:r>
              <a:rPr lang="ar-SA" sz="2400" dirty="0" smtClean="0"/>
              <a:t>أن يجعلها</a:t>
            </a:r>
          </a:p>
          <a:p>
            <a:r>
              <a:rPr lang="ar-SA" sz="2400" dirty="0" smtClean="0"/>
              <a:t> في موازين حسناتكم.</a:t>
            </a:r>
          </a:p>
          <a:p>
            <a:pPr marL="457200" indent="-457200">
              <a:buFont typeface="Arial" pitchFamily="34" charset="0"/>
              <a:buChar char="•"/>
            </a:pPr>
            <a:r>
              <a:rPr lang="ar-SA" sz="2400" dirty="0" smtClean="0"/>
              <a:t>ملتقى </a:t>
            </a:r>
            <a:r>
              <a:rPr lang="ar-SA" sz="2400" dirty="0"/>
              <a:t>رائع جدا ومواضيع منتقاة باحترافية. </a:t>
            </a:r>
          </a:p>
          <a:p>
            <a:pPr marL="457200" indent="-457200">
              <a:buFont typeface="Arial" pitchFamily="34" charset="0"/>
              <a:buChar char="•"/>
            </a:pPr>
            <a:r>
              <a:rPr lang="ar-SA" sz="2400" dirty="0"/>
              <a:t>مبادرة رائعة نفع </a:t>
            </a:r>
            <a:r>
              <a:rPr lang="ar-SA" sz="2400" dirty="0" err="1"/>
              <a:t>اللّٰہ</a:t>
            </a:r>
            <a:r>
              <a:rPr lang="ar-SA" sz="2400" dirty="0"/>
              <a:t> </a:t>
            </a:r>
            <a:r>
              <a:rPr lang="ar-SA" sz="2400" dirty="0" smtClean="0"/>
              <a:t>بالجميع</a:t>
            </a:r>
            <a:r>
              <a:rPr lang="ar-SA" sz="2400" dirty="0"/>
              <a:t>.</a:t>
            </a:r>
          </a:p>
          <a:p>
            <a:pPr marL="457200" indent="-457200">
              <a:buFont typeface="Arial" pitchFamily="34" charset="0"/>
              <a:buChar char="•"/>
            </a:pPr>
            <a:r>
              <a:rPr lang="ar-SA" sz="2400" dirty="0"/>
              <a:t>جهود عظيمة واهتمام بأدق التفاصيل.</a:t>
            </a:r>
          </a:p>
          <a:p>
            <a:pPr marL="457200" indent="-457200">
              <a:buFont typeface="Arial" pitchFamily="34" charset="0"/>
              <a:buChar char="•"/>
            </a:pPr>
            <a:r>
              <a:rPr lang="ar-SA" sz="2400" dirty="0"/>
              <a:t>الدورات تقدم مادة مفيدة جدا في المجال الوظيفي.</a:t>
            </a:r>
          </a:p>
          <a:p>
            <a:r>
              <a:rPr lang="ar-SA" sz="2800" dirty="0" smtClean="0">
                <a:solidFill>
                  <a:schemeClr val="accent3"/>
                </a:solidFill>
              </a:rPr>
              <a:t>السلبيات:</a:t>
            </a:r>
          </a:p>
          <a:p>
            <a:pPr marL="342900" indent="-342900">
              <a:buFont typeface="Arial" pitchFamily="34" charset="0"/>
              <a:buChar char="•"/>
            </a:pPr>
            <a:r>
              <a:rPr lang="ar-SA" sz="2400" dirty="0"/>
              <a:t>المكان ضيق نوعا ما لكن المدربة رائعة وبذلت مجهود بارك الله </a:t>
            </a:r>
            <a:r>
              <a:rPr lang="ar-SA" sz="2400" dirty="0" smtClean="0"/>
              <a:t>فيكم.</a:t>
            </a:r>
          </a:p>
          <a:p>
            <a:pPr marL="342900" indent="-342900">
              <a:buFont typeface="Arial" pitchFamily="34" charset="0"/>
              <a:buChar char="•"/>
            </a:pPr>
            <a:r>
              <a:rPr lang="ar-SA" sz="2400" dirty="0"/>
              <a:t>نحتاح العرض الالكتروني للمراجعة </a:t>
            </a:r>
            <a:r>
              <a:rPr lang="ar-SA" sz="2400" dirty="0" smtClean="0"/>
              <a:t>لاحقا.</a:t>
            </a:r>
          </a:p>
          <a:p>
            <a:pPr marL="342900" indent="-342900">
              <a:buFont typeface="Arial" pitchFamily="34" charset="0"/>
              <a:buChar char="•"/>
            </a:pPr>
            <a:r>
              <a:rPr lang="ar-SA" sz="2400" dirty="0"/>
              <a:t>دورة جميلة لكن تحتاج لتحديد مستوى المتدربات بحيث يكون لديهم خلفية عن </a:t>
            </a:r>
            <a:endParaRPr lang="ar-SA" sz="2400" dirty="0" smtClean="0"/>
          </a:p>
          <a:p>
            <a:r>
              <a:rPr lang="ar-SA" sz="2400" dirty="0" smtClean="0"/>
              <a:t>الفوتوشوب </a:t>
            </a:r>
            <a:r>
              <a:rPr lang="ar-SA" sz="2400" dirty="0"/>
              <a:t>وليس مبتدئة لكي لا يضيع وقت الدورة في شرح مبادئ </a:t>
            </a:r>
            <a:r>
              <a:rPr lang="ar-SA" sz="2400" dirty="0" smtClean="0"/>
              <a:t>الفوتوشوب.</a:t>
            </a:r>
            <a:endParaRPr lang="ar-SA" sz="2400" dirty="0"/>
          </a:p>
          <a:p>
            <a:pPr marL="342900" indent="-342900">
              <a:buFont typeface="Arial" pitchFamily="34" charset="0"/>
              <a:buChar char="•"/>
            </a:pPr>
            <a:endParaRPr lang="ar-SA" sz="2400" dirty="0" smtClean="0"/>
          </a:p>
          <a:p>
            <a:r>
              <a:rPr lang="ar-SA" sz="2800" dirty="0" smtClean="0">
                <a:solidFill>
                  <a:srgbClr val="7030A0"/>
                </a:solidFill>
              </a:rPr>
              <a:t> </a:t>
            </a:r>
            <a:endParaRPr lang="ar-SA" sz="2800" dirty="0">
              <a:solidFill>
                <a:srgbClr val="7030A0"/>
              </a:solidFill>
            </a:endParaRPr>
          </a:p>
        </p:txBody>
      </p:sp>
    </p:spTree>
    <p:extLst>
      <p:ext uri="{BB962C8B-B14F-4D97-AF65-F5344CB8AC3E}">
        <p14:creationId xmlns:p14="http://schemas.microsoft.com/office/powerpoint/2010/main" val="501220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0"/>
            <a:ext cx="9036496" cy="6801862"/>
          </a:xfrm>
          <a:prstGeom prst="rect">
            <a:avLst/>
          </a:prstGeom>
        </p:spPr>
        <p:txBody>
          <a:bodyPr wrap="square">
            <a:spAutoFit/>
          </a:bodyPr>
          <a:lstStyle/>
          <a:p>
            <a:pPr algn="ctr"/>
            <a:r>
              <a:rPr lang="ar-SA" sz="3200" dirty="0" smtClean="0">
                <a:solidFill>
                  <a:srgbClr val="7030A0"/>
                </a:solidFill>
              </a:rPr>
              <a:t>المقترحات</a:t>
            </a:r>
            <a:endParaRPr lang="ar-SA" sz="3200" dirty="0">
              <a:solidFill>
                <a:srgbClr val="7030A0"/>
              </a:solidFill>
            </a:endParaRPr>
          </a:p>
          <a:p>
            <a:r>
              <a:rPr lang="ar-SA" sz="2400" dirty="0" smtClean="0"/>
              <a:t>•تأمين </a:t>
            </a:r>
            <a:r>
              <a:rPr lang="ar-SA" sz="2400" dirty="0"/>
              <a:t>جهاز الحاسب الآلي حتى يكون تحت منال المتدربات.</a:t>
            </a:r>
          </a:p>
          <a:p>
            <a:r>
              <a:rPr lang="ar-SA" sz="2400" dirty="0" smtClean="0"/>
              <a:t>•معلومات </a:t>
            </a:r>
            <a:r>
              <a:rPr lang="ar-SA" sz="2400" dirty="0"/>
              <a:t>الدورة ثرية، لكن لو وضعت في قالب المؤسسات الخيرية والتطوعية، المكاتب التعاونية ودور التحفيظ وما شابه ذلك.</a:t>
            </a:r>
          </a:p>
          <a:p>
            <a:r>
              <a:rPr lang="ar-SA" sz="2400" dirty="0" smtClean="0"/>
              <a:t>•الملتقى </a:t>
            </a:r>
            <a:r>
              <a:rPr lang="ar-SA" sz="2400" dirty="0"/>
              <a:t>رائع والتنظيم أبهرني، وحبذا لوكان عدد أيام الدورة أكثر لتكون الفائدة أكبر ويكون الوقت صباحاً</a:t>
            </a:r>
            <a:r>
              <a:rPr lang="ar-SA" sz="2400" dirty="0" smtClean="0"/>
              <a:t>.</a:t>
            </a:r>
          </a:p>
          <a:p>
            <a:r>
              <a:rPr lang="ar-SA" sz="2400" dirty="0" smtClean="0"/>
              <a:t>•كثافة الإعلان </a:t>
            </a:r>
            <a:r>
              <a:rPr lang="ar-SA" sz="2400" dirty="0"/>
              <a:t>حتى تصل إلى الجميع.</a:t>
            </a:r>
          </a:p>
          <a:p>
            <a:r>
              <a:rPr lang="ar-SA" sz="2400" dirty="0" smtClean="0"/>
              <a:t>•أن </a:t>
            </a:r>
            <a:r>
              <a:rPr lang="ar-SA" sz="2400" dirty="0"/>
              <a:t>تكون المدربات ذوات كفاءة عالية و خبرة طويلة.</a:t>
            </a:r>
          </a:p>
          <a:p>
            <a:r>
              <a:rPr lang="ar-SA" sz="2400" dirty="0" smtClean="0"/>
              <a:t>•رائع </a:t>
            </a:r>
            <a:r>
              <a:rPr lang="ar-SA" sz="2400" dirty="0"/>
              <a:t>، نرغب في دورات قادمة بأوقات مختلفة.</a:t>
            </a:r>
          </a:p>
          <a:p>
            <a:r>
              <a:rPr lang="ar-SA" sz="2400" dirty="0" smtClean="0"/>
              <a:t>•أقترح </a:t>
            </a:r>
            <a:r>
              <a:rPr lang="ar-SA" sz="2400" dirty="0"/>
              <a:t>يتم مناسبة المطروح مع مستوى الفئة المتلقية.</a:t>
            </a:r>
          </a:p>
          <a:p>
            <a:r>
              <a:rPr lang="ar-SA" sz="2400" dirty="0" smtClean="0"/>
              <a:t>•التوسع </a:t>
            </a:r>
            <a:r>
              <a:rPr lang="ar-SA" sz="2400" dirty="0"/>
              <a:t>بدائرة </a:t>
            </a:r>
            <a:r>
              <a:rPr lang="ar-SA" sz="2400" dirty="0" smtClean="0"/>
              <a:t>الإعلان</a:t>
            </a:r>
            <a:r>
              <a:rPr lang="ar-SA" sz="2400" dirty="0"/>
              <a:t>.</a:t>
            </a:r>
          </a:p>
          <a:p>
            <a:r>
              <a:rPr lang="ar-SA" sz="2400" dirty="0" smtClean="0"/>
              <a:t>•أن </a:t>
            </a:r>
            <a:r>
              <a:rPr lang="ar-SA" sz="2400" dirty="0"/>
              <a:t>تكون هناك لقاءات مستمرة بعد هذه الدورات لتفعيل ومتابعة المخرجات وتقييمها مع المدربة</a:t>
            </a:r>
            <a:r>
              <a:rPr lang="ar-SA" sz="2400" dirty="0" smtClean="0"/>
              <a:t>.</a:t>
            </a:r>
          </a:p>
          <a:p>
            <a:r>
              <a:rPr lang="ar-SA" sz="2400" dirty="0" smtClean="0"/>
              <a:t>•أن </a:t>
            </a:r>
            <a:r>
              <a:rPr lang="ar-SA" sz="2400" dirty="0"/>
              <a:t>تُرفق النماذج في الحقيبة.</a:t>
            </a:r>
          </a:p>
          <a:p>
            <a:r>
              <a:rPr lang="ar-SA" sz="2400" dirty="0" smtClean="0"/>
              <a:t>•أن </a:t>
            </a:r>
            <a:r>
              <a:rPr lang="ar-SA" sz="2400" dirty="0"/>
              <a:t>تُقام برامج بنائية للمؤسسات الخيرية ويكون بمثابة بكج كامل تتعهد فيه </a:t>
            </a:r>
            <a:r>
              <a:rPr lang="ar-SA" sz="2400" dirty="0" smtClean="0"/>
              <a:t>المستفيدة </a:t>
            </a:r>
            <a:r>
              <a:rPr lang="ar-SA" sz="2400" dirty="0"/>
              <a:t>بالالتزام والخروج بمخرج على غرار برنامج عطاء الذي كان يضمه مركز وابل.</a:t>
            </a:r>
          </a:p>
          <a:p>
            <a:endParaRPr lang="ar-SA" sz="2400" dirty="0"/>
          </a:p>
          <a:p>
            <a:endParaRPr lang="ar-SA" sz="2400" dirty="0"/>
          </a:p>
        </p:txBody>
      </p:sp>
    </p:spTree>
    <p:extLst>
      <p:ext uri="{BB962C8B-B14F-4D97-AF65-F5344CB8AC3E}">
        <p14:creationId xmlns:p14="http://schemas.microsoft.com/office/powerpoint/2010/main" val="3992082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9949"/>
            <a:ext cx="8784976" cy="5816977"/>
          </a:xfrm>
          <a:prstGeom prst="rect">
            <a:avLst/>
          </a:prstGeom>
        </p:spPr>
        <p:txBody>
          <a:bodyPr wrap="square">
            <a:spAutoFit/>
          </a:bodyPr>
          <a:lstStyle/>
          <a:p>
            <a:pPr algn="ctr"/>
            <a:r>
              <a:rPr lang="ar-SA" sz="3600" dirty="0" smtClean="0">
                <a:solidFill>
                  <a:srgbClr val="7030A0"/>
                </a:solidFill>
              </a:rPr>
              <a:t>المقترحات</a:t>
            </a:r>
          </a:p>
          <a:p>
            <a:r>
              <a:rPr lang="ar-SA" sz="2400" dirty="0" smtClean="0"/>
              <a:t>•أن لا يتجاوز عدد المتدربات عن 25 متدربة.</a:t>
            </a:r>
          </a:p>
          <a:p>
            <a:r>
              <a:rPr lang="ar-SA" sz="2400" dirty="0" smtClean="0"/>
              <a:t>•الموقع </a:t>
            </a:r>
            <a:r>
              <a:rPr lang="ar-SA" sz="2400" dirty="0"/>
              <a:t>يكون في الشمال.</a:t>
            </a:r>
          </a:p>
          <a:p>
            <a:r>
              <a:rPr lang="ar-SA" sz="2400" dirty="0" smtClean="0"/>
              <a:t>•يفضل </a:t>
            </a:r>
            <a:r>
              <a:rPr lang="ar-SA" sz="2400" dirty="0"/>
              <a:t>عدم </a:t>
            </a:r>
            <a:r>
              <a:rPr lang="ar-SA" sz="2400" dirty="0" smtClean="0"/>
              <a:t>إقامته </a:t>
            </a:r>
            <a:r>
              <a:rPr lang="ar-SA" sz="2400" dirty="0"/>
              <a:t>يوم السبت.</a:t>
            </a:r>
          </a:p>
          <a:p>
            <a:r>
              <a:rPr lang="ar-SA" sz="2400" dirty="0" smtClean="0"/>
              <a:t>•مقر </a:t>
            </a:r>
            <a:r>
              <a:rPr lang="ar-SA" sz="2400" dirty="0"/>
              <a:t>الملتقى بعيد جداً نتمنى </a:t>
            </a:r>
            <a:r>
              <a:rPr lang="ar-SA" sz="2400" dirty="0" smtClean="0"/>
              <a:t>أن </a:t>
            </a:r>
            <a:r>
              <a:rPr lang="ar-SA" sz="2400" dirty="0"/>
              <a:t>يكون في المرات القادمة متنوع مرة في شرق الرياض </a:t>
            </a:r>
            <a:endParaRPr lang="ar-SA" sz="2400" dirty="0" smtClean="0"/>
          </a:p>
          <a:p>
            <a:r>
              <a:rPr lang="ar-SA" sz="2400" dirty="0" smtClean="0"/>
              <a:t>ومرة </a:t>
            </a:r>
            <a:r>
              <a:rPr lang="ar-SA" sz="2400" dirty="0"/>
              <a:t>في غربها</a:t>
            </a:r>
            <a:r>
              <a:rPr lang="ar-SA" sz="2400" dirty="0" smtClean="0"/>
              <a:t>.</a:t>
            </a:r>
          </a:p>
          <a:p>
            <a:r>
              <a:rPr lang="ar-SA" sz="2400" dirty="0" smtClean="0"/>
              <a:t>•يا </a:t>
            </a:r>
            <a:r>
              <a:rPr lang="ar-SA" sz="2400" dirty="0"/>
              <a:t>ليت يكون هناك لقاء تعريفي يجمع أكبر عدد من الجمعيات الخيرية وإبراز الجهود </a:t>
            </a:r>
            <a:r>
              <a:rPr lang="ar-SA" sz="2400" dirty="0" smtClean="0"/>
              <a:t>والإنجازات </a:t>
            </a:r>
            <a:r>
              <a:rPr lang="ar-SA" sz="2400" dirty="0"/>
              <a:t>في مجالها، مثال مكاتب الدعوة يتفقون فيما بينهم ويبرزون المتميز من برامجهم، مجال الصحة كذلك ومجال الطفولة وهكذا لتعم الفائدة وتبادل الخبرات.</a:t>
            </a:r>
          </a:p>
          <a:p>
            <a:r>
              <a:rPr lang="ar-SA" sz="2400" dirty="0" smtClean="0"/>
              <a:t>•أتمنى </a:t>
            </a:r>
            <a:r>
              <a:rPr lang="ar-SA" sz="2400" dirty="0"/>
              <a:t>أن يكون هناك مستويات للدورة الواحدة، مستوى مبتدئ و آخر متقدم، لأنه لا يمكن الجمع بين طالبات مبتدئات من الصفر، و أخريات مارسن الجرافيك ويردن الاستزادة من المعلومات</a:t>
            </a:r>
            <a:r>
              <a:rPr lang="ar-SA" sz="2400" dirty="0" smtClean="0"/>
              <a:t>.</a:t>
            </a:r>
            <a:endParaRPr lang="ar-SA" sz="2400" dirty="0"/>
          </a:p>
          <a:p>
            <a:r>
              <a:rPr lang="ar-SA" sz="2400" dirty="0" smtClean="0"/>
              <a:t>•نفضل </a:t>
            </a:r>
            <a:r>
              <a:rPr lang="ar-SA" sz="2400" dirty="0"/>
              <a:t>قاعة تدريبية ثابتة لملتقى عطاء وتكامل.</a:t>
            </a:r>
          </a:p>
          <a:p>
            <a:endParaRPr lang="ar-SA" sz="2400" dirty="0"/>
          </a:p>
          <a:p>
            <a:endParaRPr lang="ar-SA" sz="2400" dirty="0"/>
          </a:p>
        </p:txBody>
      </p:sp>
    </p:spTree>
    <p:extLst>
      <p:ext uri="{BB962C8B-B14F-4D97-AF65-F5344CB8AC3E}">
        <p14:creationId xmlns:p14="http://schemas.microsoft.com/office/powerpoint/2010/main" val="422263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p:cNvSpPr/>
          <p:nvPr/>
        </p:nvSpPr>
        <p:spPr>
          <a:xfrm>
            <a:off x="2772730" y="332656"/>
            <a:ext cx="4392488" cy="576064"/>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accent3">
                    <a:lumMod val="75000"/>
                  </a:schemeClr>
                </a:solidFill>
              </a:rPr>
              <a:t>ثانيا: إحصائيات</a:t>
            </a:r>
            <a:endParaRPr lang="ar-SA" sz="3200" dirty="0">
              <a:solidFill>
                <a:schemeClr val="accent3">
                  <a:lumMod val="75000"/>
                </a:schemeClr>
              </a:solidFill>
            </a:endParaRPr>
          </a:p>
        </p:txBody>
      </p:sp>
      <p:graphicFrame>
        <p:nvGraphicFramePr>
          <p:cNvPr id="5" name="جدول 4"/>
          <p:cNvGraphicFramePr>
            <a:graphicFrameLocks noGrp="1"/>
          </p:cNvGraphicFramePr>
          <p:nvPr>
            <p:extLst>
              <p:ext uri="{D42A27DB-BD31-4B8C-83A1-F6EECF244321}">
                <p14:modId xmlns:p14="http://schemas.microsoft.com/office/powerpoint/2010/main" val="3230060163"/>
              </p:ext>
            </p:extLst>
          </p:nvPr>
        </p:nvGraphicFramePr>
        <p:xfrm>
          <a:off x="1333500" y="1124744"/>
          <a:ext cx="7270947" cy="4858743"/>
        </p:xfrm>
        <a:graphic>
          <a:graphicData uri="http://schemas.openxmlformats.org/drawingml/2006/table">
            <a:tbl>
              <a:tblPr rtl="1" firstRow="1" firstCol="1" lastRow="1" lastCol="1" bandRow="1" bandCol="1"/>
              <a:tblGrid>
                <a:gridCol w="219554"/>
                <a:gridCol w="2912656"/>
                <a:gridCol w="2140816"/>
                <a:gridCol w="1997921"/>
              </a:tblGrid>
              <a:tr h="274252">
                <a:tc>
                  <a:txBody>
                    <a:bodyPr/>
                    <a:lstStyle/>
                    <a:p>
                      <a:pPr algn="ctr" rtl="1">
                        <a:spcAft>
                          <a:spcPts val="0"/>
                        </a:spcAft>
                      </a:pPr>
                      <a:r>
                        <a:rPr lang="ar-SA" sz="2000" dirty="0">
                          <a:effectLst/>
                          <a:latin typeface="Times New Roman" panose="02020603050405020304" pitchFamily="18" charset="0"/>
                          <a:ea typeface="Times New Roman" panose="02020603050405020304" pitchFamily="18" charset="0"/>
                          <a:cs typeface="Simplified Arabic" panose="02020603050405020304" pitchFamily="18" charset="-78"/>
                        </a:rPr>
                        <a:t>م</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dirty="0">
                          <a:effectLst/>
                          <a:latin typeface="Times New Roman" panose="02020603050405020304" pitchFamily="18" charset="0"/>
                          <a:ea typeface="Times New Roman" panose="02020603050405020304" pitchFamily="18" charset="0"/>
                          <a:cs typeface="Simplified Arabic" panose="02020603050405020304" pitchFamily="18" charset="-78"/>
                        </a:rPr>
                        <a:t>الموضوع</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العدد</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الملاحظات</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r>
              <a:tr h="501981">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1</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عدد الموظفات المشاركات</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981">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2</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عدد المتعاونات المشاركات</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981">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3</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عدد الجهات المشاركة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smtClean="0">
                          <a:solidFill>
                            <a:schemeClr val="tx1"/>
                          </a:solidFill>
                          <a:effectLst/>
                          <a:latin typeface="Times New Roman" panose="02020603050405020304" pitchFamily="18" charset="0"/>
                          <a:ea typeface="Times New Roman" panose="02020603050405020304" pitchFamily="18" charset="0"/>
                          <a:cs typeface="DecoType Naskh Special" panose="02010000000000000000" pitchFamily="2" charset="-78"/>
                        </a:rPr>
                        <a:t>45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506">
                <a:tc>
                  <a:txBody>
                    <a:bodyPr/>
                    <a:lstStyle/>
                    <a:p>
                      <a:pPr algn="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4</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إجمالي عدد المستفيدات من البرنامج للأيام الثلاثة مرتبة</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smtClean="0">
                          <a:effectLst/>
                          <a:latin typeface="Times New Roman" panose="02020603050405020304" pitchFamily="18" charset="0"/>
                          <a:ea typeface="Times New Roman" panose="02020603050405020304" pitchFamily="18" charset="0"/>
                          <a:cs typeface="DecoType Naskh Special" panose="02010000000000000000" pitchFamily="2" charset="-78"/>
                        </a:rPr>
                        <a:t>97، 100، 98</a:t>
                      </a: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48506">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حضور دورة تحليل المسميات الوظيفية للأيام الثلاثة مرتبة</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r>
                        <a:rPr lang="ar-SA" sz="2000" b="1" dirty="0" smtClean="0">
                          <a:effectLst/>
                          <a:latin typeface="Times New Roman" panose="02020603050405020304" pitchFamily="18" charset="0"/>
                          <a:ea typeface="Times New Roman" panose="02020603050405020304" pitchFamily="18" charset="0"/>
                          <a:cs typeface="DecoType Naskh Special" panose="02010000000000000000" pitchFamily="2" charset="-78"/>
                        </a:rPr>
                        <a:t>38،</a:t>
                      </a:r>
                      <a:r>
                        <a:rPr lang="ar-SA" sz="2000" b="1" baseline="0" dirty="0" smtClean="0">
                          <a:effectLst/>
                          <a:latin typeface="Times New Roman" panose="02020603050405020304" pitchFamily="18" charset="0"/>
                          <a:ea typeface="Times New Roman" panose="02020603050405020304" pitchFamily="18" charset="0"/>
                          <a:cs typeface="DecoType Naskh Special" panose="02010000000000000000" pitchFamily="2" charset="-78"/>
                        </a:rPr>
                        <a:t> 38، 36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822759">
                <a:tc>
                  <a:txBody>
                    <a:bodyPr/>
                    <a:lstStyle/>
                    <a:p>
                      <a:pPr algn="ctr" rtl="1">
                        <a:spcAft>
                          <a:spcPts val="0"/>
                        </a:spcAft>
                      </a:pPr>
                      <a:r>
                        <a:rPr lang="ar-SA" sz="2000" dirty="0">
                          <a:effectLst/>
                          <a:latin typeface="Times New Roman" panose="02020603050405020304" pitchFamily="18" charset="0"/>
                          <a:ea typeface="Times New Roman" panose="02020603050405020304" pitchFamily="18" charset="0"/>
                          <a:cs typeface="Simplified Arabic" panose="02020603050405020304" pitchFamily="18" charset="-78"/>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حضور دورة استراتيجيات بناء الصورة الذهنية للمؤسسات الخيرية للأيام الثلاثة مرتبة</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smtClean="0">
                          <a:effectLst/>
                          <a:latin typeface="Times New Roman" panose="02020603050405020304" pitchFamily="18" charset="0"/>
                          <a:ea typeface="Times New Roman" panose="02020603050405020304" pitchFamily="18" charset="0"/>
                          <a:cs typeface="DecoType Naskh Special" panose="02010000000000000000" pitchFamily="2" charset="-78"/>
                        </a:rPr>
                        <a:t>26، 28، 28</a:t>
                      </a: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48506">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7</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حضور دورة التصميم الجرافيكي للمطبوعات والمنشورات الالكترونية للأيام الثلاثة مرتبة</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r>
                        <a:rPr lang="ar-SA" sz="2000" b="1" dirty="0" smtClean="0">
                          <a:effectLst/>
                          <a:latin typeface="Times New Roman" panose="02020603050405020304" pitchFamily="18" charset="0"/>
                          <a:ea typeface="Times New Roman" panose="02020603050405020304" pitchFamily="18" charset="0"/>
                          <a:cs typeface="DecoType Naskh Special" panose="02010000000000000000" pitchFamily="2" charset="-78"/>
                        </a:rPr>
                        <a:t>33، 34، 34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DecoType Naskh Special" panose="02010000000000000000" pitchFamily="2" charset="-78"/>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5799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p:cNvSpPr/>
          <p:nvPr/>
        </p:nvSpPr>
        <p:spPr>
          <a:xfrm>
            <a:off x="1691680" y="116632"/>
            <a:ext cx="5472608" cy="792088"/>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solidFill>
                  <a:schemeClr val="accent3"/>
                </a:solidFill>
              </a:rPr>
              <a:t>التقرير المصور</a:t>
            </a:r>
            <a:endParaRPr lang="ar-SA" sz="4400" dirty="0">
              <a:solidFill>
                <a:schemeClr val="accent3"/>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124744"/>
            <a:ext cx="4567436" cy="4896544"/>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72816"/>
            <a:ext cx="4032448" cy="4752528"/>
          </a:xfrm>
          <a:prstGeom prst="rect">
            <a:avLst/>
          </a:prstGeom>
        </p:spPr>
      </p:pic>
    </p:spTree>
    <p:extLst>
      <p:ext uri="{BB962C8B-B14F-4D97-AF65-F5344CB8AC3E}">
        <p14:creationId xmlns:p14="http://schemas.microsoft.com/office/powerpoint/2010/main" val="135856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599" y="188640"/>
            <a:ext cx="54927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64977"/>
            <a:ext cx="4192438" cy="4872335"/>
          </a:xfrm>
          <a:prstGeom prst="rect">
            <a:avLst/>
          </a:prstGeom>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364977"/>
            <a:ext cx="3600400" cy="4697046"/>
          </a:xfrm>
          <a:prstGeom prst="rect">
            <a:avLst/>
          </a:prstGeom>
        </p:spPr>
      </p:pic>
    </p:spTree>
    <p:extLst>
      <p:ext uri="{BB962C8B-B14F-4D97-AF65-F5344CB8AC3E}">
        <p14:creationId xmlns:p14="http://schemas.microsoft.com/office/powerpoint/2010/main" val="428757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28342"/>
            <a:ext cx="54927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04679"/>
            <a:ext cx="3888432" cy="4601577"/>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989647"/>
            <a:ext cx="4248472" cy="4816609"/>
          </a:xfrm>
          <a:prstGeom prst="rect">
            <a:avLst/>
          </a:prstGeom>
        </p:spPr>
      </p:pic>
    </p:spTree>
    <p:extLst>
      <p:ext uri="{BB962C8B-B14F-4D97-AF65-F5344CB8AC3E}">
        <p14:creationId xmlns:p14="http://schemas.microsoft.com/office/powerpoint/2010/main" val="3209498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269"/>
            <a:ext cx="54991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484784"/>
            <a:ext cx="3816611" cy="4032448"/>
          </a:xfrm>
          <a:prstGeom prst="rect">
            <a:avLst/>
          </a:prstGeom>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3789040"/>
            <a:ext cx="3563888" cy="2741674"/>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193606"/>
            <a:ext cx="3939902" cy="2376264"/>
          </a:xfrm>
          <a:prstGeom prst="rect">
            <a:avLst/>
          </a:prstGeom>
        </p:spPr>
      </p:pic>
    </p:spTree>
    <p:extLst>
      <p:ext uri="{BB962C8B-B14F-4D97-AF65-F5344CB8AC3E}">
        <p14:creationId xmlns:p14="http://schemas.microsoft.com/office/powerpoint/2010/main" val="272164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234" y="188640"/>
            <a:ext cx="54991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782" y="1256660"/>
            <a:ext cx="3703340" cy="3310658"/>
          </a:xfrm>
          <a:prstGeom prst="rect">
            <a:avLst/>
          </a:prstGeom>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59" y="1364976"/>
            <a:ext cx="3323725" cy="3144143"/>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950016" y="2882770"/>
            <a:ext cx="1687377" cy="5656738"/>
          </a:xfrm>
          <a:prstGeom prst="rect">
            <a:avLst/>
          </a:prstGeom>
        </p:spPr>
      </p:pic>
    </p:spTree>
    <p:extLst>
      <p:ext uri="{BB962C8B-B14F-4D97-AF65-F5344CB8AC3E}">
        <p14:creationId xmlns:p14="http://schemas.microsoft.com/office/powerpoint/2010/main" val="1539186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190" y="28342"/>
            <a:ext cx="54991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0634">
            <a:off x="552850" y="1286410"/>
            <a:ext cx="2679622" cy="4061703"/>
          </a:xfrm>
          <a:prstGeom prst="rect">
            <a:avLst/>
          </a:prstGeom>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054" y="2141975"/>
            <a:ext cx="1829710" cy="2350571"/>
          </a:xfrm>
          <a:prstGeom prst="rect">
            <a:avLst/>
          </a:prstGeom>
        </p:spPr>
      </p:pic>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514" y="1484784"/>
            <a:ext cx="2864717" cy="4896544"/>
          </a:xfrm>
          <a:prstGeom prst="rect">
            <a:avLst/>
          </a:prstGeom>
        </p:spPr>
      </p:pic>
    </p:spTree>
    <p:extLst>
      <p:ext uri="{BB962C8B-B14F-4D97-AF65-F5344CB8AC3E}">
        <p14:creationId xmlns:p14="http://schemas.microsoft.com/office/powerpoint/2010/main" val="63490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p:cNvSpPr/>
          <p:nvPr/>
        </p:nvSpPr>
        <p:spPr>
          <a:xfrm>
            <a:off x="2660637" y="425822"/>
            <a:ext cx="4464496" cy="1008112"/>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accent3">
                    <a:lumMod val="75000"/>
                  </a:schemeClr>
                </a:solidFill>
              </a:rPr>
              <a:t>ثالثا: بيان بأسماء المتعاونات</a:t>
            </a:r>
            <a:endParaRPr lang="ar-SA" sz="3200" dirty="0">
              <a:solidFill>
                <a:schemeClr val="accent3">
                  <a:lumMod val="75000"/>
                </a:schemeClr>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1942990632"/>
              </p:ext>
            </p:extLst>
          </p:nvPr>
        </p:nvGraphicFramePr>
        <p:xfrm>
          <a:off x="1400497" y="1988840"/>
          <a:ext cx="6984776" cy="3816424"/>
        </p:xfrm>
        <a:graphic>
          <a:graphicData uri="http://schemas.openxmlformats.org/drawingml/2006/table">
            <a:tbl>
              <a:tblPr rtl="1" firstRow="1" firstCol="1" lastRow="1" lastCol="1" bandRow="1" bandCol="1"/>
              <a:tblGrid>
                <a:gridCol w="626213"/>
                <a:gridCol w="3355295"/>
                <a:gridCol w="3003268"/>
              </a:tblGrid>
              <a:tr h="461955">
                <a:tc>
                  <a:txBody>
                    <a:bodyPr/>
                    <a:lstStyle/>
                    <a:p>
                      <a:pPr algn="ctr" rtl="1">
                        <a:spcAft>
                          <a:spcPts val="0"/>
                        </a:spcAft>
                      </a:pPr>
                      <a:r>
                        <a:rPr lang="ar-SA" sz="2000" dirty="0">
                          <a:effectLst/>
                          <a:latin typeface="Times New Roman" panose="02020603050405020304" pitchFamily="18" charset="0"/>
                          <a:ea typeface="Times New Roman" panose="02020603050405020304" pitchFamily="18" charset="0"/>
                          <a:cs typeface="Simplified Arabic" panose="02020603050405020304" pitchFamily="18" charset="-78"/>
                        </a:rPr>
                        <a:t>م</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dirty="0">
                          <a:effectLst/>
                          <a:latin typeface="Times New Roman" panose="02020603050405020304" pitchFamily="18" charset="0"/>
                          <a:ea typeface="Times New Roman" panose="02020603050405020304" pitchFamily="18" charset="0"/>
                          <a:cs typeface="Simplified Arabic" panose="02020603050405020304" pitchFamily="18" charset="-78"/>
                        </a:rPr>
                        <a:t>الاســــــــــــم</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عدد ساعات العمل</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r>
              <a:tr h="474298">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1</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خلود الحقيل</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12 ساعة</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98">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2</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نجوى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المرّي</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12 ساعة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59">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3</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       رغد</a:t>
                      </a:r>
                      <a:r>
                        <a:rPr lang="ar-SA" sz="2000" b="1" baseline="0" dirty="0" smtClean="0">
                          <a:effectLst/>
                          <a:latin typeface="Times New Roman" panose="02020603050405020304" pitchFamily="18" charset="0"/>
                          <a:ea typeface="Times New Roman" panose="02020603050405020304" pitchFamily="18" charset="0"/>
                          <a:cs typeface="Simplified Arabic" panose="02020603050405020304" pitchFamily="18" charset="-78"/>
                        </a:rPr>
                        <a:t> الصنات</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12 ساعة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59">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4</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      ريم</a:t>
                      </a:r>
                      <a:r>
                        <a:rPr lang="ar-SA" sz="2000" b="1" baseline="0" dirty="0" smtClean="0">
                          <a:effectLst/>
                          <a:latin typeface="Times New Roman" panose="02020603050405020304" pitchFamily="18" charset="0"/>
                          <a:ea typeface="Times New Roman" panose="02020603050405020304" pitchFamily="18" charset="0"/>
                          <a:cs typeface="Simplified Arabic" panose="02020603050405020304" pitchFamily="18" charset="-78"/>
                        </a:rPr>
                        <a:t> البعيجاني</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12 ساعة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98">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وسن بهكلي</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8 ساعة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59">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6</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في </a:t>
                      </a:r>
                      <a:r>
                        <a:rPr lang="ar-SA" sz="20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النصيّان</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panose="02020603050405020304" pitchFamily="18" charset="0"/>
                          <a:ea typeface="Times New Roman" panose="02020603050405020304" pitchFamily="18" charset="0"/>
                          <a:cs typeface="Simplified Arabic" panose="02020603050405020304" pitchFamily="18" charset="-78"/>
                        </a:rPr>
                        <a:t>8 ساعة</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98">
                <a:tc>
                  <a:txBody>
                    <a:bodyPr/>
                    <a:lstStyle/>
                    <a:p>
                      <a:pPr algn="ctr" rtl="1">
                        <a:spcAft>
                          <a:spcPts val="0"/>
                        </a:spcAft>
                      </a:pPr>
                      <a:r>
                        <a:rPr lang="ar-SA" sz="2000">
                          <a:effectLst/>
                          <a:latin typeface="Times New Roman" panose="02020603050405020304" pitchFamily="18" charset="0"/>
                          <a:ea typeface="Times New Roman" panose="02020603050405020304" pitchFamily="18" charset="0"/>
                          <a:cs typeface="Simplified Arabic" panose="02020603050405020304" pitchFamily="18" charset="-78"/>
                        </a:rPr>
                        <a:t>7</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صفية العتيق</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panose="02020603050405020304" pitchFamily="18" charset="0"/>
                          <a:ea typeface="Times New Roman" panose="02020603050405020304" pitchFamily="18" charset="0"/>
                          <a:cs typeface="Simplified Arabic" panose="02020603050405020304" pitchFamily="18" charset="-78"/>
                        </a:rPr>
                        <a:t>8 ساعة</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524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p:cNvSpPr/>
          <p:nvPr/>
        </p:nvSpPr>
        <p:spPr>
          <a:xfrm>
            <a:off x="2339752" y="188640"/>
            <a:ext cx="4968552" cy="864096"/>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accent3">
                    <a:lumMod val="75000"/>
                  </a:schemeClr>
                </a:solidFill>
              </a:rPr>
              <a:t>رابعا: تقرير اليوم الأول</a:t>
            </a:r>
            <a:endParaRPr lang="ar-SA" sz="3200" dirty="0">
              <a:solidFill>
                <a:schemeClr val="accent3">
                  <a:lumMod val="75000"/>
                </a:schemeClr>
              </a:solidFill>
            </a:endParaRPr>
          </a:p>
        </p:txBody>
      </p:sp>
      <p:sp>
        <p:nvSpPr>
          <p:cNvPr id="9" name="مستطيل 8"/>
          <p:cNvSpPr/>
          <p:nvPr/>
        </p:nvSpPr>
        <p:spPr>
          <a:xfrm>
            <a:off x="1043608" y="1321813"/>
            <a:ext cx="7560840" cy="6340197"/>
          </a:xfrm>
          <a:prstGeom prst="rect">
            <a:avLst/>
          </a:prstGeom>
        </p:spPr>
        <p:txBody>
          <a:bodyPr wrap="square">
            <a:spAutoFit/>
          </a:bodyPr>
          <a:lstStyle/>
          <a:p>
            <a:r>
              <a:rPr lang="ar-SA" sz="2400" b="1" dirty="0">
                <a:solidFill>
                  <a:schemeClr val="tx1">
                    <a:lumMod val="75000"/>
                    <a:lumOff val="25000"/>
                  </a:schemeClr>
                </a:solidFill>
              </a:rPr>
              <a:t>بدأ اليوم الأول باستقبال المشاركات من الجهات النسائية والترحيب بهن وتسجيل بياناتهن وكانت المشاركات من الجهات التالية </a:t>
            </a:r>
            <a:r>
              <a:rPr lang="ar-SA" sz="2400" b="1" dirty="0" smtClean="0">
                <a:solidFill>
                  <a:schemeClr val="tx1">
                    <a:lumMod val="75000"/>
                    <a:lumOff val="25000"/>
                  </a:schemeClr>
                </a:solidFill>
              </a:rPr>
              <a:t>:</a:t>
            </a:r>
          </a:p>
          <a:p>
            <a:endParaRPr lang="ar-SA" sz="2000" b="1" dirty="0" smtClean="0">
              <a:solidFill>
                <a:schemeClr val="tx1">
                  <a:lumMod val="75000"/>
                  <a:lumOff val="25000"/>
                </a:schemeClr>
              </a:solidFill>
            </a:endParaRPr>
          </a:p>
          <a:p>
            <a:pPr marL="342900" indent="-342900">
              <a:buFont typeface="Wingdings" panose="05000000000000000000" pitchFamily="2" charset="2"/>
              <a:buChar char="v"/>
            </a:pPr>
            <a:r>
              <a:rPr lang="ar-SA" sz="2000" b="1" dirty="0" smtClean="0">
                <a:solidFill>
                  <a:schemeClr val="tx1">
                    <a:lumMod val="75000"/>
                    <a:lumOff val="25000"/>
                  </a:schemeClr>
                </a:solidFill>
              </a:rPr>
              <a:t>مركز الملك سلمان الاجتماعي</a:t>
            </a:r>
          </a:p>
          <a:p>
            <a:pPr marL="342900" indent="-342900">
              <a:buFont typeface="Wingdings" panose="05000000000000000000" pitchFamily="2" charset="2"/>
              <a:buChar char="v"/>
            </a:pPr>
            <a:r>
              <a:rPr lang="ar-SA" sz="2000" b="1" dirty="0" smtClean="0">
                <a:solidFill>
                  <a:schemeClr val="tx1">
                    <a:lumMod val="75000"/>
                    <a:lumOff val="25000"/>
                  </a:schemeClr>
                </a:solidFill>
              </a:rPr>
              <a:t>جمعية الخطوة لخدمة الأطفال ذوي الإعاقة</a:t>
            </a:r>
          </a:p>
          <a:p>
            <a:pPr marL="342900" indent="-342900">
              <a:buFont typeface="Wingdings" panose="05000000000000000000" pitchFamily="2" charset="2"/>
              <a:buChar char="v"/>
            </a:pPr>
            <a:r>
              <a:rPr lang="ar-SA" sz="2000" b="1" dirty="0" smtClean="0">
                <a:solidFill>
                  <a:schemeClr val="tx1">
                    <a:lumMod val="75000"/>
                    <a:lumOff val="25000"/>
                  </a:schemeClr>
                </a:solidFill>
              </a:rPr>
              <a:t>مجمع </a:t>
            </a:r>
            <a:r>
              <a:rPr lang="ar-SA" sz="2000" b="1" dirty="0">
                <a:solidFill>
                  <a:schemeClr val="tx1">
                    <a:lumMod val="75000"/>
                    <a:lumOff val="25000"/>
                  </a:schemeClr>
                </a:solidFill>
              </a:rPr>
              <a:t>النور التعليمي</a:t>
            </a:r>
          </a:p>
          <a:p>
            <a:pPr marL="342900" indent="-342900">
              <a:buFont typeface="Wingdings" panose="05000000000000000000" pitchFamily="2" charset="2"/>
              <a:buChar char="v"/>
            </a:pPr>
            <a:r>
              <a:rPr lang="ar-SA" sz="2000" b="1" dirty="0" smtClean="0">
                <a:solidFill>
                  <a:schemeClr val="tx1">
                    <a:lumMod val="75000"/>
                    <a:lumOff val="25000"/>
                  </a:schemeClr>
                </a:solidFill>
              </a:rPr>
              <a:t>مكتب </a:t>
            </a:r>
            <a:r>
              <a:rPr lang="ar-SA" sz="2000" b="1" dirty="0">
                <a:solidFill>
                  <a:schemeClr val="tx1">
                    <a:lumMod val="75000"/>
                    <a:lumOff val="25000"/>
                  </a:schemeClr>
                </a:solidFill>
              </a:rPr>
              <a:t>الإشراف النسائي بجمعية مكنون</a:t>
            </a:r>
          </a:p>
          <a:p>
            <a:pPr marL="342900" indent="-342900">
              <a:buFont typeface="Wingdings" panose="05000000000000000000" pitchFamily="2" charset="2"/>
              <a:buChar char="v"/>
            </a:pPr>
            <a:r>
              <a:rPr lang="ar-SA" sz="2000" b="1" dirty="0" smtClean="0">
                <a:solidFill>
                  <a:schemeClr val="tx1">
                    <a:lumMod val="75000"/>
                    <a:lumOff val="25000"/>
                  </a:schemeClr>
                </a:solidFill>
              </a:rPr>
              <a:t>آسية </a:t>
            </a:r>
            <a:r>
              <a:rPr lang="ar-SA" sz="2000" b="1" dirty="0">
                <a:solidFill>
                  <a:schemeClr val="tx1">
                    <a:lumMod val="75000"/>
                    <a:lumOff val="25000"/>
                  </a:schemeClr>
                </a:solidFill>
              </a:rPr>
              <a:t>الوقفية</a:t>
            </a:r>
          </a:p>
          <a:p>
            <a:pPr marL="342900" indent="-342900">
              <a:buFont typeface="Wingdings" panose="05000000000000000000" pitchFamily="2" charset="2"/>
              <a:buChar char="v"/>
            </a:pPr>
            <a:r>
              <a:rPr lang="ar-SA" sz="2000" b="1" dirty="0" smtClean="0">
                <a:solidFill>
                  <a:schemeClr val="tx1">
                    <a:lumMod val="75000"/>
                    <a:lumOff val="25000"/>
                  </a:schemeClr>
                </a:solidFill>
              </a:rPr>
              <a:t>جمعية </a:t>
            </a:r>
            <a:r>
              <a:rPr lang="ar-SA" sz="2000" b="1" dirty="0">
                <a:solidFill>
                  <a:schemeClr val="tx1">
                    <a:lumMod val="75000"/>
                    <a:lumOff val="25000"/>
                  </a:schemeClr>
                </a:solidFill>
              </a:rPr>
              <a:t>إرشادي</a:t>
            </a:r>
          </a:p>
          <a:p>
            <a:pPr marL="342900" indent="-342900">
              <a:buFont typeface="Wingdings" panose="05000000000000000000" pitchFamily="2" charset="2"/>
              <a:buChar char="v"/>
            </a:pPr>
            <a:r>
              <a:rPr lang="ar-SA" sz="2000" b="1" dirty="0" smtClean="0">
                <a:solidFill>
                  <a:schemeClr val="tx1">
                    <a:lumMod val="75000"/>
                    <a:lumOff val="25000"/>
                  </a:schemeClr>
                </a:solidFill>
              </a:rPr>
              <a:t>مؤسسة </a:t>
            </a:r>
            <a:r>
              <a:rPr lang="ar-SA" sz="2000" b="1" dirty="0">
                <a:solidFill>
                  <a:schemeClr val="tx1">
                    <a:lumMod val="75000"/>
                    <a:lumOff val="25000"/>
                  </a:schemeClr>
                </a:solidFill>
              </a:rPr>
              <a:t>سنابل الوقفية</a:t>
            </a:r>
          </a:p>
          <a:p>
            <a:pPr marL="342900" indent="-342900">
              <a:buFont typeface="Wingdings" panose="05000000000000000000" pitchFamily="2" charset="2"/>
              <a:buChar char="v"/>
            </a:pPr>
            <a:r>
              <a:rPr lang="ar-SA" sz="2000" b="1" dirty="0" smtClean="0">
                <a:solidFill>
                  <a:schemeClr val="tx1">
                    <a:lumMod val="75000"/>
                    <a:lumOff val="25000"/>
                  </a:schemeClr>
                </a:solidFill>
              </a:rPr>
              <a:t>مركز رافد للإرشاد الأسري</a:t>
            </a:r>
            <a:endParaRPr lang="ar-SA" sz="2000" b="1" dirty="0">
              <a:solidFill>
                <a:schemeClr val="tx1">
                  <a:lumMod val="75000"/>
                  <a:lumOff val="25000"/>
                </a:schemeClr>
              </a:solidFill>
            </a:endParaRPr>
          </a:p>
          <a:p>
            <a:pPr marL="342900" indent="-342900">
              <a:buFont typeface="Wingdings" panose="05000000000000000000" pitchFamily="2" charset="2"/>
              <a:buChar char="v"/>
            </a:pPr>
            <a:r>
              <a:rPr lang="ar-SA" sz="2000" b="1" dirty="0" smtClean="0">
                <a:solidFill>
                  <a:schemeClr val="tx1">
                    <a:lumMod val="75000"/>
                    <a:lumOff val="25000"/>
                  </a:schemeClr>
                </a:solidFill>
              </a:rPr>
              <a:t>مدرسة </a:t>
            </a:r>
            <a:r>
              <a:rPr lang="ar-SA" sz="2000" b="1" dirty="0">
                <a:solidFill>
                  <a:schemeClr val="tx1">
                    <a:lumMod val="75000"/>
                    <a:lumOff val="25000"/>
                  </a:schemeClr>
                </a:solidFill>
              </a:rPr>
              <a:t>ميمونة بنت </a:t>
            </a:r>
            <a:r>
              <a:rPr lang="ar-SA" sz="2000" b="1" dirty="0" smtClean="0">
                <a:solidFill>
                  <a:schemeClr val="tx1">
                    <a:lumMod val="75000"/>
                    <a:lumOff val="25000"/>
                  </a:schemeClr>
                </a:solidFill>
              </a:rPr>
              <a:t>الحارث</a:t>
            </a:r>
          </a:p>
          <a:p>
            <a:pPr marL="342900" indent="-342900">
              <a:buFont typeface="Wingdings" panose="05000000000000000000" pitchFamily="2" charset="2"/>
              <a:buChar char="v"/>
            </a:pPr>
            <a:r>
              <a:rPr lang="ar-SA" sz="2000" b="1" dirty="0" smtClean="0">
                <a:solidFill>
                  <a:schemeClr val="tx1">
                    <a:lumMod val="75000"/>
                    <a:lumOff val="25000"/>
                  </a:schemeClr>
                </a:solidFill>
              </a:rPr>
              <a:t>لجنة </a:t>
            </a:r>
            <a:r>
              <a:rPr lang="ar-SA" sz="2000" b="1" dirty="0">
                <a:solidFill>
                  <a:schemeClr val="tx1">
                    <a:lumMod val="75000"/>
                    <a:lumOff val="25000"/>
                  </a:schemeClr>
                </a:solidFill>
              </a:rPr>
              <a:t>التنمية الاجتماعية بحي </a:t>
            </a:r>
            <a:r>
              <a:rPr lang="ar-SA" sz="2000" b="1" dirty="0" smtClean="0">
                <a:solidFill>
                  <a:schemeClr val="tx1">
                    <a:lumMod val="75000"/>
                    <a:lumOff val="25000"/>
                  </a:schemeClr>
                </a:solidFill>
              </a:rPr>
              <a:t>الزهرة</a:t>
            </a:r>
          </a:p>
          <a:p>
            <a:pPr marL="342900" indent="-342900">
              <a:buFont typeface="Wingdings" panose="05000000000000000000" pitchFamily="2" charset="2"/>
              <a:buChar char="v"/>
            </a:pPr>
            <a:r>
              <a:rPr lang="ar-SA" sz="2000" b="1" dirty="0" smtClean="0">
                <a:solidFill>
                  <a:schemeClr val="tx1">
                    <a:lumMod val="75000"/>
                    <a:lumOff val="25000"/>
                  </a:schemeClr>
                </a:solidFill>
              </a:rPr>
              <a:t>جمعية مكنون</a:t>
            </a:r>
            <a:endParaRPr lang="ar-SA" sz="2000" b="1" dirty="0">
              <a:solidFill>
                <a:schemeClr val="tx1">
                  <a:lumMod val="75000"/>
                  <a:lumOff val="25000"/>
                </a:schemeClr>
              </a:solidFill>
            </a:endParaRPr>
          </a:p>
          <a:p>
            <a:endParaRPr lang="ar-SA" sz="2000" b="1" dirty="0">
              <a:solidFill>
                <a:schemeClr val="tx1">
                  <a:lumMod val="75000"/>
                  <a:lumOff val="25000"/>
                </a:schemeClr>
              </a:solidFill>
            </a:endParaRPr>
          </a:p>
          <a:p>
            <a:endParaRPr lang="ar-SA" sz="2000" b="1" dirty="0">
              <a:solidFill>
                <a:schemeClr val="tx1">
                  <a:lumMod val="75000"/>
                  <a:lumOff val="25000"/>
                </a:schemeClr>
              </a:solidFill>
            </a:endParaRPr>
          </a:p>
          <a:p>
            <a:pPr marL="342900" indent="-342900">
              <a:buFont typeface="Wingdings" panose="05000000000000000000" pitchFamily="2" charset="2"/>
              <a:buChar char="v"/>
            </a:pPr>
            <a:endParaRPr lang="ar-SA" sz="2000" b="1" dirty="0">
              <a:solidFill>
                <a:schemeClr val="tx1">
                  <a:lumMod val="75000"/>
                  <a:lumOff val="25000"/>
                </a:schemeClr>
              </a:solidFill>
            </a:endParaRPr>
          </a:p>
          <a:p>
            <a:pPr marL="342900" indent="-342900">
              <a:buFont typeface="Wingdings" panose="05000000000000000000" pitchFamily="2" charset="2"/>
              <a:buChar char="v"/>
            </a:pPr>
            <a:endParaRPr lang="ar-SA" sz="2000" b="1" dirty="0">
              <a:solidFill>
                <a:schemeClr val="tx1">
                  <a:lumMod val="75000"/>
                  <a:lumOff val="25000"/>
                </a:schemeClr>
              </a:solidFill>
            </a:endParaRPr>
          </a:p>
          <a:p>
            <a:endParaRPr lang="ar-SA" sz="2000" b="1" dirty="0">
              <a:solidFill>
                <a:schemeClr val="tx1">
                  <a:lumMod val="75000"/>
                  <a:lumOff val="25000"/>
                </a:schemeClr>
              </a:solidFill>
            </a:endParaRPr>
          </a:p>
          <a:p>
            <a:endParaRPr lang="ar-SA" dirty="0"/>
          </a:p>
        </p:txBody>
      </p:sp>
    </p:spTree>
    <p:extLst>
      <p:ext uri="{BB962C8B-B14F-4D97-AF65-F5344CB8AC3E}">
        <p14:creationId xmlns:p14="http://schemas.microsoft.com/office/powerpoint/2010/main" val="196077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298758" y="908720"/>
            <a:ext cx="5238328" cy="4093428"/>
          </a:xfrm>
          <a:prstGeom prst="rect">
            <a:avLst/>
          </a:prstGeom>
        </p:spPr>
        <p:txBody>
          <a:bodyPr wrap="square">
            <a:spAutoFit/>
          </a:bodyPr>
          <a:lstStyle/>
          <a:p>
            <a:pPr marL="342900" indent="-342900">
              <a:buFont typeface="Wingdings" panose="05000000000000000000" pitchFamily="2" charset="2"/>
              <a:buChar char="v"/>
            </a:pPr>
            <a:r>
              <a:rPr lang="ar-SA" sz="2000" b="1" dirty="0" smtClean="0"/>
              <a:t>دار </a:t>
            </a:r>
            <a:r>
              <a:rPr lang="ar-SA" sz="2000" b="1" dirty="0"/>
              <a:t>الإكليل للفتيات</a:t>
            </a:r>
          </a:p>
          <a:p>
            <a:pPr marL="342900" indent="-342900">
              <a:buFont typeface="Wingdings" panose="05000000000000000000" pitchFamily="2" charset="2"/>
              <a:buChar char="v"/>
            </a:pPr>
            <a:r>
              <a:rPr lang="ar-SA" sz="2000" b="1" dirty="0" smtClean="0"/>
              <a:t>مركز </a:t>
            </a:r>
            <a:r>
              <a:rPr lang="ar-SA" sz="2000" b="1" dirty="0"/>
              <a:t>الوسط الشمالي التابع لجمعية مكنون</a:t>
            </a:r>
          </a:p>
          <a:p>
            <a:pPr marL="342900" indent="-342900">
              <a:buFont typeface="Wingdings" panose="05000000000000000000" pitchFamily="2" charset="2"/>
              <a:buChar char="v"/>
            </a:pPr>
            <a:r>
              <a:rPr lang="ar-SA" sz="2000" b="1" dirty="0" smtClean="0"/>
              <a:t>أوقاف </a:t>
            </a:r>
            <a:r>
              <a:rPr lang="ar-SA" sz="2000" b="1" dirty="0"/>
              <a:t>مركز باحثات</a:t>
            </a:r>
          </a:p>
          <a:p>
            <a:pPr marL="342900" indent="-342900">
              <a:buFont typeface="Wingdings" panose="05000000000000000000" pitchFamily="2" charset="2"/>
              <a:buChar char="v"/>
            </a:pPr>
            <a:r>
              <a:rPr lang="ar-SA" sz="2000" b="1" dirty="0" smtClean="0"/>
              <a:t>معهد </a:t>
            </a:r>
            <a:r>
              <a:rPr lang="ar-SA" sz="2000" b="1" dirty="0"/>
              <a:t>مكنون الغرب</a:t>
            </a:r>
          </a:p>
          <a:p>
            <a:pPr marL="342900" indent="-342900">
              <a:buFont typeface="Wingdings" panose="05000000000000000000" pitchFamily="2" charset="2"/>
              <a:buChar char="v"/>
            </a:pPr>
            <a:r>
              <a:rPr lang="ar-SA" sz="2000" b="1" dirty="0" smtClean="0"/>
              <a:t>مركز بلاج</a:t>
            </a:r>
          </a:p>
          <a:p>
            <a:pPr marL="342900" indent="-342900">
              <a:buFont typeface="Wingdings" panose="05000000000000000000" pitchFamily="2" charset="2"/>
              <a:buChar char="v"/>
            </a:pPr>
            <a:r>
              <a:rPr lang="ar-SA" sz="2000" b="1" dirty="0" smtClean="0"/>
              <a:t>مركز </a:t>
            </a:r>
            <a:r>
              <a:rPr lang="ar-SA" sz="2000" b="1" dirty="0"/>
              <a:t>إشراف الروضة التابع لمكنون</a:t>
            </a:r>
          </a:p>
          <a:p>
            <a:pPr marL="342900" indent="-342900">
              <a:buFont typeface="Wingdings" panose="05000000000000000000" pitchFamily="2" charset="2"/>
              <a:buChar char="v"/>
            </a:pPr>
            <a:r>
              <a:rPr lang="ar-SA" sz="2000" b="1" dirty="0" smtClean="0"/>
              <a:t>لجنة </a:t>
            </a:r>
            <a:r>
              <a:rPr lang="ar-SA" sz="2000" b="1" dirty="0"/>
              <a:t>التنمية الاجتماعية بحي الروابي</a:t>
            </a:r>
          </a:p>
          <a:p>
            <a:pPr marL="342900" indent="-342900">
              <a:buFont typeface="Wingdings" panose="05000000000000000000" pitchFamily="2" charset="2"/>
              <a:buChar char="v"/>
            </a:pPr>
            <a:r>
              <a:rPr lang="ar-SA" sz="2000" b="1" dirty="0" smtClean="0"/>
              <a:t>مؤسسة </a:t>
            </a:r>
            <a:r>
              <a:rPr lang="ar-SA" sz="2000" b="1" dirty="0"/>
              <a:t>وفاء لحقوق </a:t>
            </a:r>
            <a:r>
              <a:rPr lang="ar-SA" sz="2000" b="1" dirty="0" smtClean="0"/>
              <a:t>المرأة</a:t>
            </a:r>
          </a:p>
          <a:p>
            <a:pPr marL="342900" indent="-342900">
              <a:buFont typeface="Wingdings" panose="05000000000000000000" pitchFamily="2" charset="2"/>
              <a:buChar char="v"/>
            </a:pPr>
            <a:r>
              <a:rPr lang="ar-SA" sz="2000" b="1" dirty="0" smtClean="0"/>
              <a:t>مؤسسة شباب خير الأمة- الدرة</a:t>
            </a:r>
          </a:p>
          <a:p>
            <a:pPr marL="342900" indent="-342900">
              <a:buFont typeface="Wingdings" panose="05000000000000000000" pitchFamily="2" charset="2"/>
              <a:buChar char="v"/>
            </a:pPr>
            <a:r>
              <a:rPr lang="ar-SA" sz="2000" b="1" dirty="0" smtClean="0"/>
              <a:t>نادي ذات</a:t>
            </a:r>
          </a:p>
          <a:p>
            <a:pPr marL="342900" indent="-342900">
              <a:buFont typeface="Wingdings" panose="05000000000000000000" pitchFamily="2" charset="2"/>
              <a:buChar char="v"/>
            </a:pPr>
            <a:r>
              <a:rPr lang="ar-SA" sz="2000" b="1" dirty="0" smtClean="0"/>
              <a:t>الجمعية الخيرية لمكافحة السمنة</a:t>
            </a:r>
          </a:p>
          <a:p>
            <a:pPr marL="342900" indent="-342900">
              <a:buFont typeface="Wingdings" panose="05000000000000000000" pitchFamily="2" charset="2"/>
              <a:buChar char="v"/>
            </a:pPr>
            <a:r>
              <a:rPr lang="ar-SA" sz="2000" b="1" dirty="0" smtClean="0"/>
              <a:t>مدرسة عائشة الراجحي</a:t>
            </a:r>
            <a:endParaRPr lang="ar-SA" sz="2000" b="1" dirty="0"/>
          </a:p>
          <a:p>
            <a:endParaRPr lang="ar-SA" sz="2000" b="1" dirty="0"/>
          </a:p>
        </p:txBody>
      </p:sp>
    </p:spTree>
    <p:extLst>
      <p:ext uri="{BB962C8B-B14F-4D97-AF65-F5344CB8AC3E}">
        <p14:creationId xmlns:p14="http://schemas.microsoft.com/office/powerpoint/2010/main" val="67460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07704" y="980728"/>
            <a:ext cx="5616624" cy="3477875"/>
          </a:xfrm>
          <a:prstGeom prst="rect">
            <a:avLst/>
          </a:prstGeom>
        </p:spPr>
        <p:txBody>
          <a:bodyPr wrap="square">
            <a:spAutoFit/>
          </a:bodyPr>
          <a:lstStyle/>
          <a:p>
            <a:pPr marL="285750" indent="-285750">
              <a:buFont typeface="Wingdings" panose="05000000000000000000" pitchFamily="2" charset="2"/>
              <a:buChar char="v"/>
            </a:pPr>
            <a:r>
              <a:rPr lang="ar-SA" sz="2000" b="1" dirty="0" smtClean="0"/>
              <a:t>لجنة </a:t>
            </a:r>
            <a:r>
              <a:rPr lang="ar-SA" sz="2000" b="1" dirty="0"/>
              <a:t>التنمية الاجتماعية بحي </a:t>
            </a:r>
            <a:r>
              <a:rPr lang="ar-SA" sz="2000" b="1" dirty="0" smtClean="0"/>
              <a:t>شبرا</a:t>
            </a:r>
            <a:endParaRPr lang="ar-SA" sz="2000" b="1" dirty="0"/>
          </a:p>
          <a:p>
            <a:pPr marL="285750" indent="-285750">
              <a:buFont typeface="Wingdings" panose="05000000000000000000" pitchFamily="2" charset="2"/>
              <a:buChar char="v"/>
            </a:pPr>
            <a:r>
              <a:rPr lang="ar-SA" sz="2000" b="1" dirty="0" smtClean="0"/>
              <a:t>المركز </a:t>
            </a:r>
            <a:r>
              <a:rPr lang="ar-SA" sz="2000" b="1" dirty="0"/>
              <a:t>الخيري لتعليم القرآن وعلومه</a:t>
            </a:r>
          </a:p>
          <a:p>
            <a:pPr marL="285750" indent="-285750">
              <a:buFont typeface="Wingdings" panose="05000000000000000000" pitchFamily="2" charset="2"/>
              <a:buChar char="v"/>
            </a:pPr>
            <a:r>
              <a:rPr lang="ar-SA" sz="2000" b="1" dirty="0" smtClean="0"/>
              <a:t>دار </a:t>
            </a:r>
            <a:r>
              <a:rPr lang="ar-SA" sz="2000" b="1" dirty="0"/>
              <a:t>قطوف</a:t>
            </a:r>
          </a:p>
          <a:p>
            <a:pPr marL="285750" indent="-285750">
              <a:buFont typeface="Wingdings" panose="05000000000000000000" pitchFamily="2" charset="2"/>
              <a:buChar char="v"/>
            </a:pPr>
            <a:r>
              <a:rPr lang="ar-SA" sz="2000" b="1" dirty="0" smtClean="0"/>
              <a:t>الجمعية </a:t>
            </a:r>
            <a:r>
              <a:rPr lang="ar-SA" sz="2000" b="1" dirty="0"/>
              <a:t>السعودية الخيرية لمكافحة السرطان</a:t>
            </a:r>
          </a:p>
          <a:p>
            <a:pPr marL="285750" indent="-285750">
              <a:buFont typeface="Wingdings" panose="05000000000000000000" pitchFamily="2" charset="2"/>
              <a:buChar char="v"/>
            </a:pPr>
            <a:r>
              <a:rPr lang="ar-SA" sz="2000" b="1" dirty="0" smtClean="0"/>
              <a:t>مركز </a:t>
            </a:r>
            <a:r>
              <a:rPr lang="ar-SA" sz="2000" b="1" dirty="0"/>
              <a:t>العزيزية التابع لمكنون</a:t>
            </a:r>
          </a:p>
          <a:p>
            <a:pPr marL="285750" indent="-285750">
              <a:buFont typeface="Wingdings" panose="05000000000000000000" pitchFamily="2" charset="2"/>
              <a:buChar char="v"/>
            </a:pPr>
            <a:r>
              <a:rPr lang="ar-SA" sz="2000" b="1" dirty="0" smtClean="0"/>
              <a:t>مكتب </a:t>
            </a:r>
            <a:r>
              <a:rPr lang="ar-SA" sz="2000" b="1" dirty="0"/>
              <a:t>الدعوة في الصناعية القديمة</a:t>
            </a:r>
          </a:p>
          <a:p>
            <a:pPr marL="285750" indent="-285750">
              <a:buFont typeface="Wingdings" panose="05000000000000000000" pitchFamily="2" charset="2"/>
              <a:buChar char="v"/>
            </a:pPr>
            <a:r>
              <a:rPr lang="ar-SA" sz="2000" b="1" dirty="0" smtClean="0"/>
              <a:t>مكتب </a:t>
            </a:r>
            <a:r>
              <a:rPr lang="ar-SA" sz="2000" b="1" dirty="0"/>
              <a:t>الدعوة في الشمال</a:t>
            </a:r>
          </a:p>
          <a:p>
            <a:pPr marL="285750" indent="-285750">
              <a:buFont typeface="Wingdings" panose="05000000000000000000" pitchFamily="2" charset="2"/>
              <a:buChar char="v"/>
            </a:pPr>
            <a:r>
              <a:rPr lang="ar-SA" sz="2000" b="1" dirty="0" smtClean="0"/>
              <a:t>نادي </a:t>
            </a:r>
            <a:r>
              <a:rPr lang="ar-SA" sz="2000" b="1" dirty="0"/>
              <a:t>تاج التطوعي</a:t>
            </a:r>
          </a:p>
          <a:p>
            <a:pPr marL="285750" indent="-285750">
              <a:buFont typeface="Wingdings" panose="05000000000000000000" pitchFamily="2" charset="2"/>
              <a:buChar char="v"/>
            </a:pPr>
            <a:r>
              <a:rPr lang="ar-SA" sz="2000" b="1" dirty="0" smtClean="0"/>
              <a:t>معهد مكة لإعداد معلمات القرآن</a:t>
            </a:r>
          </a:p>
          <a:p>
            <a:pPr marL="285750" indent="-285750">
              <a:buFont typeface="Wingdings" panose="05000000000000000000" pitchFamily="2" charset="2"/>
              <a:buChar char="v"/>
            </a:pPr>
            <a:r>
              <a:rPr lang="ar-SA" sz="2000" b="1" dirty="0" smtClean="0"/>
              <a:t>الجمعية الخيرية لتحفيظ القرآن</a:t>
            </a:r>
          </a:p>
          <a:p>
            <a:pPr marL="285750" indent="-285750">
              <a:buFont typeface="Wingdings" panose="05000000000000000000" pitchFamily="2" charset="2"/>
              <a:buChar char="v"/>
            </a:pPr>
            <a:r>
              <a:rPr lang="ar-SA" sz="2000" b="1" dirty="0" smtClean="0"/>
              <a:t>مدرسة الشيخ فهد العويضة بالخليج</a:t>
            </a:r>
            <a:endParaRPr lang="ar-SA" sz="2000" b="1" dirty="0"/>
          </a:p>
        </p:txBody>
      </p:sp>
    </p:spTree>
    <p:extLst>
      <p:ext uri="{BB962C8B-B14F-4D97-AF65-F5344CB8AC3E}">
        <p14:creationId xmlns:p14="http://schemas.microsoft.com/office/powerpoint/2010/main" val="205260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1052736"/>
            <a:ext cx="6552728" cy="5293757"/>
          </a:xfrm>
          <a:prstGeom prst="rect">
            <a:avLst/>
          </a:prstGeom>
        </p:spPr>
        <p:txBody>
          <a:bodyPr wrap="square">
            <a:spAutoFit/>
          </a:bodyPr>
          <a:lstStyle/>
          <a:p>
            <a:pPr marL="285750" indent="-285750">
              <a:buFont typeface="Wingdings" panose="05000000000000000000" pitchFamily="2" charset="2"/>
              <a:buChar char="v"/>
            </a:pPr>
            <a:r>
              <a:rPr lang="ar-SA" sz="2000" b="1" dirty="0" smtClean="0"/>
              <a:t>لجنة </a:t>
            </a:r>
            <a:r>
              <a:rPr lang="ar-SA" sz="2000" b="1" dirty="0"/>
              <a:t>التنمية الاجتماعية بالنظيم والجنادرية</a:t>
            </a:r>
          </a:p>
          <a:p>
            <a:pPr marL="285750" indent="-285750">
              <a:buFont typeface="Wingdings" panose="05000000000000000000" pitchFamily="2" charset="2"/>
              <a:buChar char="v"/>
            </a:pPr>
            <a:r>
              <a:rPr lang="ar-SA" sz="2000" b="1" dirty="0" smtClean="0"/>
              <a:t>مشروع </a:t>
            </a:r>
            <a:r>
              <a:rPr lang="ar-SA" sz="2000" b="1" dirty="0"/>
              <a:t>بناء لرعاية الموهوبات</a:t>
            </a:r>
          </a:p>
          <a:p>
            <a:pPr marL="285750" indent="-285750">
              <a:buFont typeface="Wingdings" panose="05000000000000000000" pitchFamily="2" charset="2"/>
              <a:buChar char="v"/>
            </a:pPr>
            <a:r>
              <a:rPr lang="ar-SA" sz="2000" b="1" dirty="0" smtClean="0"/>
              <a:t>مركز </a:t>
            </a:r>
            <a:r>
              <a:rPr lang="ar-SA" sz="2000" b="1" dirty="0"/>
              <a:t>النماء للاستشارات التربوية والتعليمية</a:t>
            </a:r>
          </a:p>
          <a:p>
            <a:pPr marL="285750" indent="-285750">
              <a:buFont typeface="Wingdings" panose="05000000000000000000" pitchFamily="2" charset="2"/>
              <a:buChar char="v"/>
            </a:pPr>
            <a:r>
              <a:rPr lang="ar-SA" sz="2000" b="1" dirty="0" smtClean="0"/>
              <a:t>لجنة </a:t>
            </a:r>
            <a:r>
              <a:rPr lang="ar-SA" sz="2000" b="1" dirty="0"/>
              <a:t>التنمية الاجتماعية بحي شبرا</a:t>
            </a:r>
          </a:p>
          <a:p>
            <a:pPr marL="285750" indent="-285750">
              <a:buFont typeface="Wingdings" panose="05000000000000000000" pitchFamily="2" charset="2"/>
              <a:buChar char="v"/>
            </a:pPr>
            <a:r>
              <a:rPr lang="ar-SA" sz="2000" b="1" dirty="0" smtClean="0"/>
              <a:t>معهد </a:t>
            </a:r>
            <a:r>
              <a:rPr lang="ar-SA" sz="2000" b="1" dirty="0"/>
              <a:t>تدبر</a:t>
            </a:r>
          </a:p>
          <a:p>
            <a:pPr marL="285750" indent="-285750">
              <a:buFont typeface="Wingdings" panose="05000000000000000000" pitchFamily="2" charset="2"/>
              <a:buChar char="v"/>
            </a:pPr>
            <a:r>
              <a:rPr lang="ar-SA" sz="2000" b="1" dirty="0" smtClean="0"/>
              <a:t>اللجنة </a:t>
            </a:r>
            <a:r>
              <a:rPr lang="ar-SA" sz="2000" b="1" dirty="0"/>
              <a:t>الاجتماعية للمرأة </a:t>
            </a:r>
            <a:r>
              <a:rPr lang="ar-SA" sz="2000" b="1" dirty="0" smtClean="0"/>
              <a:t>والطفل</a:t>
            </a:r>
          </a:p>
          <a:p>
            <a:pPr marL="285750" indent="-285750">
              <a:buFont typeface="Wingdings" panose="05000000000000000000" pitchFamily="2" charset="2"/>
              <a:buChar char="v"/>
            </a:pPr>
            <a:r>
              <a:rPr lang="ar-SA" sz="2000" b="1" dirty="0" smtClean="0"/>
              <a:t>غابة الطفولة</a:t>
            </a:r>
            <a:endParaRPr lang="ar-SA" sz="2000" b="1" dirty="0"/>
          </a:p>
          <a:p>
            <a:pPr marL="285750" indent="-285750">
              <a:buFont typeface="Wingdings" panose="05000000000000000000" pitchFamily="2" charset="2"/>
              <a:buChar char="v"/>
            </a:pPr>
            <a:r>
              <a:rPr lang="ar-SA" sz="2000" b="1" dirty="0" smtClean="0"/>
              <a:t>جمعية </a:t>
            </a:r>
            <a:r>
              <a:rPr lang="ar-SA" sz="2000" b="1" dirty="0"/>
              <a:t>بنيان </a:t>
            </a:r>
            <a:r>
              <a:rPr lang="ar-SA" sz="2000" b="1" dirty="0" smtClean="0"/>
              <a:t>الخيرية</a:t>
            </a:r>
          </a:p>
          <a:p>
            <a:pPr marL="285750" indent="-285750">
              <a:buFont typeface="Wingdings" panose="05000000000000000000" pitchFamily="2" charset="2"/>
              <a:buChar char="v"/>
            </a:pPr>
            <a:r>
              <a:rPr lang="ar-SA" sz="2000" b="1" dirty="0" smtClean="0"/>
              <a:t>مجموعة إيراق</a:t>
            </a:r>
          </a:p>
          <a:p>
            <a:pPr marL="285750" indent="-285750">
              <a:buFont typeface="Wingdings" panose="05000000000000000000" pitchFamily="2" charset="2"/>
              <a:buChar char="v"/>
            </a:pPr>
            <a:r>
              <a:rPr lang="ar-SA" sz="2000" b="1" dirty="0" smtClean="0"/>
              <a:t>دار الهداية</a:t>
            </a:r>
          </a:p>
          <a:p>
            <a:pPr marL="285750" indent="-285750">
              <a:buFont typeface="Wingdings" panose="05000000000000000000" pitchFamily="2" charset="2"/>
              <a:buChar char="v"/>
            </a:pPr>
            <a:r>
              <a:rPr lang="ar-SA" sz="2000" b="1" dirty="0" smtClean="0"/>
              <a:t>مركز ثبات</a:t>
            </a:r>
          </a:p>
          <a:p>
            <a:pPr marL="285750" indent="-285750">
              <a:buFont typeface="Wingdings" panose="05000000000000000000" pitchFamily="2" charset="2"/>
              <a:buChar char="v"/>
            </a:pPr>
            <a:endParaRPr lang="ar-SA" sz="2000" b="1" dirty="0"/>
          </a:p>
          <a:p>
            <a:r>
              <a:rPr lang="ar-SA" sz="2000" b="1" dirty="0"/>
              <a:t>ثم توجهت جميع المشاركات للقاعة </a:t>
            </a:r>
            <a:r>
              <a:rPr lang="ar-SA" sz="2000" b="1" dirty="0" smtClean="0"/>
              <a:t>المخصصة، كل </a:t>
            </a:r>
            <a:r>
              <a:rPr lang="ar-SA" sz="2000" b="1" dirty="0"/>
              <a:t>فئة حسب الدورة التدريبية المرشحة لها، حيثُ بدأت كل دورة بالترحيب بالمدربة والمتدربات والتعريف بـمؤسسة وقف دعوتها وأهدافها </a:t>
            </a:r>
            <a:r>
              <a:rPr lang="ar-SA" sz="2000" b="1" dirty="0" smtClean="0"/>
              <a:t>وأنشطتها </a:t>
            </a:r>
            <a:r>
              <a:rPr lang="ar-SA" sz="2000" b="1" dirty="0"/>
              <a:t>ودورها الفاعل في التنسيق بين الجهات النسائية في </a:t>
            </a:r>
            <a:r>
              <a:rPr lang="ar-SA" sz="2000" b="1" dirty="0" smtClean="0"/>
              <a:t>المملكة</a:t>
            </a:r>
            <a:r>
              <a:rPr lang="ar-SA" sz="2000" b="1" dirty="0"/>
              <a:t>.</a:t>
            </a:r>
          </a:p>
          <a:p>
            <a:endParaRPr lang="ar-SA" dirty="0"/>
          </a:p>
        </p:txBody>
      </p:sp>
    </p:spTree>
    <p:extLst>
      <p:ext uri="{BB962C8B-B14F-4D97-AF65-F5344CB8AC3E}">
        <p14:creationId xmlns:p14="http://schemas.microsoft.com/office/powerpoint/2010/main" val="140237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4654" y="-171400"/>
            <a:ext cx="7308304" cy="861774"/>
          </a:xfrm>
          <a:prstGeom prst="rect">
            <a:avLst/>
          </a:prstGeom>
        </p:spPr>
        <p:txBody>
          <a:bodyPr wrap="square">
            <a:spAutoFit/>
          </a:bodyPr>
          <a:lstStyle/>
          <a:p>
            <a:endParaRPr lang="ar-SA" dirty="0">
              <a:solidFill>
                <a:schemeClr val="accent3"/>
              </a:solidFill>
            </a:endParaRPr>
          </a:p>
          <a:p>
            <a:pPr marL="457200" indent="-457200">
              <a:buFont typeface="Wingdings" pitchFamily="2" charset="2"/>
              <a:buChar char="q"/>
            </a:pPr>
            <a:r>
              <a:rPr lang="ar-SA" sz="3200" dirty="0" smtClean="0">
                <a:solidFill>
                  <a:srgbClr val="7030A0"/>
                </a:solidFill>
              </a:rPr>
              <a:t>دورة </a:t>
            </a:r>
            <a:r>
              <a:rPr lang="ar-SA" sz="3200" dirty="0">
                <a:solidFill>
                  <a:srgbClr val="7030A0"/>
                </a:solidFill>
              </a:rPr>
              <a:t>تحليل المسميات </a:t>
            </a:r>
            <a:r>
              <a:rPr lang="ar-SA" sz="3200" dirty="0" smtClean="0">
                <a:solidFill>
                  <a:srgbClr val="7030A0"/>
                </a:solidFill>
              </a:rPr>
              <a:t>الوظيفية</a:t>
            </a:r>
            <a:endParaRPr lang="ar-SA" sz="3200" dirty="0">
              <a:solidFill>
                <a:srgbClr val="7030A0"/>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589294920"/>
              </p:ext>
            </p:extLst>
          </p:nvPr>
        </p:nvGraphicFramePr>
        <p:xfrm>
          <a:off x="611560" y="693640"/>
          <a:ext cx="7524328" cy="5594949"/>
        </p:xfrm>
        <a:graphic>
          <a:graphicData uri="http://schemas.openxmlformats.org/drawingml/2006/table">
            <a:tbl>
              <a:tblPr rtl="1" firstRow="1" firstCol="1" lastRow="1" lastCol="1" bandRow="1" bandCol="1"/>
              <a:tblGrid>
                <a:gridCol w="383076"/>
                <a:gridCol w="935433"/>
                <a:gridCol w="6205819"/>
              </a:tblGrid>
              <a:tr h="296375">
                <a:tc>
                  <a:txBody>
                    <a:bodyPr/>
                    <a:lstStyle/>
                    <a:p>
                      <a:pPr algn="ctr" rtl="1">
                        <a:spcAft>
                          <a:spcPts val="0"/>
                        </a:spcAft>
                      </a:pPr>
                      <a:r>
                        <a:rPr lang="ar-SA" sz="1600" dirty="0">
                          <a:effectLst/>
                          <a:latin typeface="Times New Roman" panose="02020603050405020304" pitchFamily="18" charset="0"/>
                          <a:ea typeface="Times New Roman" panose="02020603050405020304" pitchFamily="18" charset="0"/>
                          <a:cs typeface="Simplified Arabic" panose="02020603050405020304" pitchFamily="18" charset="-78"/>
                        </a:rPr>
                        <a:t>م</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dirty="0">
                          <a:effectLst/>
                          <a:latin typeface="Times New Roman" panose="02020603050405020304" pitchFamily="18" charset="0"/>
                          <a:ea typeface="Times New Roman" panose="02020603050405020304" pitchFamily="18" charset="0"/>
                          <a:cs typeface="Simplified Arabic" panose="02020603050405020304" pitchFamily="18" charset="-78"/>
                        </a:rPr>
                        <a:t>الموضوع</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dirty="0">
                          <a:effectLst/>
                          <a:latin typeface="Times New Roman" panose="02020603050405020304" pitchFamily="18" charset="0"/>
                          <a:ea typeface="Times New Roman" panose="02020603050405020304" pitchFamily="18" charset="0"/>
                          <a:cs typeface="Simplified Arabic" panose="02020603050405020304" pitchFamily="18" charset="-78"/>
                        </a:rPr>
                        <a:t>البيان</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r>
              <a:tr h="474201">
                <a:tc>
                  <a:txBody>
                    <a:bodyPr/>
                    <a:lstStyle/>
                    <a:p>
                      <a:pPr algn="ctr" rtl="1">
                        <a:spcAft>
                          <a:spcPts val="0"/>
                        </a:spcAft>
                      </a:pPr>
                      <a:r>
                        <a:rPr lang="ar-SA" sz="1600">
                          <a:effectLst/>
                          <a:latin typeface="Times New Roman" panose="02020603050405020304" pitchFamily="18" charset="0"/>
                          <a:ea typeface="Times New Roman" panose="02020603050405020304" pitchFamily="18" charset="0"/>
                          <a:cs typeface="Simplified Arabic" panose="02020603050405020304" pitchFamily="18" charset="-78"/>
                        </a:rPr>
                        <a:t>1</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اسم البرنامج</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دورة  تحليل المسميات الوظيفية</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38">
                <a:tc>
                  <a:txBody>
                    <a:bodyPr/>
                    <a:lstStyle/>
                    <a:p>
                      <a:pPr algn="ctr" rtl="1">
                        <a:spcAft>
                          <a:spcPts val="0"/>
                        </a:spcAft>
                      </a:pPr>
                      <a:r>
                        <a:rPr lang="ar-SA" sz="1600">
                          <a:effectLst/>
                          <a:latin typeface="Times New Roman" panose="02020603050405020304" pitchFamily="18" charset="0"/>
                          <a:ea typeface="Times New Roman" panose="02020603050405020304" pitchFamily="18" charset="0"/>
                          <a:cs typeface="Simplified Arabic" panose="02020603050405020304" pitchFamily="18" charset="-78"/>
                        </a:rPr>
                        <a:t>2</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اسم المدربة </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rtl="1">
                        <a:spcAft>
                          <a:spcPts val="0"/>
                        </a:spcAft>
                        <a:buFont typeface="+mj-cs"/>
                        <a:buAutoNum type="arabic1Minus"/>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ليلى العلي</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01">
                <a:tc>
                  <a:txBody>
                    <a:bodyPr/>
                    <a:lstStyle/>
                    <a:p>
                      <a:pPr algn="ctr" rtl="1">
                        <a:spcAft>
                          <a:spcPts val="0"/>
                        </a:spcAft>
                      </a:pPr>
                      <a:r>
                        <a:rPr lang="ar-SA" sz="1600">
                          <a:effectLst/>
                          <a:latin typeface="Times New Roman" panose="02020603050405020304" pitchFamily="18" charset="0"/>
                          <a:ea typeface="Times New Roman" panose="02020603050405020304" pitchFamily="18" charset="0"/>
                          <a:cs typeface="Simplified Arabic" panose="02020603050405020304" pitchFamily="18" charset="-78"/>
                        </a:rPr>
                        <a:t>3</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وقت </a:t>
                      </a: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البرنامج</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من </a:t>
                      </a: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4 م: إلى 8:00 م</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01">
                <a:tc>
                  <a:txBody>
                    <a:bodyPr/>
                    <a:lstStyle/>
                    <a:p>
                      <a:pPr algn="ctr" rtl="1">
                        <a:spcAft>
                          <a:spcPts val="0"/>
                        </a:spcAft>
                      </a:pPr>
                      <a:r>
                        <a:rPr lang="ar-SA" sz="1600">
                          <a:effectLst/>
                          <a:latin typeface="Times New Roman" panose="02020603050405020304" pitchFamily="18" charset="0"/>
                          <a:ea typeface="Times New Roman" panose="02020603050405020304" pitchFamily="18" charset="0"/>
                          <a:cs typeface="Simplified Arabic" panose="02020603050405020304" pitchFamily="18" charset="-78"/>
                        </a:rPr>
                        <a:t>4</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b="1">
                          <a:effectLst/>
                          <a:latin typeface="Times New Roman" panose="02020603050405020304" pitchFamily="18" charset="0"/>
                          <a:ea typeface="Times New Roman" panose="02020603050405020304" pitchFamily="18" charset="0"/>
                          <a:cs typeface="Simplified Arabic" panose="02020603050405020304" pitchFamily="18" charset="-78"/>
                        </a:rPr>
                        <a:t>الفئة المستهدفة</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قيادات الجهات الخيرية </a:t>
                      </a:r>
                      <a:r>
                        <a:rPr lang="ar-SA" sz="16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والدعوية</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01">
                <a:tc>
                  <a:txBody>
                    <a:bodyPr/>
                    <a:lstStyle/>
                    <a:p>
                      <a:pPr algn="ctr" rtl="1">
                        <a:spcAft>
                          <a:spcPts val="0"/>
                        </a:spcAft>
                      </a:pPr>
                      <a:r>
                        <a:rPr lang="ar-SA" sz="1600" dirty="0">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b="1">
                          <a:effectLst/>
                          <a:latin typeface="Times New Roman" panose="02020603050405020304" pitchFamily="18" charset="0"/>
                          <a:ea typeface="Times New Roman" panose="02020603050405020304" pitchFamily="18" charset="0"/>
                          <a:cs typeface="Simplified Arabic" panose="02020603050405020304" pitchFamily="18" charset="-78"/>
                        </a:rPr>
                        <a:t>الهدف العام للبرنامج</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algn="ctr" rtl="1">
                        <a:spcAft>
                          <a:spcPts val="0"/>
                        </a:spcAft>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تمكين المتدربات من إعداد دليل تنظيمي وإجرائي للمسميات الوظيفية مكتملا </a:t>
                      </a:r>
                      <a:r>
                        <a:rPr lang="ar-SA" sz="16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بالنماذج</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2196">
                <a:tc>
                  <a:txBody>
                    <a:bodyPr/>
                    <a:lstStyle/>
                    <a:p>
                      <a:pPr algn="ctr" rtl="1">
                        <a:spcAft>
                          <a:spcPts val="0"/>
                        </a:spcAft>
                      </a:pPr>
                      <a:r>
                        <a:rPr lang="ar-SA" sz="1600">
                          <a:effectLst/>
                          <a:latin typeface="Times New Roman" panose="02020603050405020304" pitchFamily="18" charset="0"/>
                          <a:ea typeface="Times New Roman" panose="02020603050405020304" pitchFamily="18" charset="0"/>
                          <a:cs typeface="Simplified Arabic" panose="02020603050405020304" pitchFamily="18" charset="-78"/>
                        </a:rPr>
                        <a:t>6</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ctr" rtl="1">
                        <a:spcAft>
                          <a:spcPts val="0"/>
                        </a:spcAft>
                      </a:pPr>
                      <a:r>
                        <a:rPr lang="ar-SA" sz="1600" b="1">
                          <a:effectLst/>
                          <a:latin typeface="Times New Roman" panose="02020603050405020304" pitchFamily="18" charset="0"/>
                          <a:ea typeface="Times New Roman" panose="02020603050405020304" pitchFamily="18" charset="0"/>
                          <a:cs typeface="Simplified Arabic" panose="02020603050405020304" pitchFamily="18" charset="-78"/>
                        </a:rPr>
                        <a:t>الوسائل ومعينات التدريب</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Aft>
                          <a:spcPts val="0"/>
                        </a:spcAft>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جهاز عرض – حقائب المتدربات – أوراق عمل – أقلام حبر-أقلام رصاص -سبورة ورقية </a:t>
                      </a:r>
                      <a:r>
                        <a:rPr lang="ar-SA" sz="16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85495">
                <a:tc>
                  <a:txBody>
                    <a:bodyPr/>
                    <a:lstStyle/>
                    <a:p>
                      <a:pPr algn="ctr" rtl="1">
                        <a:spcAft>
                          <a:spcPts val="0"/>
                        </a:spcAft>
                      </a:pPr>
                      <a:r>
                        <a:rPr lang="ar-SA" sz="1600">
                          <a:effectLst/>
                          <a:latin typeface="Times New Roman" panose="02020603050405020304" pitchFamily="18" charset="0"/>
                          <a:ea typeface="Times New Roman" panose="02020603050405020304" pitchFamily="18" charset="0"/>
                          <a:cs typeface="Simplified Arabic" panose="02020603050405020304" pitchFamily="18" charset="-78"/>
                        </a:rPr>
                        <a:t>7</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algn="r" rtl="1">
                        <a:spcAft>
                          <a:spcPts val="0"/>
                        </a:spcAft>
                      </a:pPr>
                      <a:r>
                        <a:rPr lang="ar-SA" sz="1600" b="1">
                          <a:effectLst/>
                          <a:latin typeface="Times New Roman" panose="02020603050405020304" pitchFamily="18" charset="0"/>
                          <a:ea typeface="Times New Roman" panose="02020603050405020304" pitchFamily="18" charset="0"/>
                          <a:cs typeface="Simplified Arabic" panose="02020603050405020304" pitchFamily="18" charset="-78"/>
                        </a:rPr>
                        <a:t>محاور المادة العلمية </a:t>
                      </a:r>
                      <a:endParaRPr lang="en-US" sz="1600">
                        <a:effectLst/>
                        <a:latin typeface="Times New Roman" panose="02020603050405020304" pitchFamily="18" charset="0"/>
                        <a:ea typeface="Times New Roman" panose="02020603050405020304" pitchFamily="18" charset="0"/>
                      </a:endParaRPr>
                    </a:p>
                    <a:p>
                      <a:pPr algn="r" rtl="1">
                        <a:spcAft>
                          <a:spcPts val="0"/>
                        </a:spcAft>
                      </a:pPr>
                      <a:r>
                        <a:rPr lang="ar-SA" sz="1600" b="1">
                          <a:effectLst/>
                          <a:latin typeface="Times New Roman" panose="02020603050405020304" pitchFamily="18" charset="0"/>
                          <a:ea typeface="Times New Roman" panose="02020603050405020304" pitchFamily="18" charset="0"/>
                          <a:cs typeface="Simplified Arabic" panose="02020603050405020304" pitchFamily="18" charset="-78"/>
                        </a:rPr>
                        <a:t>للدورة</a:t>
                      </a:r>
                      <a:endParaRPr lang="en-US" sz="1600">
                        <a:effectLst/>
                        <a:latin typeface="Times New Roman" panose="02020603050405020304" pitchFamily="18" charset="0"/>
                        <a:ea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spcAft>
                          <a:spcPts val="0"/>
                        </a:spcAft>
                      </a:pPr>
                      <a:r>
                        <a:rPr lang="ar-SA" sz="16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effectLst/>
                        <a:latin typeface="Times New Roman" panose="02020603050405020304" pitchFamily="18" charset="0"/>
                        <a:ea typeface="Times New Roman" panose="02020603050405020304" pitchFamily="18" charset="0"/>
                      </a:endParaRPr>
                    </a:p>
                    <a:p>
                      <a:pPr marL="342900" lvl="0" indent="-342900" algn="r" rtl="1">
                        <a:lnSpc>
                          <a:spcPct val="115000"/>
                        </a:lnSpc>
                        <a:spcAft>
                          <a:spcPts val="1000"/>
                        </a:spcAft>
                        <a:buFont typeface="Wingdings" panose="05000000000000000000" pitchFamily="2" charset="2"/>
                        <a:buChar char="§"/>
                      </a:pPr>
                      <a:r>
                        <a:rPr lang="ar-SA" sz="1600" b="1" dirty="0">
                          <a:effectLst/>
                          <a:latin typeface="Calibri" panose="020F0502020204030204" pitchFamily="34" charset="0"/>
                          <a:ea typeface="Times New Roman" panose="02020603050405020304" pitchFamily="18" charset="0"/>
                          <a:cs typeface="+mn-cs"/>
                        </a:rPr>
                        <a:t>التعريف بعملية تحليل الوظائف وكيفية </a:t>
                      </a:r>
                      <a:r>
                        <a:rPr lang="ar-SA" sz="1600" b="1" dirty="0" smtClean="0">
                          <a:effectLst/>
                          <a:latin typeface="Calibri" panose="020F0502020204030204" pitchFamily="34" charset="0"/>
                          <a:ea typeface="Times New Roman" panose="02020603050405020304" pitchFamily="18" charset="0"/>
                          <a:cs typeface="+mn-cs"/>
                        </a:rPr>
                        <a:t>توصيفها.</a:t>
                      </a:r>
                      <a:endParaRPr lang="en-US" sz="1600" dirty="0">
                        <a:effectLst/>
                        <a:latin typeface="Calibri" panose="020F0502020204030204" pitchFamily="34" charset="0"/>
                        <a:ea typeface="Times New Roman" panose="02020603050405020304" pitchFamily="18" charset="0"/>
                        <a:cs typeface="+mn-cs"/>
                      </a:endParaRPr>
                    </a:p>
                    <a:p>
                      <a:pPr marL="342900" lvl="0" indent="-342900" algn="r" rtl="1">
                        <a:lnSpc>
                          <a:spcPct val="115000"/>
                        </a:lnSpc>
                        <a:spcAft>
                          <a:spcPts val="1000"/>
                        </a:spcAft>
                        <a:buFont typeface="Wingdings" panose="05000000000000000000" pitchFamily="2" charset="2"/>
                        <a:buChar char="§"/>
                      </a:pPr>
                      <a:r>
                        <a:rPr lang="ar-SA" sz="1600" b="1" dirty="0">
                          <a:effectLst/>
                          <a:latin typeface="Calibri" panose="020F0502020204030204" pitchFamily="34" charset="0"/>
                          <a:ea typeface="Times New Roman" panose="02020603050405020304" pitchFamily="18" charset="0"/>
                          <a:cs typeface="+mn-cs"/>
                        </a:rPr>
                        <a:t>القدرة على تحليل الفرد والوظيفة تنظيميا </a:t>
                      </a:r>
                      <a:r>
                        <a:rPr lang="ar-SA" sz="1600" b="1" dirty="0" smtClean="0">
                          <a:effectLst/>
                          <a:latin typeface="Calibri" panose="020F0502020204030204" pitchFamily="34" charset="0"/>
                          <a:ea typeface="Times New Roman" panose="02020603050405020304" pitchFamily="18" charset="0"/>
                          <a:cs typeface="+mn-cs"/>
                        </a:rPr>
                        <a:t>وإجرائيا.</a:t>
                      </a:r>
                      <a:endParaRPr lang="en-US" sz="1600" dirty="0">
                        <a:effectLst/>
                        <a:latin typeface="Calibri" panose="020F0502020204030204" pitchFamily="34" charset="0"/>
                        <a:ea typeface="Times New Roman" panose="02020603050405020304" pitchFamily="18" charset="0"/>
                        <a:cs typeface="+mn-cs"/>
                      </a:endParaRPr>
                    </a:p>
                    <a:p>
                      <a:pPr marL="342900" lvl="0" indent="-342900" algn="r" rtl="1">
                        <a:lnSpc>
                          <a:spcPct val="115000"/>
                        </a:lnSpc>
                        <a:spcAft>
                          <a:spcPts val="1000"/>
                        </a:spcAft>
                        <a:buFont typeface="Wingdings" panose="05000000000000000000" pitchFamily="2" charset="2"/>
                        <a:buChar char="§"/>
                      </a:pPr>
                      <a:r>
                        <a:rPr lang="ar-SA" sz="1600" b="1" dirty="0" smtClean="0">
                          <a:effectLst/>
                          <a:latin typeface="Calibri" panose="020F0502020204030204" pitchFamily="34" charset="0"/>
                          <a:ea typeface="Times New Roman" panose="02020603050405020304" pitchFamily="18" charset="0"/>
                          <a:cs typeface="+mn-cs"/>
                        </a:rPr>
                        <a:t> </a:t>
                      </a:r>
                      <a:r>
                        <a:rPr lang="ar-SA" sz="1600" b="1" dirty="0">
                          <a:effectLst/>
                          <a:latin typeface="Calibri" panose="020F0502020204030204" pitchFamily="34" charset="0"/>
                          <a:ea typeface="Times New Roman" panose="02020603050405020304" pitchFamily="18" charset="0"/>
                          <a:cs typeface="+mn-cs"/>
                        </a:rPr>
                        <a:t>التمكن من إعداد نماذج تقييم أداء </a:t>
                      </a:r>
                      <a:r>
                        <a:rPr lang="ar-SA" sz="1600" b="1" dirty="0" smtClean="0">
                          <a:effectLst/>
                          <a:latin typeface="Calibri" panose="020F0502020204030204" pitchFamily="34" charset="0"/>
                          <a:ea typeface="Times New Roman" panose="02020603050405020304" pitchFamily="18" charset="0"/>
                          <a:cs typeface="+mn-cs"/>
                        </a:rPr>
                        <a:t>العاملين.</a:t>
                      </a:r>
                      <a:endParaRPr lang="en-US" sz="1600" dirty="0">
                        <a:effectLst/>
                        <a:latin typeface="Calibri" panose="020F0502020204030204" pitchFamily="34" charset="0"/>
                        <a:ea typeface="Times New Roman" panose="02020603050405020304" pitchFamily="18" charset="0"/>
                        <a:cs typeface="+mn-cs"/>
                      </a:endParaRPr>
                    </a:p>
                    <a:p>
                      <a:pPr marL="342900" lvl="0" indent="-342900" algn="r" rtl="1">
                        <a:lnSpc>
                          <a:spcPct val="115000"/>
                        </a:lnSpc>
                        <a:spcAft>
                          <a:spcPts val="1000"/>
                        </a:spcAft>
                        <a:buFont typeface="Wingdings" panose="05000000000000000000" pitchFamily="2" charset="2"/>
                        <a:buChar char="§"/>
                      </a:pPr>
                      <a:r>
                        <a:rPr lang="ar-SA" sz="1600" b="1" dirty="0" smtClean="0">
                          <a:effectLst/>
                          <a:latin typeface="Calibri" panose="020F0502020204030204" pitchFamily="34" charset="0"/>
                          <a:ea typeface="Times New Roman" panose="02020603050405020304" pitchFamily="18" charset="0"/>
                          <a:cs typeface="+mn-cs"/>
                        </a:rPr>
                        <a:t>إعداد </a:t>
                      </a:r>
                      <a:r>
                        <a:rPr lang="ar-SA" sz="1600" b="1" dirty="0">
                          <a:effectLst/>
                          <a:latin typeface="Calibri" panose="020F0502020204030204" pitchFamily="34" charset="0"/>
                          <a:ea typeface="Times New Roman" panose="02020603050405020304" pitchFamily="18" charset="0"/>
                          <a:cs typeface="+mn-cs"/>
                        </a:rPr>
                        <a:t>دليل تنظيمي وإجرائي ودليل نماذج المسميات الوظيفية.</a:t>
                      </a:r>
                      <a:endParaRPr lang="en-US" sz="1600" dirty="0">
                        <a:effectLst/>
                        <a:latin typeface="Calibri" panose="020F0502020204030204" pitchFamily="34" charset="0"/>
                        <a:ea typeface="Times New Roman" panose="02020603050405020304" pitchFamily="18" charset="0"/>
                        <a:cs typeface="+mn-cs"/>
                      </a:endParaRPr>
                    </a:p>
                    <a:p>
                      <a:pPr marL="685800" algn="r" rtl="1">
                        <a:lnSpc>
                          <a:spcPct val="115000"/>
                        </a:lnSpc>
                        <a:spcAft>
                          <a:spcPts val="1000"/>
                        </a:spcAft>
                      </a:pPr>
                      <a:r>
                        <a:rPr lang="ar-SA" sz="1600" b="1"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3754" marR="6375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105266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TotalTime>
  <Words>1957</Words>
  <Application>Microsoft Office PowerPoint</Application>
  <PresentationFormat>عرض على الشاشة (3:4)‏</PresentationFormat>
  <Paragraphs>405</Paragraphs>
  <Slides>35</Slides>
  <Notes>1</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Star</dc:creator>
  <cp:lastModifiedBy>Star</cp:lastModifiedBy>
  <cp:revision>107</cp:revision>
  <dcterms:created xsi:type="dcterms:W3CDTF">2018-01-31T06:38:11Z</dcterms:created>
  <dcterms:modified xsi:type="dcterms:W3CDTF">2018-03-13T07:25:10Z</dcterms:modified>
</cp:coreProperties>
</file>