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sldIdLst>
    <p:sldId id="261" r:id="rId2"/>
    <p:sldId id="259" r:id="rId3"/>
    <p:sldId id="257" r:id="rId4"/>
    <p:sldId id="260" r:id="rId5"/>
    <p:sldId id="258" r:id="rId6"/>
    <p:sldId id="268" r:id="rId7"/>
    <p:sldId id="264" r:id="rId8"/>
    <p:sldId id="263" r:id="rId9"/>
    <p:sldId id="265" r:id="rId10"/>
    <p:sldId id="266" r:id="rId11"/>
    <p:sldId id="262" r:id="rId12"/>
    <p:sldId id="267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C5A"/>
    <a:srgbClr val="FFC5E8"/>
    <a:srgbClr val="664F61"/>
    <a:srgbClr val="F6F6F6"/>
    <a:srgbClr val="D5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10" autoAdjust="0"/>
    <p:restoredTop sz="94796"/>
  </p:normalViewPr>
  <p:slideViewPr>
    <p:cSldViewPr snapToGrid="0" snapToObjects="1">
      <p:cViewPr varScale="1">
        <p:scale>
          <a:sx n="53" d="100"/>
          <a:sy n="53" d="100"/>
        </p:scale>
        <p:origin x="10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AC5073-A39A-4144-B990-2DCC6D67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7410550-B484-154F-9F1A-A02240E40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8BB129-1E15-CD42-A145-DE1BF82E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0463A5-7463-F744-ADA9-0F6D9925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23D071-F85C-2E47-A189-BD212446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576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9696F-4EF8-1F4D-8681-0767E99D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B11C4CD-A11C-0F43-A6D1-EADCB0FB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E6700E-916E-CC4C-9B68-6DF9AFDC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FF43AD-AFDC-0846-A661-791AEE9F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88FEF4-7306-CA45-ABCB-1F98DB19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445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ACDD2BF-BBF8-1A4D-B3A3-BE3BABF598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F92E962-2387-DC4C-9D75-30ADC27A3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7A8BE8-3BD8-CC40-9744-6A080ED1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9374C3-4833-6142-AE16-0816B7C2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9F0FB-C153-DC46-B1D9-D5254007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867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84B45F-A177-EC47-B7A1-3FE6E5DB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ADA243-8090-0444-850E-3FD913C76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ABCB86-EE13-4A4B-AF9A-AFA9F932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E85BF7-DFEC-8E4C-94FB-61EC6023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98D0F8-EDE4-874A-BCE9-1D18B12C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703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454A2E-A8DF-8944-9214-D20E7297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6B8FEF4-D663-8644-9D8D-22752E6B6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CDB45F-7DE2-804A-869E-F4AA5780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F68F51-D984-4540-B252-F65FDF6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126201-4992-7744-B435-E5E4E880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694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A6EA63-32DB-F341-A137-D38E6344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A23640-F0E4-D74A-8560-E4144EEF1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CB108E-2ABC-6A48-B067-CFA2ABC7E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BE3571-D6B5-BD47-9F6D-455898BC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6C260D8-0402-6545-8821-B2D85C97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A90CF3-D698-0E4F-BF88-8EAC4576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535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9A6B75-F3D9-AA4B-9537-BC3437C6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3B0D923-1090-4541-96FC-60841F74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6BF2529-01B6-2243-8BCC-F5FF2DB56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8F6755A-929D-454F-A4D4-22A388D3D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CCAC0AB-8A5E-B040-917D-8A1B02A38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9220A97-DB08-C54B-BEDC-1C01EFD7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620FA8F-DA6C-EB47-8373-41C1E081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2464D7C-20C7-5E44-B782-28720449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023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37F2EC-AF50-BE45-8A97-94F568BD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F498D9E-8F25-9D4B-B923-7B7540AD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2874666-F006-FB4E-9B35-407BBEAB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5CE1325-CF8E-484B-9B1B-0A0E45B4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25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EAE94DD-DBE9-804B-998A-E2D27C81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3993965-7D3C-7547-A37C-501946CC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976FD83-48FC-8849-94CB-49BCB2FE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02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C5543B-95EB-784D-9D68-5C1545DB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499A84-9F1F-304D-BD26-B6C82EDDA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14E7D9-BF77-4041-8EB8-BBB8E528F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4705F5-E4E3-1244-8A1E-6788B149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9DBD97-14C5-E640-B625-DDDDFEA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2D43CA3-F043-C14B-B158-746A0509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60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C5CA94-4591-1543-B788-170C5362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9FF1BF5-F537-A34B-91D0-63E8FB32E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4719A89-7B19-B04A-8808-5BA349E15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1220EE-7C30-AD4F-BFEC-C6490C17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C863045-D65E-3446-A92B-8D51E441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72290EF-ADE9-BA4F-A730-EBF54341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157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F112894-A45E-9A49-9FE4-FB091D5B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49A222-9C05-AA46-9A07-C72ACEE07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866081-1462-5845-B0A8-D5C8922E9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E3A2-76BE-284A-98DB-EEEB01624CA8}" type="datetimeFigureOut">
              <a:rPr lang="ar-SA" smtClean="0"/>
              <a:t>10/24/1443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1E3901-4353-8743-81AD-8DBB87C28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8FF380-8317-A546-AF63-F50540BE1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EF02-3C10-E84E-BA79-03B2F1C3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527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FC115A6-7D9D-884D-B03B-28EE1DCD7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10" y="147874"/>
            <a:ext cx="3423272" cy="194218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DEF5C1C-95EE-0E41-B93C-CECC33D9B037}"/>
              </a:ext>
            </a:extLst>
          </p:cNvPr>
          <p:cNvSpPr txBox="1"/>
          <p:nvPr/>
        </p:nvSpPr>
        <p:spPr>
          <a:xfrm>
            <a:off x="3808354" y="2572273"/>
            <a:ext cx="582884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تقرير لقاء الحوكمة في القطاع غير الربحي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B3243B-1FF9-A943-845F-47BAF02CF403}"/>
              </a:ext>
            </a:extLst>
          </p:cNvPr>
          <p:cNvSpPr txBox="1"/>
          <p:nvPr/>
        </p:nvSpPr>
        <p:spPr>
          <a:xfrm>
            <a:off x="4732485" y="3429000"/>
            <a:ext cx="272702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dirty="0"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مديرة المشروع: </a:t>
            </a:r>
            <a:r>
              <a:rPr lang="ar-SA" dirty="0" err="1"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أ</a:t>
            </a:r>
            <a:r>
              <a:rPr lang="ar-SA" dirty="0"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. نورة </a:t>
            </a:r>
            <a:r>
              <a:rPr lang="ar-SA" dirty="0" err="1"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المزيرعي</a:t>
            </a:r>
            <a:endParaRPr lang="ar-SA" dirty="0">
              <a:solidFill>
                <a:srgbClr val="664F61"/>
              </a:solidFill>
              <a:latin typeface="Questv1" pitchFamily="2" charset="-78"/>
              <a:cs typeface="Questv1" pitchFamily="2" charset="-78"/>
            </a:endParaRPr>
          </a:p>
          <a:p>
            <a:pPr algn="ctr"/>
            <a:r>
              <a:rPr lang="ar-SA" dirty="0"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معدة التقرير : ابتهال السنيدي</a:t>
            </a:r>
          </a:p>
        </p:txBody>
      </p:sp>
    </p:spTree>
    <p:extLst>
      <p:ext uri="{BB962C8B-B14F-4D97-AF65-F5344CB8AC3E}">
        <p14:creationId xmlns:p14="http://schemas.microsoft.com/office/powerpoint/2010/main" val="91346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76AE98F-8D9F-7A4E-98DE-7827D75D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5237413"/>
            <a:ext cx="1175659" cy="66700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922E3CC-2A83-5A42-BF2A-527A99F8100B}"/>
              </a:ext>
            </a:extLst>
          </p:cNvPr>
          <p:cNvSpPr txBox="1"/>
          <p:nvPr/>
        </p:nvSpPr>
        <p:spPr>
          <a:xfrm>
            <a:off x="5888976" y="594203"/>
            <a:ext cx="5707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spcBef>
                <a:spcPts val="600"/>
              </a:spcBef>
              <a:defRPr/>
            </a:pPr>
            <a:r>
              <a:rPr lang="ar-SA" sz="2800" b="1" dirty="0"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لقاءات اقترحوها في اللقاء..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664F61"/>
              </a:solidFill>
              <a:effectLst/>
              <a:uLnTx/>
              <a:uFillTx/>
              <a:latin typeface="Questv1" pitchFamily="2" charset="-78"/>
              <a:cs typeface="Questv1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4D48495-2A14-1649-807B-A565D16383C1}"/>
              </a:ext>
            </a:extLst>
          </p:cNvPr>
          <p:cNvSpPr txBox="1"/>
          <p:nvPr/>
        </p:nvSpPr>
        <p:spPr>
          <a:xfrm>
            <a:off x="465402" y="1183797"/>
            <a:ext cx="11130733" cy="4478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 كل </a:t>
            </a:r>
            <a:r>
              <a:rPr lang="ar-SA" sz="1600" dirty="0" err="1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مايخدم</a:t>
            </a: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 العمل الخيري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 العديد من الدورات التي تفيد الجمعيات لتطوير ذاتها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دورات في اعداد البرامج والمشاريع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سياسات الحوكمة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الاستثمار الاجتماعي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الاستدامة المالية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الابتكار التنموي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أخلاقيات وممارسات المرشد التطوعي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مقترحات </a:t>
            </a:r>
            <a:r>
              <a:rPr lang="ar-SA" sz="1600" dirty="0" err="1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للإستدامه</a:t>
            </a: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 المالية في القطاعات الغير ربحية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كيف يمكن تسيير الجمعيات وفقا لرؤية 2030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أهم القيم التي لابد أن تؤصل في نفوس شباب المستقبل وتعزيزها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لا يوجد</a:t>
            </a:r>
          </a:p>
        </p:txBody>
      </p:sp>
    </p:spTree>
    <p:extLst>
      <p:ext uri="{BB962C8B-B14F-4D97-AF65-F5344CB8AC3E}">
        <p14:creationId xmlns:p14="http://schemas.microsoft.com/office/powerpoint/2010/main" val="225835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76AE98F-8D9F-7A4E-98DE-7827D75D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5237413"/>
            <a:ext cx="1175659" cy="66700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E6E3AF3-4DBB-A94B-AD83-92FF7B68BB0E}"/>
              </a:ext>
            </a:extLst>
          </p:cNvPr>
          <p:cNvSpPr txBox="1"/>
          <p:nvPr/>
        </p:nvSpPr>
        <p:spPr>
          <a:xfrm>
            <a:off x="2794000" y="910336"/>
            <a:ext cx="8929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lang="ar-SA" sz="2800" b="1" dirty="0"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ملاحظات ومقترحات من اللقاء..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664F61"/>
              </a:solidFill>
              <a:effectLst/>
              <a:uLnTx/>
              <a:uFillTx/>
              <a:latin typeface="Questv1" pitchFamily="2" charset="-78"/>
              <a:cs typeface="Questv1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DBEC9F8-670A-B14F-86AB-EFB0C98EC431}"/>
              </a:ext>
            </a:extLst>
          </p:cNvPr>
          <p:cNvSpPr txBox="1"/>
          <p:nvPr/>
        </p:nvSpPr>
        <p:spPr>
          <a:xfrm>
            <a:off x="2252871" y="2200134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0" i="0" u="none" strike="noStrike" dirty="0">
                <a:solidFill>
                  <a:srgbClr val="5E1C5A"/>
                </a:solidFill>
                <a:effectLst/>
                <a:latin typeface="Questv1" pitchFamily="2" charset="-78"/>
                <a:cs typeface="Questv1" pitchFamily="2" charset="-78"/>
              </a:rPr>
              <a:t> شاكرين ومقدرين جهودكم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0" i="0" u="none" strike="noStrike" dirty="0">
                <a:solidFill>
                  <a:srgbClr val="5E1C5A"/>
                </a:solidFill>
                <a:effectLst/>
                <a:latin typeface="Questv1" pitchFamily="2" charset="-78"/>
                <a:cs typeface="Questv1" pitchFamily="2" charset="-78"/>
              </a:rPr>
              <a:t>يعطيكم العافية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0" i="0" u="none" strike="noStrike" dirty="0">
                <a:solidFill>
                  <a:srgbClr val="5E1C5A"/>
                </a:solidFill>
                <a:effectLst/>
                <a:latin typeface="Questv1" pitchFamily="2" charset="-78"/>
                <a:cs typeface="Questv1" pitchFamily="2" charset="-78"/>
              </a:rPr>
              <a:t>بوركتم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0" i="0" u="none" strike="noStrike" dirty="0">
                <a:solidFill>
                  <a:srgbClr val="5E1C5A"/>
                </a:solidFill>
                <a:effectLst/>
                <a:latin typeface="Questv1" pitchFamily="2" charset="-78"/>
                <a:cs typeface="Questv1" pitchFamily="2" charset="-78"/>
              </a:rPr>
              <a:t>جزاكم الله خيرا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0" i="0" u="none" strike="noStrike" dirty="0">
                <a:solidFill>
                  <a:srgbClr val="5E1C5A"/>
                </a:solidFill>
                <a:effectLst/>
                <a:latin typeface="Questv1" pitchFamily="2" charset="-78"/>
                <a:cs typeface="Questv1" pitchFamily="2" charset="-78"/>
              </a:rPr>
              <a:t>شكر الله لكم وأثابكم خيراً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0" i="0" u="none" strike="noStrike" dirty="0">
                <a:solidFill>
                  <a:srgbClr val="5E1C5A"/>
                </a:solidFill>
                <a:effectLst/>
                <a:latin typeface="Questv1" pitchFamily="2" charset="-78"/>
                <a:cs typeface="Questv1" pitchFamily="2" charset="-78"/>
              </a:rPr>
              <a:t>لا يوجد</a:t>
            </a:r>
          </a:p>
        </p:txBody>
      </p:sp>
    </p:spTree>
    <p:extLst>
      <p:ext uri="{BB962C8B-B14F-4D97-AF65-F5344CB8AC3E}">
        <p14:creationId xmlns:p14="http://schemas.microsoft.com/office/powerpoint/2010/main" val="34278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76AE98F-8D9F-7A4E-98DE-7827D75D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5237413"/>
            <a:ext cx="1175659" cy="66700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E6E3AF3-4DBB-A94B-AD83-92FF7B68BB0E}"/>
              </a:ext>
            </a:extLst>
          </p:cNvPr>
          <p:cNvSpPr txBox="1"/>
          <p:nvPr/>
        </p:nvSpPr>
        <p:spPr>
          <a:xfrm>
            <a:off x="2794000" y="910336"/>
            <a:ext cx="8929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lang="ar-SA" sz="2800" b="1" dirty="0"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لقطات من اللقاء..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664F61"/>
              </a:solidFill>
              <a:effectLst/>
              <a:uLnTx/>
              <a:uFillTx/>
              <a:latin typeface="Questv1" pitchFamily="2" charset="-78"/>
              <a:cs typeface="Questv1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44A4894-6A72-60CC-C6D8-E535F5BAD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826"/>
          <a:stretch/>
        </p:blipFill>
        <p:spPr>
          <a:xfrm>
            <a:off x="8065014" y="1522330"/>
            <a:ext cx="3167180" cy="494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9258B73-B48D-365C-8826-2898A42264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430"/>
          <a:stretch/>
        </p:blipFill>
        <p:spPr>
          <a:xfrm>
            <a:off x="882796" y="628186"/>
            <a:ext cx="3167180" cy="494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8D7C83D-0BE3-E7E6-900E-18F2FFC28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410" y="326459"/>
            <a:ext cx="3167180" cy="562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95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375CF60-788D-D844-A6F3-8CB99120A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15" y="1365637"/>
            <a:ext cx="7141530" cy="267212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F7CFF45-DDDC-214A-8816-5DB3A75D8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5237413"/>
            <a:ext cx="1175659" cy="6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9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76AE98F-8D9F-7A4E-98DE-7827D75D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5237413"/>
            <a:ext cx="1175659" cy="66700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2A875E3-450A-E049-A9AE-7C17205D7E27}"/>
              </a:ext>
            </a:extLst>
          </p:cNvPr>
          <p:cNvSpPr txBox="1"/>
          <p:nvPr/>
        </p:nvSpPr>
        <p:spPr>
          <a:xfrm>
            <a:off x="7913401" y="1648833"/>
            <a:ext cx="3367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664F61"/>
                </a:solidFill>
                <a:effectLst/>
                <a:uLnTx/>
                <a:uFillTx/>
                <a:latin typeface="Questv1" pitchFamily="2" charset="-78"/>
                <a:cs typeface="Questv1" pitchFamily="2" charset="-78"/>
              </a:rPr>
              <a:t>نبذة عن اللقاء...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432897B-A072-E740-9E46-B4ACF5FA8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5" t="38258" r="71729" b="51811"/>
          <a:stretch/>
        </p:blipFill>
        <p:spPr>
          <a:xfrm>
            <a:off x="151108" y="249350"/>
            <a:ext cx="2902824" cy="166109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3A1E970-A390-1840-A87C-FD77DA95A32E}"/>
              </a:ext>
            </a:extLst>
          </p:cNvPr>
          <p:cNvSpPr txBox="1"/>
          <p:nvPr/>
        </p:nvSpPr>
        <p:spPr>
          <a:xfrm>
            <a:off x="2562327" y="2579080"/>
            <a:ext cx="87183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spcBef>
                <a:spcPts val="600"/>
              </a:spcBef>
              <a:defRPr/>
            </a:pPr>
            <a:r>
              <a:rPr kumimoji="0" lang="ar-SA" sz="2400" i="0" u="none" strike="noStrike" kern="1200" cap="none" spc="0" normalizeH="0" baseline="0" noProof="0" dirty="0">
                <a:ln>
                  <a:noFill/>
                </a:ln>
                <a:solidFill>
                  <a:srgbClr val="5E1C5A"/>
                </a:solidFill>
                <a:effectLst/>
                <a:uLnTx/>
                <a:uFillTx/>
                <a:latin typeface="Questv1" pitchFamily="2" charset="-78"/>
                <a:cs typeface="Questv1" pitchFamily="2" charset="-78"/>
              </a:rPr>
              <a:t>يتحدث اللقاء عن مفهوم الحوكمة في القطا</a:t>
            </a:r>
            <a:r>
              <a:rPr lang="ar-SA" sz="2400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ع غير الربحي ، وخصائصه ، وبعضًا من النماذج المتعلقة به ، والسياسات المتعلقة بالمنظمات غير الربحية ، بحيث ينتج منها أفضل ممارسات الحوكمة غير الربحية التي يجب اتباعها ، والأخطاء التي يجب تجنبها.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solidFill>
                <a:srgbClr val="5E1C5A"/>
              </a:solidFill>
              <a:effectLst/>
              <a:uLnTx/>
              <a:uFillTx/>
              <a:latin typeface="Questv1" pitchFamily="2" charset="-78"/>
              <a:cs typeface="Questv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97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7D1992E-6893-AE4E-8590-597BDE4C0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5237413"/>
            <a:ext cx="1175659" cy="66700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126B066-FDC4-6F4C-9367-275B918BF7D4}"/>
              </a:ext>
            </a:extLst>
          </p:cNvPr>
          <p:cNvSpPr txBox="1"/>
          <p:nvPr/>
        </p:nvSpPr>
        <p:spPr>
          <a:xfrm>
            <a:off x="8742556" y="628186"/>
            <a:ext cx="2507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64F61"/>
                </a:solidFill>
                <a:effectLst/>
                <a:uLnTx/>
                <a:uFillTx/>
                <a:latin typeface="Questv1" pitchFamily="2" charset="-78"/>
                <a:cs typeface="Questv1" pitchFamily="2" charset="-78"/>
              </a:rPr>
              <a:t>إعلان اللقاء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9EFF1CD-5359-02E1-73FF-443DFB6E0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250" y="146809"/>
            <a:ext cx="3533153" cy="590442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691833B-F7D7-E9FC-437F-9813DDE27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780" y="147874"/>
            <a:ext cx="3552604" cy="59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3F90EFA-6B32-3646-B44E-6A8D424DF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5237413"/>
            <a:ext cx="1175659" cy="66700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84AA2D9-4E5D-8C4B-A4E6-5D90EF9338AD}"/>
              </a:ext>
            </a:extLst>
          </p:cNvPr>
          <p:cNvSpPr/>
          <p:nvPr/>
        </p:nvSpPr>
        <p:spPr>
          <a:xfrm>
            <a:off x="3644511" y="2180998"/>
            <a:ext cx="7468712" cy="16858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ar-SA" sz="2400" b="0" cap="none" spc="0" dirty="0">
                <a:ln w="0"/>
                <a:solidFill>
                  <a:srgbClr val="5E1C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estv1" pitchFamily="2" charset="-78"/>
                <a:cs typeface="Questv1" pitchFamily="2" charset="-78"/>
              </a:rPr>
              <a:t>النطاق الجغرافي: </a:t>
            </a:r>
            <a:r>
              <a:rPr lang="ar-SA" sz="2400" dirty="0">
                <a:ln w="0"/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أنحاء المملكة</a:t>
            </a:r>
            <a:endParaRPr lang="ar-SA" sz="2400" b="0" cap="none" spc="0" dirty="0">
              <a:ln w="0"/>
              <a:solidFill>
                <a:srgbClr val="664F61"/>
              </a:solidFill>
              <a:latin typeface="Questv1" pitchFamily="2" charset="-78"/>
              <a:cs typeface="Questv1" pitchFamily="2" charset="-78"/>
            </a:endParaRPr>
          </a:p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ar-SA" sz="2400" dirty="0">
                <a:ln w="0"/>
                <a:solidFill>
                  <a:srgbClr val="5E1C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estv1" pitchFamily="2" charset="-78"/>
                <a:cs typeface="Questv1" pitchFamily="2" charset="-78"/>
              </a:rPr>
              <a:t>النطاق البشري: </a:t>
            </a:r>
            <a:r>
              <a:rPr lang="ar-SA" sz="2400" dirty="0">
                <a:ln w="0"/>
                <a:solidFill>
                  <a:srgbClr val="664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estv1" pitchFamily="2" charset="-78"/>
                <a:cs typeface="Questv1" pitchFamily="2" charset="-78"/>
              </a:rPr>
              <a:t>قيادات العمل النسائي في القطاع الثالث</a:t>
            </a:r>
            <a:r>
              <a:rPr lang="ar-SA" sz="2400" dirty="0">
                <a:ln w="0"/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 </a:t>
            </a:r>
          </a:p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ar-SA" sz="2400" dirty="0">
                <a:ln w="0"/>
                <a:solidFill>
                  <a:srgbClr val="5E1C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estv1" pitchFamily="2" charset="-78"/>
                <a:cs typeface="Questv1" pitchFamily="2" charset="-78"/>
              </a:rPr>
              <a:t>النطاق الزمني: </a:t>
            </a:r>
            <a:r>
              <a:rPr lang="ar-SA" sz="2400" dirty="0">
                <a:ln w="0"/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يوم </a:t>
            </a:r>
            <a:r>
              <a:rPr lang="ar-SA" sz="2400" dirty="0">
                <a:ln w="0"/>
                <a:solidFill>
                  <a:srgbClr val="664F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Questv1" pitchFamily="2" charset="-78"/>
                <a:cs typeface="Questv1" pitchFamily="2" charset="-78"/>
              </a:rPr>
              <a:t>23/ 10/ 1443 هـ  </a:t>
            </a:r>
            <a:r>
              <a:rPr lang="ar-SA" sz="2400" dirty="0">
                <a:ln w="0"/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من</a:t>
            </a:r>
            <a:r>
              <a:rPr lang="en-US" sz="2400" dirty="0">
                <a:ln w="0"/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 </a:t>
            </a:r>
            <a:r>
              <a:rPr lang="ar-SA" sz="2400" dirty="0">
                <a:ln w="0"/>
                <a:solidFill>
                  <a:srgbClr val="664F61"/>
                </a:solidFill>
                <a:latin typeface="Questv1" pitchFamily="2" charset="-78"/>
                <a:cs typeface="Questv1" pitchFamily="2" charset="-78"/>
              </a:rPr>
              <a:t>8:30 إلى 9:15 مساءً</a:t>
            </a:r>
            <a:endParaRPr lang="ar-SA" sz="2400" b="0" cap="none" spc="0" dirty="0">
              <a:ln w="0"/>
              <a:solidFill>
                <a:srgbClr val="664F61"/>
              </a:solidFill>
              <a:latin typeface="Questv1" pitchFamily="2" charset="-78"/>
              <a:cs typeface="Questv1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7254CD1-0B07-8C48-A37D-F2B19BD4C01B}"/>
              </a:ext>
            </a:extLst>
          </p:cNvPr>
          <p:cNvSpPr txBox="1"/>
          <p:nvPr/>
        </p:nvSpPr>
        <p:spPr>
          <a:xfrm>
            <a:off x="7913401" y="1114465"/>
            <a:ext cx="3367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64F61"/>
                </a:solidFill>
                <a:effectLst/>
                <a:uLnTx/>
                <a:uFillTx/>
                <a:latin typeface="Questv1" pitchFamily="2" charset="-78"/>
                <a:cs typeface="Questv1" pitchFamily="2" charset="-78"/>
              </a:rPr>
              <a:t>نطاق اللقاء</a:t>
            </a:r>
          </a:p>
        </p:txBody>
      </p:sp>
    </p:spTree>
    <p:extLst>
      <p:ext uri="{BB962C8B-B14F-4D97-AF65-F5344CB8AC3E}">
        <p14:creationId xmlns:p14="http://schemas.microsoft.com/office/powerpoint/2010/main" val="399274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3F90EFA-6B32-3646-B44E-6A8D424DF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5237413"/>
            <a:ext cx="1175659" cy="66700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84AA2D9-4E5D-8C4B-A4E6-5D90EF9338AD}"/>
              </a:ext>
            </a:extLst>
          </p:cNvPr>
          <p:cNvSpPr/>
          <p:nvPr/>
        </p:nvSpPr>
        <p:spPr>
          <a:xfrm>
            <a:off x="4954138" y="1936811"/>
            <a:ext cx="6159086" cy="33478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>
                <a:ln w="0"/>
                <a:solidFill>
                  <a:srgbClr val="5E1C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estv1" pitchFamily="2" charset="-78"/>
                <a:cs typeface="Questv1" pitchFamily="2" charset="-78"/>
              </a:rPr>
              <a:t>- مفهوم الحوكمة في القطاع غير الربحي .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ln w="0"/>
                <a:solidFill>
                  <a:srgbClr val="5E1C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estv1" pitchFamily="2" charset="-78"/>
                <a:cs typeface="Questv1" pitchFamily="2" charset="-78"/>
              </a:rPr>
              <a:t>- خصائص الحوكمة 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ar-SA" sz="2400" dirty="0">
                <a:ln w="0"/>
                <a:solidFill>
                  <a:srgbClr val="5E1C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estv1" pitchFamily="2" charset="-78"/>
                <a:cs typeface="Questv1" pitchFamily="2" charset="-78"/>
              </a:rPr>
              <a:t>نماذج الحوكمة في القطاع غير الربحي 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ar-SA" sz="2400" dirty="0">
                <a:ln w="0"/>
                <a:solidFill>
                  <a:srgbClr val="5E1C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estv1" pitchFamily="2" charset="-78"/>
                <a:cs typeface="Questv1" pitchFamily="2" charset="-78"/>
              </a:rPr>
              <a:t>سياسات الحوكمة في المنظمات غير الربحية 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ar-SA" sz="2400" dirty="0">
                <a:ln w="0"/>
                <a:solidFill>
                  <a:srgbClr val="5E1C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estv1" pitchFamily="2" charset="-78"/>
                <a:cs typeface="Questv1" pitchFamily="2" charset="-78"/>
              </a:rPr>
              <a:t>أفضل ممارسات الحوكمة غير الربحية التي يجب اتباعها 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ar-SA" sz="2400" dirty="0">
                <a:ln w="0"/>
                <a:solidFill>
                  <a:srgbClr val="5E1C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estv1" pitchFamily="2" charset="-78"/>
                <a:cs typeface="Questv1" pitchFamily="2" charset="-78"/>
              </a:rPr>
              <a:t>أخطاء الحوكمة التي يجب تجنبها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7254CD1-0B07-8C48-A37D-F2B19BD4C01B}"/>
              </a:ext>
            </a:extLst>
          </p:cNvPr>
          <p:cNvSpPr txBox="1"/>
          <p:nvPr/>
        </p:nvSpPr>
        <p:spPr>
          <a:xfrm>
            <a:off x="7913401" y="1114465"/>
            <a:ext cx="3367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64F61"/>
                </a:solidFill>
                <a:effectLst/>
                <a:uLnTx/>
                <a:uFillTx/>
                <a:latin typeface="Questv1" pitchFamily="2" charset="-78"/>
                <a:cs typeface="Questv1" pitchFamily="2" charset="-78"/>
              </a:rPr>
              <a:t>محاور اللقاء</a:t>
            </a:r>
          </a:p>
        </p:txBody>
      </p:sp>
    </p:spTree>
    <p:extLst>
      <p:ext uri="{BB962C8B-B14F-4D97-AF65-F5344CB8AC3E}">
        <p14:creationId xmlns:p14="http://schemas.microsoft.com/office/powerpoint/2010/main" val="15850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76AE98F-8D9F-7A4E-98DE-7827D75D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5237413"/>
            <a:ext cx="1175659" cy="66700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F59BC6E-977E-154E-9596-5E4908BD7741}"/>
              </a:ext>
            </a:extLst>
          </p:cNvPr>
          <p:cNvSpPr txBox="1"/>
          <p:nvPr/>
        </p:nvSpPr>
        <p:spPr>
          <a:xfrm>
            <a:off x="8435915" y="628186"/>
            <a:ext cx="3367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64F61"/>
                </a:solidFill>
                <a:effectLst/>
                <a:uLnTx/>
                <a:uFillTx/>
                <a:latin typeface="Questv1" pitchFamily="2" charset="-78"/>
                <a:cs typeface="Questv1" pitchFamily="2" charset="-78"/>
              </a:rPr>
              <a:t>مخرجات اللقاء:</a:t>
            </a:r>
          </a:p>
        </p:txBody>
      </p:sp>
      <p:sp>
        <p:nvSpPr>
          <p:cNvPr id="2" name="مستطيل مستدير الزوايا 1">
            <a:extLst>
              <a:ext uri="{FF2B5EF4-FFF2-40B4-BE49-F238E27FC236}">
                <a16:creationId xmlns:a16="http://schemas.microsoft.com/office/drawing/2014/main" id="{3685A7A5-266A-F44D-A2F8-5B635EAB3035}"/>
              </a:ext>
            </a:extLst>
          </p:cNvPr>
          <p:cNvSpPr/>
          <p:nvPr/>
        </p:nvSpPr>
        <p:spPr>
          <a:xfrm>
            <a:off x="7845836" y="1904788"/>
            <a:ext cx="2142067" cy="1646800"/>
          </a:xfrm>
          <a:prstGeom prst="roundRect">
            <a:avLst>
              <a:gd name="adj" fmla="val 29570"/>
            </a:avLst>
          </a:prstGeom>
          <a:solidFill>
            <a:srgbClr val="D5D2D4"/>
          </a:solidFill>
          <a:ln>
            <a:noFill/>
          </a:ln>
          <a:effectLst>
            <a:softEdge rad="11322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B956C039-487D-4742-81B5-C091B2083C0B}"/>
              </a:ext>
            </a:extLst>
          </p:cNvPr>
          <p:cNvSpPr/>
          <p:nvPr/>
        </p:nvSpPr>
        <p:spPr>
          <a:xfrm>
            <a:off x="9001290" y="1547932"/>
            <a:ext cx="1215213" cy="840694"/>
          </a:xfrm>
          <a:prstGeom prst="roundRect">
            <a:avLst>
              <a:gd name="adj" fmla="val 29570"/>
            </a:avLst>
          </a:prstGeom>
          <a:solidFill>
            <a:srgbClr val="664F61"/>
          </a:solidFill>
          <a:ln>
            <a:noFill/>
          </a:ln>
          <a:effectLst>
            <a:softEdge rad="78576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9219E84E-09CB-194F-84E8-10F1569CAEC0}"/>
              </a:ext>
            </a:extLst>
          </p:cNvPr>
          <p:cNvSpPr/>
          <p:nvPr/>
        </p:nvSpPr>
        <p:spPr>
          <a:xfrm>
            <a:off x="2722467" y="1904788"/>
            <a:ext cx="2283239" cy="1646800"/>
          </a:xfrm>
          <a:prstGeom prst="roundRect">
            <a:avLst>
              <a:gd name="adj" fmla="val 29570"/>
            </a:avLst>
          </a:prstGeom>
          <a:solidFill>
            <a:srgbClr val="D5D2D4"/>
          </a:solidFill>
          <a:ln>
            <a:noFill/>
          </a:ln>
          <a:effectLst>
            <a:softEdge rad="11322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CDAED5AD-7157-AC4D-BDB9-9401F819704C}"/>
              </a:ext>
            </a:extLst>
          </p:cNvPr>
          <p:cNvSpPr/>
          <p:nvPr/>
        </p:nvSpPr>
        <p:spPr>
          <a:xfrm>
            <a:off x="3974354" y="1559878"/>
            <a:ext cx="1215213" cy="840694"/>
          </a:xfrm>
          <a:prstGeom prst="roundRect">
            <a:avLst>
              <a:gd name="adj" fmla="val 29570"/>
            </a:avLst>
          </a:prstGeom>
          <a:solidFill>
            <a:srgbClr val="664F61"/>
          </a:solidFill>
          <a:ln>
            <a:noFill/>
          </a:ln>
          <a:effectLst>
            <a:softEdge rad="78576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3BD1367-7CB6-AC43-B03F-29352CF91B13}"/>
              </a:ext>
            </a:extLst>
          </p:cNvPr>
          <p:cNvSpPr txBox="1"/>
          <p:nvPr/>
        </p:nvSpPr>
        <p:spPr>
          <a:xfrm>
            <a:off x="8022253" y="2535435"/>
            <a:ext cx="17892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1600" b="1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عدد المسجلات في رابط التسجيل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8327A2D-3ED8-414E-ABDB-F7C1A52C17CF}"/>
              </a:ext>
            </a:extLst>
          </p:cNvPr>
          <p:cNvSpPr txBox="1"/>
          <p:nvPr/>
        </p:nvSpPr>
        <p:spPr>
          <a:xfrm>
            <a:off x="2843008" y="2576205"/>
            <a:ext cx="17892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1600" b="1" dirty="0">
                <a:solidFill>
                  <a:srgbClr val="5E1C5A"/>
                </a:solidFill>
                <a:latin typeface="Questv1" pitchFamily="2" charset="-78"/>
                <a:cs typeface="Questv1" pitchFamily="2" charset="-78"/>
              </a:rPr>
              <a:t>عدد الحضور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F7FA200-7667-4348-8D6C-0336162A566A}"/>
              </a:ext>
            </a:extLst>
          </p:cNvPr>
          <p:cNvSpPr txBox="1"/>
          <p:nvPr/>
        </p:nvSpPr>
        <p:spPr>
          <a:xfrm>
            <a:off x="9215412" y="1583558"/>
            <a:ext cx="81945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rgbClr val="F6F6F6"/>
                </a:solidFill>
                <a:latin typeface="Questv1" pitchFamily="2" charset="-78"/>
                <a:cs typeface="Questv1" pitchFamily="2" charset="-78"/>
              </a:rPr>
              <a:t>64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8B44B3A-FDEF-A240-ADE5-D62F2FE49CA8}"/>
              </a:ext>
            </a:extLst>
          </p:cNvPr>
          <p:cNvSpPr txBox="1"/>
          <p:nvPr/>
        </p:nvSpPr>
        <p:spPr>
          <a:xfrm>
            <a:off x="6219067" y="1559878"/>
            <a:ext cx="81945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rgbClr val="F6F6F6"/>
                </a:solidFill>
                <a:latin typeface="Questv1" pitchFamily="2" charset="-78"/>
                <a:cs typeface="Questv1" pitchFamily="2" charset="-78"/>
              </a:rPr>
              <a:t>00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5FD2EA3-4126-E068-4983-A08DBA4D91D7}"/>
              </a:ext>
            </a:extLst>
          </p:cNvPr>
          <p:cNvSpPr txBox="1"/>
          <p:nvPr/>
        </p:nvSpPr>
        <p:spPr>
          <a:xfrm>
            <a:off x="4172232" y="1547932"/>
            <a:ext cx="81945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rgbClr val="F6F6F6"/>
                </a:solidFill>
                <a:latin typeface="Questv1" pitchFamily="2" charset="-78"/>
                <a:cs typeface="Questv1" pitchFamily="2" charset="-78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8793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76AE98F-8D9F-7A4E-98DE-7827D75D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5237413"/>
            <a:ext cx="1175659" cy="66700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922E3CC-2A83-5A42-BF2A-527A99F8100B}"/>
              </a:ext>
            </a:extLst>
          </p:cNvPr>
          <p:cNvSpPr txBox="1"/>
          <p:nvPr/>
        </p:nvSpPr>
        <p:spPr>
          <a:xfrm>
            <a:off x="7813965" y="628186"/>
            <a:ext cx="398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64F61"/>
                </a:solidFill>
                <a:effectLst/>
                <a:uLnTx/>
                <a:uFillTx/>
                <a:latin typeface="Questv1" pitchFamily="2" charset="-78"/>
                <a:cs typeface="Questv1" pitchFamily="2" charset="-78"/>
              </a:rPr>
              <a:t>قياس رضا حضور اللقاء:</a:t>
            </a:r>
          </a:p>
        </p:txBody>
      </p:sp>
      <p:pic>
        <p:nvPicPr>
          <p:cNvPr id="1032" name="Picture 8" descr="الرسم البياني للردود على النماذج. عنوان السؤال: ما تقييمك لـِ ... عدد الردود: .">
            <a:extLst>
              <a:ext uri="{FF2B5EF4-FFF2-40B4-BE49-F238E27FC236}">
                <a16:creationId xmlns:a16="http://schemas.microsoft.com/office/drawing/2014/main" id="{8D0B9FCC-9AE4-06DF-C643-77044ADF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4" y="1298215"/>
            <a:ext cx="10827026" cy="42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6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839B2-E042-8044-8713-72E7AB4A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" t="32633" r="66413" b="43431"/>
          <a:stretch/>
        </p:blipFill>
        <p:spPr>
          <a:xfrm>
            <a:off x="24239" y="4518072"/>
            <a:ext cx="3533153" cy="21920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4445B2-7C06-CF42-A012-2D02B244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5" t="15524" r="8352" b="40900"/>
          <a:stretch/>
        </p:blipFill>
        <p:spPr>
          <a:xfrm>
            <a:off x="7002048" y="3267625"/>
            <a:ext cx="5189951" cy="36029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70C6C5-3D1A-1E4E-AC4C-1D2DAE2490E2}"/>
              </a:ext>
            </a:extLst>
          </p:cNvPr>
          <p:cNvSpPr/>
          <p:nvPr/>
        </p:nvSpPr>
        <p:spPr>
          <a:xfrm>
            <a:off x="24239" y="6051229"/>
            <a:ext cx="8718317" cy="178585"/>
          </a:xfrm>
          <a:prstGeom prst="rect">
            <a:avLst/>
          </a:prstGeom>
          <a:solidFill>
            <a:srgbClr val="D5D2D4"/>
          </a:solidFill>
          <a:ln>
            <a:solidFill>
              <a:srgbClr val="D5D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76AE98F-8D9F-7A4E-98DE-7827D75D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5237413"/>
            <a:ext cx="1175659" cy="66700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922E3CC-2A83-5A42-BF2A-527A99F8100B}"/>
              </a:ext>
            </a:extLst>
          </p:cNvPr>
          <p:cNvSpPr txBox="1"/>
          <p:nvPr/>
        </p:nvSpPr>
        <p:spPr>
          <a:xfrm>
            <a:off x="7813965" y="628186"/>
            <a:ext cx="398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64F61"/>
                </a:solidFill>
                <a:effectLst/>
                <a:uLnTx/>
                <a:uFillTx/>
                <a:latin typeface="Questv1" pitchFamily="2" charset="-78"/>
                <a:cs typeface="Questv1" pitchFamily="2" charset="-78"/>
              </a:rPr>
              <a:t>قياس رضا حضور اللقاء:</a:t>
            </a:r>
          </a:p>
        </p:txBody>
      </p:sp>
      <p:pic>
        <p:nvPicPr>
          <p:cNvPr id="2050" name="Picture 2" descr="الرسم البياني للردود على النماذج. عنوان السؤال: تقييمك لـ. عدد الردود: .">
            <a:extLst>
              <a:ext uri="{FF2B5EF4-FFF2-40B4-BE49-F238E27FC236}">
                <a16:creationId xmlns:a16="http://schemas.microsoft.com/office/drawing/2014/main" id="{F9349323-69F2-141B-8A4E-2A48D4747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3" y="1338159"/>
            <a:ext cx="11339333" cy="42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768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253</Words>
  <Application>Microsoft Office PowerPoint</Application>
  <PresentationFormat>شاشة عريضة</PresentationFormat>
  <Paragraphs>46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Questv1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هاجر المقبل ID 442203046</dc:creator>
  <cp:lastModifiedBy>Star</cp:lastModifiedBy>
  <cp:revision>15</cp:revision>
  <dcterms:created xsi:type="dcterms:W3CDTF">2022-03-27T05:30:02Z</dcterms:created>
  <dcterms:modified xsi:type="dcterms:W3CDTF">2022-05-25T07:12:57Z</dcterms:modified>
</cp:coreProperties>
</file>