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81" r:id="rId26"/>
    <p:sldId id="292" r:id="rId27"/>
    <p:sldId id="29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3" r:id="rId38"/>
    <p:sldId id="294" r:id="rId39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النمط الفاتح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>
        <p:scale>
          <a:sx n="81" d="100"/>
          <a:sy n="81" d="100"/>
        </p:scale>
        <p:origin x="-1710" y="-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A6DCD-241D-439E-8826-908A85918FB3}" type="datetimeFigureOut">
              <a:rPr lang="ar-SA" smtClean="0"/>
              <a:t>13/11/39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81252-ACE9-48E9-BDCE-D023EEEF4C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68474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A6DCD-241D-439E-8826-908A85918FB3}" type="datetimeFigureOut">
              <a:rPr lang="ar-SA" smtClean="0"/>
              <a:t>13/11/39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81252-ACE9-48E9-BDCE-D023EEEF4C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2839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A6DCD-241D-439E-8826-908A85918FB3}" type="datetimeFigureOut">
              <a:rPr lang="ar-SA" smtClean="0"/>
              <a:t>13/11/39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81252-ACE9-48E9-BDCE-D023EEEF4C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7888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A6DCD-241D-439E-8826-908A85918FB3}" type="datetimeFigureOut">
              <a:rPr lang="ar-SA" smtClean="0"/>
              <a:t>13/11/39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81252-ACE9-48E9-BDCE-D023EEEF4C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94678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A6DCD-241D-439E-8826-908A85918FB3}" type="datetimeFigureOut">
              <a:rPr lang="ar-SA" smtClean="0"/>
              <a:t>13/11/39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81252-ACE9-48E9-BDCE-D023EEEF4C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62467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A6DCD-241D-439E-8826-908A85918FB3}" type="datetimeFigureOut">
              <a:rPr lang="ar-SA" smtClean="0"/>
              <a:t>13/11/39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81252-ACE9-48E9-BDCE-D023EEEF4C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65264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A6DCD-241D-439E-8826-908A85918FB3}" type="datetimeFigureOut">
              <a:rPr lang="ar-SA" smtClean="0"/>
              <a:t>13/11/39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81252-ACE9-48E9-BDCE-D023EEEF4C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7450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A6DCD-241D-439E-8826-908A85918FB3}" type="datetimeFigureOut">
              <a:rPr lang="ar-SA" smtClean="0"/>
              <a:t>13/11/39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81252-ACE9-48E9-BDCE-D023EEEF4C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09920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A6DCD-241D-439E-8826-908A85918FB3}" type="datetimeFigureOut">
              <a:rPr lang="ar-SA" smtClean="0"/>
              <a:t>13/11/39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81252-ACE9-48E9-BDCE-D023EEEF4C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20463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A6DCD-241D-439E-8826-908A85918FB3}" type="datetimeFigureOut">
              <a:rPr lang="ar-SA" smtClean="0"/>
              <a:t>13/11/39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81252-ACE9-48E9-BDCE-D023EEEF4C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39337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A6DCD-241D-439E-8826-908A85918FB3}" type="datetimeFigureOut">
              <a:rPr lang="ar-SA" smtClean="0"/>
              <a:t>13/11/39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81252-ACE9-48E9-BDCE-D023EEEF4C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40563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A6DCD-241D-439E-8826-908A85918FB3}" type="datetimeFigureOut">
              <a:rPr lang="ar-SA" smtClean="0"/>
              <a:t>13/11/39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81252-ACE9-48E9-BDCE-D023EEEF4C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82668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3187700" y="1371600"/>
            <a:ext cx="4876800" cy="31393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dirty="0" smtClean="0">
                <a:solidFill>
                  <a:schemeClr val="accent2">
                    <a:lumMod val="40000"/>
                    <a:lumOff val="60000"/>
                  </a:schemeClr>
                </a:solidFill>
                <a:cs typeface="DecoType Naskh" panose="02010400000000000000" pitchFamily="2" charset="-78"/>
              </a:rPr>
              <a:t>تقرير ملتقى</a:t>
            </a:r>
          </a:p>
          <a:p>
            <a:pPr algn="ctr"/>
            <a:r>
              <a:rPr lang="ar-SA" sz="6600" dirty="0" smtClean="0">
                <a:solidFill>
                  <a:schemeClr val="accent2">
                    <a:lumMod val="40000"/>
                    <a:lumOff val="60000"/>
                  </a:schemeClr>
                </a:solidFill>
                <a:cs typeface="DecoType Naskh" panose="02010400000000000000" pitchFamily="2" charset="-78"/>
              </a:rPr>
              <a:t> رواء وعطاء الثاني</a:t>
            </a:r>
          </a:p>
          <a:p>
            <a:pPr algn="ctr"/>
            <a:r>
              <a:rPr lang="ar-SA" sz="6600" dirty="0" smtClean="0">
                <a:solidFill>
                  <a:schemeClr val="accent2">
                    <a:lumMod val="40000"/>
                    <a:lumOff val="60000"/>
                  </a:schemeClr>
                </a:solidFill>
                <a:cs typeface="DecoType Naskh" panose="02010400000000000000" pitchFamily="2" charset="-78"/>
              </a:rPr>
              <a:t> للفتيات</a:t>
            </a:r>
            <a:endParaRPr lang="ar-SA" sz="6600" dirty="0">
              <a:solidFill>
                <a:schemeClr val="accent2">
                  <a:lumMod val="40000"/>
                  <a:lumOff val="60000"/>
                </a:schemeClr>
              </a:solidFill>
              <a:cs typeface="DecoType Naskh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12909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خطط انسيابي: محطة طرفية 4"/>
          <p:cNvSpPr/>
          <p:nvPr/>
        </p:nvSpPr>
        <p:spPr>
          <a:xfrm>
            <a:off x="3568700" y="314326"/>
            <a:ext cx="4165600" cy="508000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 smtClean="0"/>
              <a:t>إحصائيات</a:t>
            </a:r>
            <a:endParaRPr lang="ar-SA" sz="3200" dirty="0"/>
          </a:p>
        </p:txBody>
      </p:sp>
      <p:graphicFrame>
        <p:nvGraphicFramePr>
          <p:cNvPr id="6" name="جدول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437006"/>
              </p:ext>
            </p:extLst>
          </p:nvPr>
        </p:nvGraphicFramePr>
        <p:xfrm>
          <a:off x="2781300" y="1539399"/>
          <a:ext cx="6096000" cy="4297680"/>
        </p:xfrm>
        <a:graphic>
          <a:graphicData uri="http://schemas.openxmlformats.org/drawingml/2006/table">
            <a:tbl>
              <a:tblPr rtl="1" firstRow="1" bandRow="1"/>
              <a:tblGrid>
                <a:gridCol w="799306"/>
                <a:gridCol w="3680892"/>
                <a:gridCol w="1615802"/>
              </a:tblGrid>
              <a:tr h="370840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م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الموضوع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البيـــــــــــــــــان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عدد الموظفات المشاركات في الملتقى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6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عدد الجهات المشاركة في الملتقى</a:t>
                      </a:r>
                      <a:r>
                        <a:rPr lang="ar-SA" sz="2000" baseline="0" dirty="0" smtClean="0">
                          <a:solidFill>
                            <a:schemeClr val="bg1"/>
                          </a:solidFill>
                        </a:rPr>
                        <a:t> لليومين (مرتبة)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31            30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عدد أركان المبيعات المشاركة في الملتقى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18            17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4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عدد ضيفات الشرف في الملتقى لليومين (مرتبة)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21             6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إجمالي عدد المستفيدات من الملتقى لليومين (مرتبة)</a:t>
                      </a:r>
                    </a:p>
                    <a:p>
                      <a:pPr rtl="1"/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215        164 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6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حضور الدورات التدريبية لليومين (مرتبة)</a:t>
                      </a:r>
                    </a:p>
                    <a:p>
                      <a:pPr rtl="1"/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36           35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1496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خطط انسيابي: محطة طرفية 4"/>
          <p:cNvSpPr/>
          <p:nvPr/>
        </p:nvSpPr>
        <p:spPr>
          <a:xfrm>
            <a:off x="3378200" y="410306"/>
            <a:ext cx="4533900" cy="453294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/>
              <a:t>توزيع مهام اللجان على المتطوعات في الملتقى</a:t>
            </a:r>
          </a:p>
        </p:txBody>
      </p:sp>
      <p:graphicFrame>
        <p:nvGraphicFramePr>
          <p:cNvPr id="6" name="جدول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8054523"/>
              </p:ext>
            </p:extLst>
          </p:nvPr>
        </p:nvGraphicFramePr>
        <p:xfrm>
          <a:off x="2044700" y="1383343"/>
          <a:ext cx="8163044" cy="5334000"/>
        </p:xfrm>
        <a:graphic>
          <a:graphicData uri="http://schemas.openxmlformats.org/drawingml/2006/table">
            <a:tbl>
              <a:tblPr rtl="1" firstRow="1" bandRow="1"/>
              <a:tblGrid>
                <a:gridCol w="584337"/>
                <a:gridCol w="1781677"/>
                <a:gridCol w="876329"/>
                <a:gridCol w="1538873"/>
                <a:gridCol w="2505501"/>
                <a:gridCol w="876327"/>
              </a:tblGrid>
              <a:tr h="657463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/>
                      <a:r>
                        <a:rPr lang="ar-SA" sz="2000" dirty="0" smtClean="0"/>
                        <a:t>الرقم</a:t>
                      </a:r>
                      <a:endParaRPr lang="ar-SA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4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/>
                      <a:r>
                        <a:rPr lang="ar-SA" sz="2000" dirty="0" smtClean="0"/>
                        <a:t>اللجنة</a:t>
                      </a:r>
                      <a:endParaRPr lang="ar-SA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/>
                      <a:r>
                        <a:rPr lang="ar-SA" sz="2000" dirty="0" smtClean="0"/>
                        <a:t>العدد</a:t>
                      </a:r>
                      <a:endParaRPr lang="ar-SA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/>
                      <a:r>
                        <a:rPr lang="ar-SA" sz="2000" dirty="0" smtClean="0"/>
                        <a:t>نوع العمل</a:t>
                      </a:r>
                      <a:endParaRPr lang="ar-SA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/>
                      <a:r>
                        <a:rPr lang="ar-SA" sz="2000" dirty="0" smtClean="0"/>
                        <a:t>المهام</a:t>
                      </a:r>
                      <a:endParaRPr lang="ar-SA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/>
                      <a:r>
                        <a:rPr lang="ar-SA" sz="2000" dirty="0" smtClean="0"/>
                        <a:t>ملاحظات</a:t>
                      </a:r>
                      <a:endParaRPr lang="ar-SA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0"/>
                      </a:srgbClr>
                    </a:solidFill>
                  </a:tcPr>
                </a:tc>
              </a:tr>
              <a:tr h="1215482">
                <a:tc rowSpan="4"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/>
                      <a:endParaRPr lang="ar-SA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ar-SA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ar-SA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ar-SA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ar-SA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ar-SA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ar-SA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ar-SA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  <a:alpha val="0"/>
                      </a:srgbClr>
                    </a:solidFill>
                  </a:tcPr>
                </a:tc>
                <a:tc rowSpan="4"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/>
                      <a:endParaRPr lang="ar-SA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ar-SA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ar-SA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ar-SA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ar-SA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ar-SA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ar-SA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ar-SA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لجنة الدورات التدريبية (فريق</a:t>
                      </a:r>
                      <a:r>
                        <a:rPr lang="ar-SA" sz="2000" baseline="0" dirty="0" smtClean="0">
                          <a:solidFill>
                            <a:schemeClr val="bg1"/>
                          </a:solidFill>
                        </a:rPr>
                        <a:t> آمنون)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الاستقبال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استقبال الراغبات في التسجيل بالدورات وإرشادهم لمقر التسجيل والقاعة التدريبية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endParaRPr lang="ar-SA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  <a:alpha val="0"/>
                      </a:srgbClr>
                    </a:solidFill>
                  </a:tcPr>
                </a:tc>
              </a:tr>
              <a:tr h="943316">
                <a:tc v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التسجيل 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تسجيل حضور للدورات</a:t>
                      </a:r>
                      <a:r>
                        <a:rPr lang="ar-SA" sz="2000" baseline="0" dirty="0" smtClean="0">
                          <a:solidFill>
                            <a:schemeClr val="bg1"/>
                          </a:solidFill>
                        </a:rPr>
                        <a:t> 35 متدربة فقط و الأولوية للحضور المبكر 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endParaRPr lang="ar-SA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  <a:alpha val="0"/>
                      </a:srgbClr>
                    </a:solidFill>
                  </a:tcPr>
                </a:tc>
              </a:tr>
              <a:tr h="657463"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الطباعة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طباعة الشهادات وتسليمها بعد الدورة 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endParaRPr lang="ar-SA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  <a:alpha val="0"/>
                      </a:srgbClr>
                    </a:solidFill>
                  </a:tcPr>
                </a:tc>
              </a:tr>
              <a:tr h="1515023"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الإشراف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الإشراف داخل القاعة ومساعدة</a:t>
                      </a:r>
                      <a:r>
                        <a:rPr lang="ar-SA" sz="2000" baseline="0" dirty="0" smtClean="0">
                          <a:solidFill>
                            <a:schemeClr val="bg1"/>
                          </a:solidFill>
                        </a:rPr>
                        <a:t> المدربة والاهتمام بالهدوء ، وطلب التقييم من المتدربات من خلال </a:t>
                      </a:r>
                      <a:r>
                        <a:rPr lang="ar-SA" sz="2000" baseline="0" dirty="0" err="1" smtClean="0">
                          <a:solidFill>
                            <a:schemeClr val="bg1"/>
                          </a:solidFill>
                        </a:rPr>
                        <a:t>الأكواد</a:t>
                      </a:r>
                      <a:r>
                        <a:rPr lang="ar-SA" sz="2000" baseline="0" dirty="0" smtClean="0">
                          <a:solidFill>
                            <a:schemeClr val="bg1"/>
                          </a:solidFill>
                        </a:rPr>
                        <a:t> الموزعة بالقاعة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endParaRPr lang="ar-SA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  <a:alpha val="4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0136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مخطط انسيابي: محطة طرفية 5"/>
          <p:cNvSpPr/>
          <p:nvPr/>
        </p:nvSpPr>
        <p:spPr>
          <a:xfrm>
            <a:off x="3378200" y="410306"/>
            <a:ext cx="4533900" cy="453294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/>
              <a:t>توزيع مهام اللجان على المتطوعات في الملتقى</a:t>
            </a:r>
          </a:p>
        </p:txBody>
      </p:sp>
      <p:graphicFrame>
        <p:nvGraphicFramePr>
          <p:cNvPr id="7" name="جدول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6497920"/>
              </p:ext>
            </p:extLst>
          </p:nvPr>
        </p:nvGraphicFramePr>
        <p:xfrm>
          <a:off x="1524000" y="1122363"/>
          <a:ext cx="8439514" cy="5295829"/>
        </p:xfrm>
        <a:graphic>
          <a:graphicData uri="http://schemas.openxmlformats.org/drawingml/2006/table">
            <a:tbl>
              <a:tblPr rtl="1" firstRow="1" bandRow="1"/>
              <a:tblGrid>
                <a:gridCol w="547691"/>
                <a:gridCol w="1898456"/>
                <a:gridCol w="906009"/>
                <a:gridCol w="1590992"/>
                <a:gridCol w="2650724"/>
                <a:gridCol w="845642"/>
              </a:tblGrid>
              <a:tr h="632389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/>
                      <a:r>
                        <a:rPr lang="ar-SA" dirty="0" smtClean="0">
                          <a:solidFill>
                            <a:schemeClr val="bg1"/>
                          </a:solidFill>
                        </a:rPr>
                        <a:t>الرقم</a:t>
                      </a:r>
                      <a:endParaRPr lang="ar-SA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/>
                      <a:r>
                        <a:rPr lang="ar-SA" dirty="0" smtClean="0">
                          <a:solidFill>
                            <a:schemeClr val="bg1"/>
                          </a:solidFill>
                        </a:rPr>
                        <a:t>اللجنة</a:t>
                      </a:r>
                      <a:endParaRPr lang="ar-SA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/>
                      <a:r>
                        <a:rPr lang="ar-SA" dirty="0" smtClean="0">
                          <a:solidFill>
                            <a:schemeClr val="bg1"/>
                          </a:solidFill>
                        </a:rPr>
                        <a:t>العدد</a:t>
                      </a:r>
                      <a:endParaRPr lang="ar-SA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/>
                      <a:r>
                        <a:rPr lang="ar-SA" dirty="0" smtClean="0">
                          <a:solidFill>
                            <a:schemeClr val="bg1"/>
                          </a:solidFill>
                        </a:rPr>
                        <a:t>نوع العمل</a:t>
                      </a:r>
                      <a:endParaRPr lang="ar-SA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/>
                      <a:r>
                        <a:rPr lang="ar-SA" dirty="0" smtClean="0"/>
                        <a:t>المهام</a:t>
                      </a:r>
                      <a:endParaRPr lang="ar-SA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/>
                      <a:r>
                        <a:rPr lang="ar-SA" dirty="0" smtClean="0"/>
                        <a:t>ملاحظات</a:t>
                      </a:r>
                      <a:endParaRPr lang="ar-SA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0"/>
                      </a:srgbClr>
                    </a:solidFill>
                  </a:tcPr>
                </a:tc>
              </a:tr>
              <a:tr h="1023795">
                <a:tc rowSpan="6"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/>
                      <a:endParaRPr lang="ar-SA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ar-SA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ar-SA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ar-SA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ar-SA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ar-SA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ar-SA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ar-SA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ar-SA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r>
                        <a:rPr lang="ar-SA" dirty="0" smtClean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  <a:alpha val="0"/>
                      </a:srgbClr>
                    </a:solidFill>
                  </a:tcPr>
                </a:tc>
                <a:tc rowSpan="6"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/>
                      <a:endParaRPr lang="ar-SA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ar-SA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ar-SA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ar-SA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ar-SA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ar-SA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ar-SA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ar-SA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r>
                        <a:rPr lang="ar-SA" dirty="0" smtClean="0">
                          <a:solidFill>
                            <a:schemeClr val="bg1"/>
                          </a:solidFill>
                        </a:rPr>
                        <a:t>لجنة المسرح</a:t>
                      </a:r>
                      <a:r>
                        <a:rPr lang="ar-SA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algn="ctr" rtl="1"/>
                      <a:endParaRPr lang="ar-SA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ar-SA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dirty="0" smtClean="0">
                          <a:solidFill>
                            <a:schemeClr val="bg1"/>
                          </a:solidFill>
                        </a:rPr>
                        <a:t>مشرفة</a:t>
                      </a:r>
                      <a:r>
                        <a:rPr lang="ar-SA" baseline="0" dirty="0" smtClean="0">
                          <a:solidFill>
                            <a:schemeClr val="bg1"/>
                          </a:solidFill>
                        </a:rPr>
                        <a:t> فقرات المسرح</a:t>
                      </a:r>
                      <a:endParaRPr lang="ar-SA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dirty="0" smtClean="0">
                          <a:solidFill>
                            <a:schemeClr val="bg1"/>
                          </a:solidFill>
                        </a:rPr>
                        <a:t>متابعة</a:t>
                      </a:r>
                      <a:r>
                        <a:rPr lang="ar-SA" baseline="0" dirty="0" smtClean="0">
                          <a:solidFill>
                            <a:schemeClr val="bg1"/>
                          </a:solidFill>
                        </a:rPr>
                        <a:t> تنفيذ فقرات المسرح وتذكير المنفذين بقرب انتهاء الوقت 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,</a:t>
                      </a:r>
                      <a:r>
                        <a:rPr lang="ar-SA" baseline="0" dirty="0" smtClean="0">
                          <a:solidFill>
                            <a:schemeClr val="bg1"/>
                          </a:solidFill>
                        </a:rPr>
                        <a:t>تحريك عرض الشرائح البوربوينت والصوتيات </a:t>
                      </a:r>
                      <a:endParaRPr lang="ar-SA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  <a:alpha val="0"/>
                      </a:srgbClr>
                    </a:solidFill>
                  </a:tcPr>
                </a:tc>
              </a:tr>
              <a:tr h="627163">
                <a:tc v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ar-SA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dirty="0" smtClean="0">
                          <a:solidFill>
                            <a:schemeClr val="bg1"/>
                          </a:solidFill>
                        </a:rPr>
                        <a:t>التكريم</a:t>
                      </a:r>
                      <a:endParaRPr lang="ar-SA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dirty="0" smtClean="0">
                          <a:solidFill>
                            <a:schemeClr val="bg1"/>
                          </a:solidFill>
                        </a:rPr>
                        <a:t>ترتيب</a:t>
                      </a:r>
                      <a:r>
                        <a:rPr lang="ar-SA" baseline="0" dirty="0" smtClean="0">
                          <a:solidFill>
                            <a:schemeClr val="bg1"/>
                          </a:solidFill>
                        </a:rPr>
                        <a:t> الهدايا والدروع والشهادات للتكريم </a:t>
                      </a:r>
                      <a:endParaRPr lang="ar-SA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  <a:alpha val="0"/>
                      </a:srgbClr>
                    </a:solidFill>
                  </a:tcPr>
                </a:tc>
              </a:tr>
              <a:tr h="779171"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ar-SA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dirty="0" smtClean="0">
                          <a:solidFill>
                            <a:schemeClr val="bg1"/>
                          </a:solidFill>
                        </a:rPr>
                        <a:t>استقبال</a:t>
                      </a:r>
                      <a:r>
                        <a:rPr lang="ar-SA" baseline="0" dirty="0" smtClean="0">
                          <a:solidFill>
                            <a:schemeClr val="bg1"/>
                          </a:solidFill>
                        </a:rPr>
                        <a:t> الحضور للمسرح</a:t>
                      </a:r>
                      <a:endParaRPr lang="ar-SA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dirty="0" smtClean="0">
                          <a:solidFill>
                            <a:schemeClr val="bg1"/>
                          </a:solidFill>
                        </a:rPr>
                        <a:t>التواجد</a:t>
                      </a:r>
                      <a:r>
                        <a:rPr lang="ar-SA" baseline="0" dirty="0" smtClean="0">
                          <a:solidFill>
                            <a:schemeClr val="bg1"/>
                          </a:solidFill>
                        </a:rPr>
                        <a:t> عند المدخلين الخلفيين للمسرح-منع الأطفال من الدخول منعا باتاَ</a:t>
                      </a:r>
                      <a:endParaRPr lang="ar-SA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  <a:alpha val="0"/>
                      </a:srgbClr>
                    </a:solidFill>
                  </a:tcPr>
                </a:tc>
              </a:tr>
              <a:tr h="512843"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dirty="0" smtClean="0">
                          <a:solidFill>
                            <a:schemeClr val="bg1"/>
                          </a:solidFill>
                        </a:rPr>
                        <a:t>4</a:t>
                      </a:r>
                      <a:endParaRPr lang="ar-SA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dirty="0" smtClean="0">
                          <a:solidFill>
                            <a:schemeClr val="bg1"/>
                          </a:solidFill>
                        </a:rPr>
                        <a:t>النظام</a:t>
                      </a:r>
                      <a:endParaRPr lang="ar-SA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baseline="0" dirty="0" smtClean="0">
                          <a:solidFill>
                            <a:schemeClr val="bg1"/>
                          </a:solidFill>
                        </a:rPr>
                        <a:t>المحافظة على الهدوء- منع التصوير- </a:t>
                      </a:r>
                      <a:endParaRPr lang="ar-SA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  <a:alpha val="0"/>
                      </a:srgbClr>
                    </a:solidFill>
                  </a:tcPr>
                </a:tc>
              </a:tr>
              <a:tr h="808867"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ar-SA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dirty="0" smtClean="0">
                          <a:solidFill>
                            <a:schemeClr val="bg1"/>
                          </a:solidFill>
                        </a:rPr>
                        <a:t>لجنة كبار الشخصيات </a:t>
                      </a:r>
                      <a:endParaRPr lang="ar-SA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dirty="0" smtClean="0">
                          <a:solidFill>
                            <a:schemeClr val="bg1"/>
                          </a:solidFill>
                        </a:rPr>
                        <a:t>استقبال دخول كبار</a:t>
                      </a:r>
                      <a:r>
                        <a:rPr lang="ar-SA" baseline="0" dirty="0" smtClean="0">
                          <a:solidFill>
                            <a:schemeClr val="bg1"/>
                          </a:solidFill>
                        </a:rPr>
                        <a:t> الشخصيات عند المدخل الأمامي للمسرح وتوجيههم للمقاعد المحجوزة.</a:t>
                      </a:r>
                      <a:endParaRPr lang="ar-SA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  <a:alpha val="0"/>
                      </a:srgb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ar-SA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dirty="0" smtClean="0">
                          <a:solidFill>
                            <a:schemeClr val="bg1"/>
                          </a:solidFill>
                        </a:rPr>
                        <a:t>المسابقات </a:t>
                      </a:r>
                      <a:endParaRPr lang="ar-SA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8700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5095" y="573675"/>
            <a:ext cx="4548010" cy="548688"/>
          </a:xfrm>
          <a:prstGeom prst="rect">
            <a:avLst/>
          </a:prstGeom>
        </p:spPr>
      </p:pic>
      <p:graphicFrame>
        <p:nvGraphicFramePr>
          <p:cNvPr id="6" name="جدول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188934"/>
              </p:ext>
            </p:extLst>
          </p:nvPr>
        </p:nvGraphicFramePr>
        <p:xfrm>
          <a:off x="1524000" y="2001838"/>
          <a:ext cx="8439514" cy="2987040"/>
        </p:xfrm>
        <a:graphic>
          <a:graphicData uri="http://schemas.openxmlformats.org/drawingml/2006/table">
            <a:tbl>
              <a:tblPr rtl="1" firstRow="1" bandRow="1"/>
              <a:tblGrid>
                <a:gridCol w="547691"/>
                <a:gridCol w="1898456"/>
                <a:gridCol w="906009"/>
                <a:gridCol w="1590992"/>
                <a:gridCol w="2650724"/>
                <a:gridCol w="845642"/>
              </a:tblGrid>
              <a:tr h="632389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/>
                      <a:r>
                        <a:rPr lang="ar-SA" dirty="0" smtClean="0">
                          <a:solidFill>
                            <a:schemeClr val="bg1"/>
                          </a:solidFill>
                        </a:rPr>
                        <a:t>الرقم</a:t>
                      </a:r>
                      <a:endParaRPr lang="ar-SA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اللجنة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العدد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نوع العمل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المهام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ملاحظات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0"/>
                      </a:srgbClr>
                    </a:solidFill>
                  </a:tcPr>
                </a:tc>
              </a:tr>
              <a:tr h="1023795">
                <a:tc rowSpan="2"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/>
                      <a:endParaRPr lang="ar-SA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ar-SA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ar-SA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r>
                        <a:rPr lang="ar-SA" dirty="0" smtClean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  <a:p>
                      <a:pPr algn="ctr" rtl="1"/>
                      <a:endParaRPr lang="ar-SA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ar-SA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ar-SA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ar-SA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/>
                      <a:endParaRPr lang="ar-SA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ar-SA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r>
                        <a:rPr lang="ar-SA" sz="2000" dirty="0" smtClean="0">
                          <a:solidFill>
                            <a:srgbClr val="FF0000"/>
                          </a:solidFill>
                        </a:rPr>
                        <a:t>لجنة</a:t>
                      </a:r>
                      <a:r>
                        <a:rPr lang="ar-SA" sz="2000" baseline="0" dirty="0" smtClean="0">
                          <a:solidFill>
                            <a:srgbClr val="FF0000"/>
                          </a:solidFill>
                        </a:rPr>
                        <a:t> المبيعات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استقبال</a:t>
                      </a:r>
                      <a:r>
                        <a:rPr lang="ar-SA" sz="2000" baseline="0" dirty="0" smtClean="0">
                          <a:solidFill>
                            <a:schemeClr val="bg1"/>
                          </a:solidFill>
                        </a:rPr>
                        <a:t> المشاركات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توجيه</a:t>
                      </a:r>
                      <a:r>
                        <a:rPr lang="ar-SA" sz="2000" baseline="0" dirty="0" smtClean="0">
                          <a:solidFill>
                            <a:schemeClr val="bg1"/>
                          </a:solidFill>
                        </a:rPr>
                        <a:t> المشاركات للأركان المخصصة لهم –متابعة احتياج الأركان-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0"/>
                      </a:srgbClr>
                    </a:solidFill>
                  </a:tcPr>
                </a:tc>
              </a:tr>
              <a:tr h="627163">
                <a:tc v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إشراف</a:t>
                      </a:r>
                      <a:r>
                        <a:rPr lang="ar-SA" sz="20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الإشراف</a:t>
                      </a:r>
                      <a:r>
                        <a:rPr lang="ar-SA" sz="2000" baseline="0" dirty="0" smtClean="0">
                          <a:solidFill>
                            <a:schemeClr val="bg1"/>
                          </a:solidFill>
                        </a:rPr>
                        <a:t> على الانضباط بالأركان-متابعة عدم التصوير-المحافظة على النظام 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2664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1495" y="430618"/>
            <a:ext cx="4548010" cy="548688"/>
          </a:xfrm>
          <a:prstGeom prst="rect">
            <a:avLst/>
          </a:prstGeom>
        </p:spPr>
      </p:pic>
      <p:graphicFrame>
        <p:nvGraphicFramePr>
          <p:cNvPr id="6" name="جدول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6832081"/>
              </p:ext>
            </p:extLst>
          </p:nvPr>
        </p:nvGraphicFramePr>
        <p:xfrm>
          <a:off x="1783986" y="1812925"/>
          <a:ext cx="8439514" cy="3230880"/>
        </p:xfrm>
        <a:graphic>
          <a:graphicData uri="http://schemas.openxmlformats.org/drawingml/2006/table">
            <a:tbl>
              <a:tblPr rtl="1" firstRow="1" bandRow="1"/>
              <a:tblGrid>
                <a:gridCol w="547691"/>
                <a:gridCol w="1898456"/>
                <a:gridCol w="906009"/>
                <a:gridCol w="1590992"/>
                <a:gridCol w="2650724"/>
                <a:gridCol w="845642"/>
              </a:tblGrid>
              <a:tr h="632389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الرقم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اللجنة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العدد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نوع العمل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المهام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ملاحظات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0"/>
                      </a:srgbClr>
                    </a:solidFill>
                  </a:tcPr>
                </a:tc>
              </a:tr>
              <a:tr h="1023795">
                <a:tc rowSpan="2"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/>
                      <a:endParaRPr lang="ar-SA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ar-SA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ar-SA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  <a:p>
                      <a:pPr algn="ctr" rtl="1"/>
                      <a:endParaRPr lang="ar-SA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ar-SA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ar-SA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ar-SA" sz="20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/>
                      <a:endParaRPr lang="ar-SA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ar-SA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r>
                        <a:rPr lang="ar-SA" sz="2000" dirty="0" smtClean="0">
                          <a:solidFill>
                            <a:srgbClr val="FF0000"/>
                          </a:solidFill>
                        </a:rPr>
                        <a:t>لجنة</a:t>
                      </a:r>
                      <a:r>
                        <a:rPr lang="ar-SA" sz="2000" baseline="0" dirty="0" smtClean="0">
                          <a:solidFill>
                            <a:srgbClr val="FF0000"/>
                          </a:solidFill>
                        </a:rPr>
                        <a:t> الأركان التفاعلية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الاستقبال</a:t>
                      </a:r>
                      <a:r>
                        <a:rPr lang="ar-SA" sz="20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توجيه</a:t>
                      </a:r>
                      <a:r>
                        <a:rPr lang="ar-SA" sz="2000" baseline="0" dirty="0" smtClean="0">
                          <a:solidFill>
                            <a:schemeClr val="bg1"/>
                          </a:solidFill>
                        </a:rPr>
                        <a:t> المشاركات للأركان المخصصة لهم –متابعة احتياج الأركان-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0"/>
                      </a:srgbClr>
                    </a:solidFill>
                  </a:tcPr>
                </a:tc>
              </a:tr>
              <a:tr h="627163">
                <a:tc v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النظام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الاهتمام</a:t>
                      </a:r>
                      <a:r>
                        <a:rPr lang="ar-SA" sz="2000" baseline="0" dirty="0" smtClean="0">
                          <a:solidFill>
                            <a:schemeClr val="bg1"/>
                          </a:solidFill>
                        </a:rPr>
                        <a:t> بالهدوء – منع التصوير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18861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095" y="286838"/>
            <a:ext cx="4548010" cy="548688"/>
          </a:xfrm>
          <a:prstGeom prst="rect">
            <a:avLst/>
          </a:prstGeom>
        </p:spPr>
      </p:pic>
      <p:graphicFrame>
        <p:nvGraphicFramePr>
          <p:cNvPr id="6" name="جدول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8648341"/>
              </p:ext>
            </p:extLst>
          </p:nvPr>
        </p:nvGraphicFramePr>
        <p:xfrm>
          <a:off x="1758586" y="1539700"/>
          <a:ext cx="8439514" cy="3863269"/>
        </p:xfrm>
        <a:graphic>
          <a:graphicData uri="http://schemas.openxmlformats.org/drawingml/2006/table">
            <a:tbl>
              <a:tblPr rtl="1" firstRow="1" bandRow="1"/>
              <a:tblGrid>
                <a:gridCol w="547691"/>
                <a:gridCol w="1898456"/>
                <a:gridCol w="906009"/>
                <a:gridCol w="1590992"/>
                <a:gridCol w="2650724"/>
                <a:gridCol w="845642"/>
              </a:tblGrid>
              <a:tr h="632389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/>
                      <a:r>
                        <a:rPr lang="ar-SA" dirty="0" smtClean="0"/>
                        <a:t>الرقم</a:t>
                      </a:r>
                      <a:endParaRPr lang="ar-SA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/>
                      <a:r>
                        <a:rPr lang="ar-SA" dirty="0" smtClean="0"/>
                        <a:t>اللجنة</a:t>
                      </a:r>
                      <a:endParaRPr lang="ar-SA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/>
                      <a:r>
                        <a:rPr lang="ar-SA" dirty="0" smtClean="0"/>
                        <a:t>العدد</a:t>
                      </a:r>
                      <a:endParaRPr lang="ar-SA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/>
                      <a:r>
                        <a:rPr lang="ar-SA" dirty="0" smtClean="0"/>
                        <a:t>نوع العمل</a:t>
                      </a:r>
                      <a:endParaRPr lang="ar-SA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/>
                      <a:r>
                        <a:rPr lang="ar-SA" dirty="0" smtClean="0"/>
                        <a:t>المهام</a:t>
                      </a:r>
                      <a:endParaRPr lang="ar-SA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/>
                      <a:r>
                        <a:rPr lang="ar-SA" dirty="0" smtClean="0"/>
                        <a:t>ملاحظات</a:t>
                      </a:r>
                      <a:endParaRPr lang="ar-SA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0"/>
                      </a:srgbClr>
                    </a:solidFill>
                  </a:tcPr>
                </a:tc>
              </a:tr>
              <a:tr h="1023795">
                <a:tc rowSpan="2"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/>
                      <a:endParaRPr lang="ar-SA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ar-SA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  <a:p>
                      <a:pPr algn="ctr" rtl="1"/>
                      <a:endParaRPr lang="ar-SA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ar-SA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ar-SA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ar-SA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ar-SA" sz="20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/>
                      <a:endParaRPr lang="ar-SA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ar-SA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لجنة</a:t>
                      </a:r>
                      <a:r>
                        <a:rPr lang="ar-SA" sz="2000" baseline="0" dirty="0" smtClean="0">
                          <a:solidFill>
                            <a:schemeClr val="bg1"/>
                          </a:solidFill>
                        </a:rPr>
                        <a:t> النظام العام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إرشاد(عند</a:t>
                      </a:r>
                      <a:r>
                        <a:rPr lang="ar-SA" sz="2000" baseline="0" dirty="0" smtClean="0">
                          <a:solidFill>
                            <a:schemeClr val="bg1"/>
                          </a:solidFill>
                        </a:rPr>
                        <a:t> الأركان التفاعلية)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توجيه</a:t>
                      </a:r>
                      <a:r>
                        <a:rPr lang="ar-SA" sz="2000" baseline="0" dirty="0" smtClean="0">
                          <a:solidFill>
                            <a:schemeClr val="bg1"/>
                          </a:solidFill>
                        </a:rPr>
                        <a:t> الزائرات لفعاليات الملتقى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0"/>
                      </a:srgbClr>
                    </a:solidFill>
                  </a:tcPr>
                </a:tc>
              </a:tr>
              <a:tr h="627163">
                <a:tc v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إرشاد</a:t>
                      </a:r>
                      <a:r>
                        <a:rPr lang="ar-SA" sz="2000" baseline="0" dirty="0" smtClean="0">
                          <a:solidFill>
                            <a:schemeClr val="bg1"/>
                          </a:solidFill>
                        </a:rPr>
                        <a:t> (عند المدخل الرئيسي)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توجيه</a:t>
                      </a:r>
                      <a:r>
                        <a:rPr lang="ar-SA" sz="2000" baseline="0" dirty="0" smtClean="0">
                          <a:solidFill>
                            <a:schemeClr val="bg1"/>
                          </a:solidFill>
                        </a:rPr>
                        <a:t> الزائرات لفعاليات الملتقى</a:t>
                      </a:r>
                      <a:endParaRPr lang="ar-SA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 rtl="1"/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0"/>
                      </a:srgbClr>
                    </a:solidFill>
                  </a:tcPr>
                </a:tc>
              </a:tr>
              <a:tr h="627163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/>
                      <a:endParaRPr lang="ar-SA" sz="20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/>
                      <a:endParaRPr lang="ar-SA" sz="2000" baseline="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النظام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الاهتمام بالهدوء –منع التصوير-متابعة</a:t>
                      </a:r>
                      <a:r>
                        <a:rPr lang="ar-SA" sz="2000" baseline="0" dirty="0" smtClean="0">
                          <a:solidFill>
                            <a:schemeClr val="bg1"/>
                          </a:solidFill>
                        </a:rPr>
                        <a:t> تنظيم الممرات 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6257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مخطط انسيابي: محطة طرفية 5"/>
          <p:cNvSpPr/>
          <p:nvPr/>
        </p:nvSpPr>
        <p:spPr>
          <a:xfrm>
            <a:off x="3619500" y="305595"/>
            <a:ext cx="3746500" cy="546100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 smtClean="0"/>
              <a:t>الجهات المشاركة بالملتقى</a:t>
            </a:r>
            <a:endParaRPr lang="ar-SA" sz="2800" dirty="0"/>
          </a:p>
        </p:txBody>
      </p:sp>
      <p:sp>
        <p:nvSpPr>
          <p:cNvPr id="7" name="وسيلة شرح مع سهم إلى الأسفل 6"/>
          <p:cNvSpPr/>
          <p:nvPr/>
        </p:nvSpPr>
        <p:spPr>
          <a:xfrm>
            <a:off x="8521700" y="851695"/>
            <a:ext cx="2514600" cy="914400"/>
          </a:xfrm>
          <a:prstGeom prst="down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chemeClr val="tx1"/>
                </a:solidFill>
              </a:rPr>
              <a:t>الجهات المشاركة في الأركان التفاعلية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5238266" y="1848685"/>
            <a:ext cx="5299849" cy="529375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جمعية تكاتف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مؤسسة شباب خير أمة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جمعية مساندة لدعم التطوع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قسم العمل التطوعي بجامعة الملك سعود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مركز برق بلجنة السويدي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نادي تكامل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قسم التطوع/ جاليات البديعة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فريق تطوع/ مكتب الدعوة والجاليات بالروضة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فريق نغم الحياة التطوعي التابع لمدرسة الإيمان لتعليم القرآن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فريق ثبات التطوعي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جمعية مكنون/ إدارة العلاقات والموارد المالية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فريق أوفاز التطوعي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الكتاب الطائر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جمعية كيان للأيتام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مبادرة أيادي مضيئة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نادي تاج التطوعي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0273180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5369" y="186245"/>
            <a:ext cx="3755461" cy="749873"/>
          </a:xfrm>
          <a:prstGeom prst="rect">
            <a:avLst/>
          </a:prstGeom>
        </p:spPr>
      </p:pic>
      <p:sp>
        <p:nvSpPr>
          <p:cNvPr id="7" name="مربع نص 6"/>
          <p:cNvSpPr txBox="1"/>
          <p:nvPr/>
        </p:nvSpPr>
        <p:spPr>
          <a:xfrm>
            <a:off x="6210768" y="1872020"/>
            <a:ext cx="4634564" cy="498598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نوافذ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فريق واعي التطوعي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فريق لأجلك التطوعي الصحي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مجموعة أومس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مؤسسة أريس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فريق أسوة التطوعي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فريق كفاح التطوعي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فريق منتهى التطوعي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جمعية مساعي النسائية الخيرية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مجموعة يد العون التطوعية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فريق نبراس التطوعي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فريق مزن الخير التطوعي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متكافلون للأعمال الإنسانية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رائدات التدريب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متعافي الوقفية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ar-SA" dirty="0"/>
          </a:p>
        </p:txBody>
      </p:sp>
      <p:sp>
        <p:nvSpPr>
          <p:cNvPr id="8" name="وسيلة شرح مع سهم إلى الأسفل 7"/>
          <p:cNvSpPr/>
          <p:nvPr/>
        </p:nvSpPr>
        <p:spPr>
          <a:xfrm>
            <a:off x="8966200" y="845702"/>
            <a:ext cx="2032000" cy="914400"/>
          </a:xfrm>
          <a:prstGeom prst="down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chemeClr val="tx1"/>
                </a:solidFill>
              </a:rPr>
              <a:t>الجهات المشاركة في الأركان التفاعلية</a:t>
            </a:r>
            <a:endParaRPr lang="ar-S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40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769" y="280415"/>
            <a:ext cx="3755461" cy="749873"/>
          </a:xfrm>
          <a:prstGeom prst="rect">
            <a:avLst/>
          </a:prstGeom>
        </p:spPr>
      </p:pic>
      <p:sp>
        <p:nvSpPr>
          <p:cNvPr id="7" name="مربع نص 6"/>
          <p:cNvSpPr txBox="1"/>
          <p:nvPr/>
        </p:nvSpPr>
        <p:spPr>
          <a:xfrm>
            <a:off x="8545451" y="1870986"/>
            <a:ext cx="2262158" cy="501675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شاورما شاك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قو كافيه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err="1" smtClean="0">
                <a:solidFill>
                  <a:schemeClr val="bg1"/>
                </a:solidFill>
              </a:rPr>
              <a:t>فيرست</a:t>
            </a:r>
            <a:r>
              <a:rPr lang="ar-SA" sz="2000" dirty="0" smtClean="0">
                <a:solidFill>
                  <a:schemeClr val="bg1"/>
                </a:solidFill>
              </a:rPr>
              <a:t> </a:t>
            </a:r>
            <a:r>
              <a:rPr lang="ar-SA" sz="2000" dirty="0" err="1" smtClean="0">
                <a:solidFill>
                  <a:schemeClr val="bg1"/>
                </a:solidFill>
              </a:rPr>
              <a:t>فوود</a:t>
            </a:r>
            <a:endParaRPr lang="ar-SA" sz="20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حلا زادك حلا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err="1" smtClean="0">
                <a:solidFill>
                  <a:schemeClr val="bg1"/>
                </a:solidFill>
              </a:rPr>
              <a:t>اكسسوارات</a:t>
            </a:r>
            <a:r>
              <a:rPr lang="ar-SA" sz="2000" dirty="0" smtClean="0">
                <a:solidFill>
                  <a:schemeClr val="bg1"/>
                </a:solidFill>
              </a:rPr>
              <a:t> إيمان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سوار بوتيك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err="1" smtClean="0">
                <a:solidFill>
                  <a:schemeClr val="bg1"/>
                </a:solidFill>
              </a:rPr>
              <a:t>قيفارا</a:t>
            </a:r>
            <a:endParaRPr lang="ar-SA" sz="20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err="1" smtClean="0">
                <a:solidFill>
                  <a:schemeClr val="bg1"/>
                </a:solidFill>
              </a:rPr>
              <a:t>اكسسوارات</a:t>
            </a:r>
            <a:r>
              <a:rPr lang="ar-SA" sz="2000" dirty="0" smtClean="0">
                <a:solidFill>
                  <a:schemeClr val="bg1"/>
                </a:solidFill>
              </a:rPr>
              <a:t> وجلابيات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فور </a:t>
            </a:r>
            <a:r>
              <a:rPr lang="ar-SA" sz="2000" dirty="0" err="1" smtClean="0">
                <a:solidFill>
                  <a:schemeClr val="bg1"/>
                </a:solidFill>
              </a:rPr>
              <a:t>إيفر</a:t>
            </a:r>
            <a:endParaRPr lang="ar-SA" sz="20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err="1" smtClean="0">
                <a:solidFill>
                  <a:schemeClr val="bg1"/>
                </a:solidFill>
              </a:rPr>
              <a:t>أفون</a:t>
            </a:r>
            <a:endParaRPr lang="ar-SA" sz="20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عطور وبخور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مكياج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err="1" smtClean="0">
                <a:solidFill>
                  <a:schemeClr val="bg1"/>
                </a:solidFill>
              </a:rPr>
              <a:t>تستاش</a:t>
            </a:r>
            <a:endParaRPr lang="ar-SA" sz="20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err="1" smtClean="0">
                <a:solidFill>
                  <a:schemeClr val="bg1"/>
                </a:solidFill>
              </a:rPr>
              <a:t>موهيتو</a:t>
            </a:r>
            <a:endParaRPr lang="ar-SA" sz="20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مأكولات حائل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مطبخ حوريات</a:t>
            </a:r>
            <a:endParaRPr lang="ar-SA" sz="2000" dirty="0">
              <a:solidFill>
                <a:schemeClr val="bg1"/>
              </a:solidFill>
            </a:endParaRPr>
          </a:p>
        </p:txBody>
      </p:sp>
      <p:sp>
        <p:nvSpPr>
          <p:cNvPr id="8" name="وسيلة شرح مع سهم إلى الأسفل 7"/>
          <p:cNvSpPr/>
          <p:nvPr/>
        </p:nvSpPr>
        <p:spPr>
          <a:xfrm>
            <a:off x="8729536" y="852605"/>
            <a:ext cx="2262158" cy="914400"/>
          </a:xfrm>
          <a:prstGeom prst="down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chemeClr val="tx1"/>
                </a:solidFill>
              </a:rPr>
              <a:t>الجهات المشاركة في ركن المبيعات</a:t>
            </a:r>
            <a:endParaRPr lang="ar-S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1345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خطط انسيابي: محطة طرفية 4"/>
          <p:cNvSpPr/>
          <p:nvPr/>
        </p:nvSpPr>
        <p:spPr>
          <a:xfrm>
            <a:off x="4133850" y="259140"/>
            <a:ext cx="3924300" cy="469900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 smtClean="0"/>
              <a:t>تقرير فعاليات الملتقى</a:t>
            </a:r>
            <a:endParaRPr lang="ar-SA" sz="2800" dirty="0"/>
          </a:p>
        </p:txBody>
      </p:sp>
      <p:sp>
        <p:nvSpPr>
          <p:cNvPr id="7" name="مستطيل 6"/>
          <p:cNvSpPr/>
          <p:nvPr/>
        </p:nvSpPr>
        <p:spPr>
          <a:xfrm>
            <a:off x="1028700" y="1630740"/>
            <a:ext cx="101346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dirty="0">
                <a:solidFill>
                  <a:schemeClr val="bg1"/>
                </a:solidFill>
              </a:rPr>
              <a:t>بدأ اليوم الأول في تمام الساعة الرابعة عصرًا، بعد ترتيب الجهات </a:t>
            </a:r>
            <a:r>
              <a:rPr lang="ar-SA" dirty="0" smtClean="0">
                <a:solidFill>
                  <a:schemeClr val="bg1"/>
                </a:solidFill>
              </a:rPr>
              <a:t>المشاركة للأركان التفاعلية </a:t>
            </a:r>
            <a:r>
              <a:rPr lang="ar-SA" dirty="0">
                <a:solidFill>
                  <a:schemeClr val="bg1"/>
                </a:solidFill>
              </a:rPr>
              <a:t>وتسجيل البيانات لدى </a:t>
            </a:r>
            <a:r>
              <a:rPr lang="ar-SA" dirty="0" smtClean="0">
                <a:solidFill>
                  <a:schemeClr val="bg1"/>
                </a:solidFill>
              </a:rPr>
              <a:t>لجنة «الاستقبال والتنسيق».</a:t>
            </a:r>
            <a:endParaRPr lang="ar-SA" dirty="0">
              <a:solidFill>
                <a:schemeClr val="bg1"/>
              </a:solidFill>
            </a:endParaRPr>
          </a:p>
          <a:p>
            <a:r>
              <a:rPr lang="ar-SA" dirty="0" smtClean="0">
                <a:solidFill>
                  <a:schemeClr val="bg1"/>
                </a:solidFill>
              </a:rPr>
              <a:t>عرضت </a:t>
            </a:r>
            <a:r>
              <a:rPr lang="ar-SA" dirty="0">
                <a:solidFill>
                  <a:schemeClr val="bg1"/>
                </a:solidFill>
              </a:rPr>
              <a:t>كل جهة إبداعاتها وظهر تفاعل الزائرات مع الأركان حتى الساعة التاسعة والنصف </a:t>
            </a:r>
            <a:r>
              <a:rPr lang="ar-SA" dirty="0" smtClean="0">
                <a:solidFill>
                  <a:schemeClr val="bg1"/>
                </a:solidFill>
              </a:rPr>
              <a:t>مساءً</a:t>
            </a:r>
            <a:r>
              <a:rPr lang="ar-SA" dirty="0">
                <a:solidFill>
                  <a:schemeClr val="bg1"/>
                </a:solidFill>
              </a:rPr>
              <a:t>، وفي الوقت نفسه </a:t>
            </a:r>
            <a:r>
              <a:rPr lang="ar-SA" dirty="0" smtClean="0">
                <a:solidFill>
                  <a:schemeClr val="bg1"/>
                </a:solidFill>
              </a:rPr>
              <a:t>أُقيمت دورة</a:t>
            </a:r>
            <a:endParaRPr lang="ar-SA" dirty="0">
              <a:solidFill>
                <a:schemeClr val="bg1"/>
              </a:solidFill>
            </a:endParaRPr>
          </a:p>
          <a:p>
            <a:r>
              <a:rPr lang="ar-SA" dirty="0" smtClean="0">
                <a:solidFill>
                  <a:schemeClr val="bg1"/>
                </a:solidFill>
              </a:rPr>
              <a:t>"تصميم </a:t>
            </a:r>
            <a:r>
              <a:rPr lang="ar-SA" dirty="0">
                <a:solidFill>
                  <a:schemeClr val="bg1"/>
                </a:solidFill>
              </a:rPr>
              <a:t>القيمة المقدمة" أ. سلوى </a:t>
            </a:r>
            <a:r>
              <a:rPr lang="ar-SA" dirty="0" err="1" smtClean="0">
                <a:solidFill>
                  <a:schemeClr val="bg1"/>
                </a:solidFill>
              </a:rPr>
              <a:t>با</a:t>
            </a:r>
            <a:r>
              <a:rPr lang="ar-SA" dirty="0" smtClean="0">
                <a:solidFill>
                  <a:schemeClr val="bg1"/>
                </a:solidFill>
              </a:rPr>
              <a:t> كرمان </a:t>
            </a:r>
            <a:r>
              <a:rPr lang="ar-SA" dirty="0">
                <a:solidFill>
                  <a:schemeClr val="bg1"/>
                </a:solidFill>
              </a:rPr>
              <a:t>من الساعة الخامسة مساء إلى السابعة </a:t>
            </a:r>
            <a:r>
              <a:rPr lang="ar-SA" dirty="0" smtClean="0">
                <a:solidFill>
                  <a:schemeClr val="bg1"/>
                </a:solidFill>
              </a:rPr>
              <a:t>مساء. وبلغ </a:t>
            </a:r>
            <a:r>
              <a:rPr lang="ar-SA" dirty="0">
                <a:solidFill>
                  <a:schemeClr val="bg1"/>
                </a:solidFill>
              </a:rPr>
              <a:t>عدد </a:t>
            </a:r>
            <a:r>
              <a:rPr lang="ar-SA" dirty="0" smtClean="0">
                <a:solidFill>
                  <a:schemeClr val="bg1"/>
                </a:solidFill>
              </a:rPr>
              <a:t>المتدربات 36 </a:t>
            </a:r>
            <a:r>
              <a:rPr lang="ar-SA" dirty="0">
                <a:solidFill>
                  <a:schemeClr val="bg1"/>
                </a:solidFill>
              </a:rPr>
              <a:t>متدربة.</a:t>
            </a:r>
          </a:p>
          <a:p>
            <a:r>
              <a:rPr lang="ar-SA" dirty="0">
                <a:solidFill>
                  <a:schemeClr val="bg1"/>
                </a:solidFill>
              </a:rPr>
              <a:t>تلا ذلك استراحة الصلاة والضيافة "لمدة نصف ساعة" ثم اختُتم بالمسرح والذي يبدأ من الساعة </a:t>
            </a:r>
            <a:r>
              <a:rPr lang="ar-SA" dirty="0" smtClean="0">
                <a:solidFill>
                  <a:schemeClr val="bg1"/>
                </a:solidFill>
              </a:rPr>
              <a:t>السابعة وحتى </a:t>
            </a:r>
            <a:r>
              <a:rPr lang="ar-SA" dirty="0" smtClean="0">
                <a:solidFill>
                  <a:schemeClr val="bg1"/>
                </a:solidFill>
              </a:rPr>
              <a:t>التاسعة والنصف .</a:t>
            </a:r>
            <a:endParaRPr lang="ar-SA" dirty="0" smtClean="0">
              <a:solidFill>
                <a:schemeClr val="bg1"/>
              </a:solidFill>
            </a:endParaRPr>
          </a:p>
          <a:p>
            <a:r>
              <a:rPr lang="ar-SA" dirty="0" smtClean="0">
                <a:solidFill>
                  <a:schemeClr val="bg1"/>
                </a:solidFill>
              </a:rPr>
              <a:t>وبعد ختام فقرات المسرح </a:t>
            </a:r>
            <a:r>
              <a:rPr lang="ar-SA" dirty="0">
                <a:solidFill>
                  <a:schemeClr val="bg1"/>
                </a:solidFill>
              </a:rPr>
              <a:t>لهذا </a:t>
            </a:r>
            <a:r>
              <a:rPr lang="ar-SA" dirty="0" smtClean="0">
                <a:solidFill>
                  <a:schemeClr val="bg1"/>
                </a:solidFill>
              </a:rPr>
              <a:t>اليوم، تفضلت مديرة مؤسسة وقف دعوتها </a:t>
            </a:r>
            <a:r>
              <a:rPr lang="ar-SA" dirty="0">
                <a:solidFill>
                  <a:schemeClr val="bg1"/>
                </a:solidFill>
              </a:rPr>
              <a:t>أ. مريم </a:t>
            </a:r>
            <a:r>
              <a:rPr lang="ar-SA" dirty="0" smtClean="0">
                <a:solidFill>
                  <a:schemeClr val="bg1"/>
                </a:solidFill>
              </a:rPr>
              <a:t>الحسين بتكريم </a:t>
            </a:r>
            <a:r>
              <a:rPr lang="ar-SA" dirty="0" smtClean="0">
                <a:solidFill>
                  <a:schemeClr val="bg1"/>
                </a:solidFill>
              </a:rPr>
              <a:t>:</a:t>
            </a:r>
            <a:endParaRPr lang="ar-SA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dirty="0">
                <a:solidFill>
                  <a:schemeClr val="bg1"/>
                </a:solidFill>
              </a:rPr>
              <a:t>مدارس الرواد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dirty="0">
                <a:solidFill>
                  <a:schemeClr val="bg1"/>
                </a:solidFill>
              </a:rPr>
              <a:t>مجموعة إيراق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dirty="0">
                <a:solidFill>
                  <a:schemeClr val="bg1"/>
                </a:solidFill>
              </a:rPr>
              <a:t>نادي فنار التطوعي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dirty="0">
                <a:solidFill>
                  <a:schemeClr val="bg1"/>
                </a:solidFill>
              </a:rPr>
              <a:t>شركة التنمية المتكاملة للتعليم والتدريب (مدراس دار القلم الأهلية)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dirty="0">
                <a:solidFill>
                  <a:schemeClr val="bg1"/>
                </a:solidFill>
              </a:rPr>
              <a:t>مؤسسة إضفاء الخير </a:t>
            </a:r>
            <a:r>
              <a:rPr lang="ar-SA" dirty="0" smtClean="0">
                <a:solidFill>
                  <a:schemeClr val="bg1"/>
                </a:solidFill>
              </a:rPr>
              <a:t>الوقفية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dirty="0">
                <a:solidFill>
                  <a:schemeClr val="bg1"/>
                </a:solidFill>
              </a:rPr>
              <a:t>د. عواطف العبيد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dirty="0">
                <a:solidFill>
                  <a:schemeClr val="bg1"/>
                </a:solidFill>
              </a:rPr>
              <a:t>أ. سلوى </a:t>
            </a:r>
            <a:r>
              <a:rPr lang="ar-SA" dirty="0" err="1" smtClean="0">
                <a:solidFill>
                  <a:schemeClr val="bg1"/>
                </a:solidFill>
              </a:rPr>
              <a:t>با</a:t>
            </a:r>
            <a:r>
              <a:rPr lang="ar-SA" dirty="0" smtClean="0">
                <a:solidFill>
                  <a:schemeClr val="bg1"/>
                </a:solidFill>
              </a:rPr>
              <a:t> كرمان</a:t>
            </a:r>
            <a:endParaRPr lang="ar-SA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dirty="0">
                <a:solidFill>
                  <a:schemeClr val="bg1"/>
                </a:solidFill>
              </a:rPr>
              <a:t>أ. رشا المثيب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dirty="0">
                <a:solidFill>
                  <a:schemeClr val="bg1"/>
                </a:solidFill>
              </a:rPr>
              <a:t>أ. جواهر المطيري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dirty="0">
                <a:solidFill>
                  <a:schemeClr val="bg1"/>
                </a:solidFill>
              </a:rPr>
              <a:t>أ. أسماء المبارك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dirty="0">
                <a:solidFill>
                  <a:schemeClr val="bg1"/>
                </a:solidFill>
              </a:rPr>
              <a:t>أ. أبرار السبر</a:t>
            </a:r>
          </a:p>
          <a:p>
            <a:endParaRPr lang="ar-SA" dirty="0"/>
          </a:p>
        </p:txBody>
      </p:sp>
      <p:sp>
        <p:nvSpPr>
          <p:cNvPr id="8" name="مخطط انسيابي: شريط مثقب 7"/>
          <p:cNvSpPr/>
          <p:nvPr/>
        </p:nvSpPr>
        <p:spPr>
          <a:xfrm>
            <a:off x="9080500" y="729040"/>
            <a:ext cx="1676400" cy="804672"/>
          </a:xfrm>
          <a:prstGeom prst="flowChartPunchedTap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 smtClean="0">
                <a:solidFill>
                  <a:schemeClr val="tx1"/>
                </a:solidFill>
              </a:rPr>
              <a:t>اليوم الأول</a:t>
            </a:r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2352285" y="3739661"/>
            <a:ext cx="2826478" cy="286232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dirty="0">
                <a:solidFill>
                  <a:schemeClr val="bg1"/>
                </a:solidFill>
              </a:rPr>
              <a:t>أ. مروة الحميد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dirty="0">
                <a:solidFill>
                  <a:schemeClr val="bg1"/>
                </a:solidFill>
              </a:rPr>
              <a:t>أ. شهد الرمضي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dirty="0" smtClean="0">
                <a:solidFill>
                  <a:schemeClr val="bg1"/>
                </a:solidFill>
              </a:rPr>
              <a:t>صحيفة </a:t>
            </a:r>
            <a:r>
              <a:rPr lang="ar-SA" dirty="0">
                <a:solidFill>
                  <a:schemeClr val="bg1"/>
                </a:solidFill>
              </a:rPr>
              <a:t>أركان الإلكترونية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dirty="0">
                <a:solidFill>
                  <a:schemeClr val="bg1"/>
                </a:solidFill>
              </a:rPr>
              <a:t>صحيفة  الجزيرة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dirty="0">
                <a:solidFill>
                  <a:schemeClr val="bg1"/>
                </a:solidFill>
              </a:rPr>
              <a:t> صحيفة إنماء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dirty="0">
                <a:solidFill>
                  <a:schemeClr val="bg1"/>
                </a:solidFill>
              </a:rPr>
              <a:t>صحيفة عكاظ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dirty="0">
                <a:solidFill>
                  <a:schemeClr val="bg1"/>
                </a:solidFill>
              </a:rPr>
              <a:t>فريق متكافلون للأعمال الإنسانية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dirty="0">
                <a:solidFill>
                  <a:schemeClr val="bg1"/>
                </a:solidFill>
              </a:rPr>
              <a:t>فريق آمنون التطوعي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dirty="0">
                <a:solidFill>
                  <a:schemeClr val="bg1"/>
                </a:solidFill>
              </a:rPr>
              <a:t>فريق بصمة سفراء التطوعي</a:t>
            </a:r>
          </a:p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516095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3471736" y="2648069"/>
            <a:ext cx="550503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6600" dirty="0" smtClean="0">
                <a:solidFill>
                  <a:schemeClr val="accent2">
                    <a:lumMod val="40000"/>
                    <a:lumOff val="60000"/>
                  </a:schemeClr>
                </a:solidFill>
                <a:cs typeface="DecoType Thuluth" panose="02010000000000000000" pitchFamily="2" charset="-78"/>
              </a:rPr>
              <a:t>بسم الله الرحمن الرحيم</a:t>
            </a:r>
            <a:endParaRPr lang="ar-SA" sz="6600" dirty="0">
              <a:solidFill>
                <a:schemeClr val="accent2">
                  <a:lumMod val="40000"/>
                  <a:lumOff val="60000"/>
                </a:schemeClr>
              </a:solidFill>
              <a:cs typeface="DecoType Thuluth" panose="0201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948857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جدول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8734773"/>
              </p:ext>
            </p:extLst>
          </p:nvPr>
        </p:nvGraphicFramePr>
        <p:xfrm>
          <a:off x="2695713" y="1292225"/>
          <a:ext cx="7972287" cy="4812650"/>
        </p:xfrm>
        <a:graphic>
          <a:graphicData uri="http://schemas.openxmlformats.org/drawingml/2006/table">
            <a:tbl>
              <a:tblPr rtl="1" firstRow="1" bandRow="1"/>
              <a:tblGrid>
                <a:gridCol w="1168170"/>
                <a:gridCol w="2095858"/>
                <a:gridCol w="2319840"/>
                <a:gridCol w="425202"/>
                <a:gridCol w="463302"/>
                <a:gridCol w="1499915"/>
              </a:tblGrid>
              <a:tr h="137443">
                <a:tc rowSpan="2"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400" dirty="0">
                          <a:solidFill>
                            <a:schemeClr val="bg1"/>
                          </a:solidFill>
                          <a:effectLst/>
                        </a:rPr>
                        <a:t>اليوم</a:t>
                      </a:r>
                      <a:endParaRPr lang="en-US" sz="14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400" dirty="0">
                          <a:solidFill>
                            <a:schemeClr val="bg1"/>
                          </a:solidFill>
                          <a:effectLst/>
                        </a:rPr>
                        <a:t>اسم الفقرة</a:t>
                      </a:r>
                      <a:endParaRPr lang="en-US" sz="14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400" dirty="0">
                          <a:solidFill>
                            <a:schemeClr val="bg1"/>
                          </a:solidFill>
                          <a:effectLst/>
                        </a:rPr>
                        <a:t>الفئة المنفذة</a:t>
                      </a:r>
                      <a:endParaRPr lang="en-US" sz="14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400" dirty="0">
                          <a:solidFill>
                            <a:schemeClr val="bg1"/>
                          </a:solidFill>
                          <a:effectLst/>
                        </a:rPr>
                        <a:t>الوقت</a:t>
                      </a:r>
                      <a:endParaRPr lang="en-US" sz="14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400" dirty="0">
                          <a:solidFill>
                            <a:schemeClr val="bg1"/>
                          </a:solidFill>
                          <a:effectLst/>
                        </a:rPr>
                        <a:t>المكان</a:t>
                      </a:r>
                      <a:endParaRPr lang="en-US" sz="14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37443"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400" dirty="0" smtClean="0">
                          <a:solidFill>
                            <a:schemeClr val="bg1"/>
                          </a:solidFill>
                          <a:effectLst/>
                        </a:rPr>
                        <a:t>من</a:t>
                      </a:r>
                      <a:endParaRPr lang="en-US" sz="14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379" marR="41379" marT="0" marB="0" anchor="ctr">
                    <a:lnL w="254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400" dirty="0" smtClean="0">
                          <a:solidFill>
                            <a:schemeClr val="bg1"/>
                          </a:solidFill>
                          <a:effectLst/>
                        </a:rPr>
                        <a:t>إلى</a:t>
                      </a:r>
                      <a:endParaRPr lang="en-US" sz="14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25400" cmpd="sng">
                      <a:solidFill>
                        <a:sysClr val="windowText" lastClr="000000"/>
                      </a:solidFill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</a:tr>
              <a:tr h="733226">
                <a:tc rowSpan="10"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400" dirty="0" smtClean="0">
                          <a:solidFill>
                            <a:schemeClr val="bg1"/>
                          </a:solidFill>
                          <a:effectLst/>
                        </a:rPr>
                        <a:t>اليوم الأول </a:t>
                      </a: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400" dirty="0" smtClean="0">
                          <a:solidFill>
                            <a:schemeClr val="bg1"/>
                          </a:solidFill>
                          <a:effectLst/>
                        </a:rPr>
                        <a:t>يوم السبت</a:t>
                      </a: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400" dirty="0" smtClean="0">
                          <a:solidFill>
                            <a:schemeClr val="bg1"/>
                          </a:solidFill>
                          <a:effectLst/>
                        </a:rPr>
                        <a:t>1/ 11/ 1439هـ</a:t>
                      </a:r>
                      <a:endParaRPr lang="en-US" sz="14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دورات تدريبية </a:t>
                      </a: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AdvertisingBold" pitchFamily="2" charset="-78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دورة/ تصميم القيمة المقدمة</a:t>
                      </a:r>
                      <a:endParaRPr kumimoji="0" lang="ar-SA" sz="1400" b="1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AdvertisingBold" pitchFamily="2" charset="-78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5:00</a:t>
                      </a:r>
                      <a:endParaRPr kumimoji="0" lang="ar-SA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AdvertisingBold" pitchFamily="2" charset="-78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7:00</a:t>
                      </a:r>
                      <a:endParaRPr kumimoji="0" lang="ar-SA" sz="1400" b="1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AdvertisingBold" pitchFamily="2" charset="-78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 </a:t>
                      </a: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قاعات التدريب</a:t>
                      </a: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AdvertisingBold" pitchFamily="2" charset="-78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7246"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لقاء جماهيري (أخلاقيات التطوع)</a:t>
                      </a:r>
                      <a:r>
                        <a:rPr kumimoji="0" lang="ar-SA" sz="140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 </a:t>
                      </a: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AdvertisingBold" pitchFamily="2" charset="-78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د. عواطف العبيد</a:t>
                      </a: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AdvertisingBold" pitchFamily="2" charset="-78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7</a:t>
                      </a:r>
                      <a:endParaRPr kumimoji="0" lang="ar-SA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AdvertisingBold" pitchFamily="2" charset="-78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7:25</a:t>
                      </a:r>
                      <a:endParaRPr kumimoji="0" lang="ar-SA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AdvertisingBold" pitchFamily="2" charset="-78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9"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المسرح</a:t>
                      </a: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AdvertisingBold" pitchFamily="2" charset="-78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7246"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 </a:t>
                      </a: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كلمة جمعية تكاتف</a:t>
                      </a: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AdvertisingBold" pitchFamily="2" charset="-78"/>
                      </a:endParaRPr>
                    </a:p>
                  </a:txBody>
                  <a:tcPr marL="41379" marR="41379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أ. رشا</a:t>
                      </a:r>
                      <a:r>
                        <a:rPr kumimoji="0" lang="ar-SA" sz="140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 </a:t>
                      </a: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المثيب</a:t>
                      </a: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AdvertisingBold" pitchFamily="2" charset="-78"/>
                      </a:endParaRPr>
                    </a:p>
                  </a:txBody>
                  <a:tcPr marL="41379" marR="41379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7:40</a:t>
                      </a: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AdvertisingBold" pitchFamily="2" charset="-78"/>
                      </a:endParaRPr>
                    </a:p>
                  </a:txBody>
                  <a:tcPr marL="41379" marR="41379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7:55</a:t>
                      </a: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AdvertisingBold" pitchFamily="2" charset="-78"/>
                      </a:endParaRPr>
                    </a:p>
                  </a:txBody>
                  <a:tcPr marL="41379" marR="41379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en-US" sz="11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AdvertisingBold" pitchFamily="2" charset="-78"/>
                      </a:endParaRPr>
                    </a:p>
                  </a:txBody>
                  <a:tcPr marL="41379" marR="41379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87246"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مقطع فيديو</a:t>
                      </a:r>
                      <a:r>
                        <a:rPr kumimoji="0" lang="ar-SA" sz="140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 </a:t>
                      </a: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AdvertisingBold" pitchFamily="2" charset="-78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 </a:t>
                      </a: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أ. عبيد البرغش</a:t>
                      </a: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AdvertisingBold" pitchFamily="2" charset="-78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 </a:t>
                      </a: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7:55</a:t>
                      </a: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AdvertisingBold" pitchFamily="2" charset="-78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8:00</a:t>
                      </a: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AdvertisingBold" pitchFamily="2" charset="-78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en-US" sz="11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AdvertisingBold" pitchFamily="2" charset="-78"/>
                      </a:endParaRPr>
                    </a:p>
                  </a:txBody>
                  <a:tcPr marL="41379" marR="41379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87246"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مشاركة متعافي الوقفية</a:t>
                      </a:r>
                      <a:r>
                        <a:rPr kumimoji="0" lang="ar-SA" sz="140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 </a:t>
                      </a: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AdvertisingBold" pitchFamily="2" charset="-78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أ.جواهر</a:t>
                      </a: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 المطيري أ. أسماء المبارك</a:t>
                      </a:r>
                      <a:r>
                        <a:rPr kumimoji="0" lang="ar-SA" sz="140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 </a:t>
                      </a: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AdvertisingBold" pitchFamily="2" charset="-78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 </a:t>
                      </a: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8</a:t>
                      </a: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AdvertisingBold" pitchFamily="2" charset="-78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8:15</a:t>
                      </a: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AdvertisingBold" pitchFamily="2" charset="-78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en-US" sz="11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AdvertisingBold" pitchFamily="2" charset="-78"/>
                      </a:endParaRPr>
                    </a:p>
                  </a:txBody>
                  <a:tcPr marL="41379" marR="41379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87246"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0" dirty="0">
                        <a:solidFill>
                          <a:srgbClr val="CC0066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379" marR="4137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مسرحية العميل ضاد</a:t>
                      </a: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AdvertisingBold" pitchFamily="2" charset="-78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فريق إيراق</a:t>
                      </a: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AdvertisingBold" pitchFamily="2" charset="-78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8:15</a:t>
                      </a: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AdvertisingBold" pitchFamily="2" charset="-78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8:40</a:t>
                      </a: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AdvertisingBold" pitchFamily="2" charset="-78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en-US" sz="11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AdvertisingBold" pitchFamily="2" charset="-78"/>
                      </a:endParaRPr>
                    </a:p>
                  </a:txBody>
                  <a:tcPr marL="41379" marR="41379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87246"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0" dirty="0">
                        <a:solidFill>
                          <a:srgbClr val="CC0066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379" marR="4137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مسابقات</a:t>
                      </a: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AdvertisingBold" pitchFamily="2" charset="-78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endParaRPr kumimoji="0" lang="ar-SA" sz="1400" b="1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AdvertisingBold" pitchFamily="2" charset="-78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8:40</a:t>
                      </a: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AdvertisingBold" pitchFamily="2" charset="-78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9</a:t>
                      </a: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AdvertisingBold" pitchFamily="2" charset="-78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en-US" sz="11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AdvertisingBold" pitchFamily="2" charset="-78"/>
                      </a:endParaRPr>
                    </a:p>
                  </a:txBody>
                  <a:tcPr marL="41379" marR="41379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87246"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0" dirty="0">
                        <a:solidFill>
                          <a:srgbClr val="CC0066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379" marR="4137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شخصية ملهمة</a:t>
                      </a: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AdvertisingBold" pitchFamily="2" charset="-78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أ- أبرار السير</a:t>
                      </a: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AdvertisingBold" pitchFamily="2" charset="-78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9</a:t>
                      </a: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AdvertisingBold" pitchFamily="2" charset="-78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9:15</a:t>
                      </a: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AdvertisingBold" pitchFamily="2" charset="-78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en-US" sz="11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AdvertisingBold" pitchFamily="2" charset="-78"/>
                      </a:endParaRPr>
                    </a:p>
                  </a:txBody>
                  <a:tcPr marL="41379" marR="41379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87246"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0" dirty="0">
                        <a:solidFill>
                          <a:srgbClr val="CC0066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379" marR="4137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أوبريت العطاء</a:t>
                      </a:r>
                      <a:endParaRPr kumimoji="0" lang="en-US" sz="1400" b="1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AdvertisingBold" pitchFamily="2" charset="-78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فريق فنار</a:t>
                      </a:r>
                      <a:endParaRPr kumimoji="0" lang="en-US" sz="1400" b="1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AdvertisingBold" pitchFamily="2" charset="-78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9:15</a:t>
                      </a: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AdvertisingBold" pitchFamily="2" charset="-78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9:30</a:t>
                      </a: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AdvertisingBold" pitchFamily="2" charset="-78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en-US" sz="11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AdvertisingBold" pitchFamily="2" charset="-78"/>
                      </a:endParaRPr>
                    </a:p>
                  </a:txBody>
                  <a:tcPr marL="41379" marR="41379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87246"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0" dirty="0">
                        <a:solidFill>
                          <a:srgbClr val="CC0066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379" marR="4137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التكريم</a:t>
                      </a:r>
                      <a:endParaRPr kumimoji="0" lang="en-US" sz="1400" b="1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AdvertisingBold" pitchFamily="2" charset="-78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أ. مريم الحسين</a:t>
                      </a:r>
                      <a:endParaRPr kumimoji="0" lang="en-US" sz="1400" b="1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AdvertisingBold" pitchFamily="2" charset="-78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9:25</a:t>
                      </a: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AdvertisingBold" pitchFamily="2" charset="-78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9:30</a:t>
                      </a: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AdvertisingBold" pitchFamily="2" charset="-78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en-US" sz="11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AdvertisingBold" pitchFamily="2" charset="-78"/>
                      </a:endParaRPr>
                    </a:p>
                  </a:txBody>
                  <a:tcPr marL="41379" marR="41379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sp>
        <p:nvSpPr>
          <p:cNvPr id="6" name="مخطط انسيابي: محطة طرفية 5"/>
          <p:cNvSpPr/>
          <p:nvPr/>
        </p:nvSpPr>
        <p:spPr>
          <a:xfrm>
            <a:off x="4826000" y="502571"/>
            <a:ext cx="3886200" cy="508000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 smtClean="0"/>
              <a:t>الجدول الزمني لليوم الأول للملتقى</a:t>
            </a:r>
            <a:endParaRPr lang="ar-SA" sz="2400" dirty="0"/>
          </a:p>
        </p:txBody>
      </p:sp>
    </p:spTree>
    <p:extLst>
      <p:ext uri="{BB962C8B-B14F-4D97-AF65-F5344CB8AC3E}">
        <p14:creationId xmlns:p14="http://schemas.microsoft.com/office/powerpoint/2010/main" val="19017210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0421" y="274318"/>
            <a:ext cx="3938357" cy="755970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3048000" y="1997839"/>
            <a:ext cx="74168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dirty="0">
                <a:solidFill>
                  <a:schemeClr val="bg1"/>
                </a:solidFill>
              </a:rPr>
              <a:t>بدأ اليوم الثاني في تمام الساعة الرابعة عصرًا، استمرت الجهات والفرق التطوعية بعرض إبداعاتها وتفاعل </a:t>
            </a:r>
            <a:r>
              <a:rPr lang="ar-SA" dirty="0" smtClean="0">
                <a:solidFill>
                  <a:schemeClr val="bg1"/>
                </a:solidFill>
              </a:rPr>
              <a:t>الزوار معها حتى الساعة التاسعة </a:t>
            </a:r>
            <a:r>
              <a:rPr lang="ar-SA" dirty="0">
                <a:solidFill>
                  <a:schemeClr val="bg1"/>
                </a:solidFill>
              </a:rPr>
              <a:t>والنصف مساءً، وفي الوقت نفسه أُقيمت دورة "صناعة المبادرات"  د. شيمة </a:t>
            </a:r>
            <a:r>
              <a:rPr lang="ar-SA" dirty="0" smtClean="0">
                <a:solidFill>
                  <a:schemeClr val="bg1"/>
                </a:solidFill>
              </a:rPr>
              <a:t>العتيبي </a:t>
            </a:r>
            <a:r>
              <a:rPr lang="ar-SA" dirty="0">
                <a:solidFill>
                  <a:schemeClr val="bg1"/>
                </a:solidFill>
              </a:rPr>
              <a:t>من الساعة الخامسة مساء إلى السابعة مساء وبلغ عدد المتدربات 35متدربة.</a:t>
            </a:r>
          </a:p>
          <a:p>
            <a:endParaRPr lang="ar-SA" dirty="0" smtClean="0">
              <a:solidFill>
                <a:schemeClr val="bg1"/>
              </a:solidFill>
            </a:endParaRPr>
          </a:p>
          <a:p>
            <a:r>
              <a:rPr lang="ar-SA" dirty="0" smtClean="0">
                <a:solidFill>
                  <a:schemeClr val="bg1"/>
                </a:solidFill>
              </a:rPr>
              <a:t>تلا </a:t>
            </a:r>
            <a:r>
              <a:rPr lang="ar-SA" dirty="0">
                <a:solidFill>
                  <a:schemeClr val="bg1"/>
                </a:solidFill>
              </a:rPr>
              <a:t>ذلك استراحة الصلاة والضيافة "لمدة نصف ساعة".</a:t>
            </a:r>
          </a:p>
          <a:p>
            <a:endParaRPr lang="ar-SA" dirty="0" smtClean="0">
              <a:solidFill>
                <a:schemeClr val="bg1"/>
              </a:solidFill>
            </a:endParaRPr>
          </a:p>
          <a:p>
            <a:r>
              <a:rPr lang="ar-SA" dirty="0" smtClean="0">
                <a:solidFill>
                  <a:schemeClr val="bg1"/>
                </a:solidFill>
              </a:rPr>
              <a:t>ثم بدأت فقرات </a:t>
            </a:r>
            <a:r>
              <a:rPr lang="ar-SA" dirty="0">
                <a:solidFill>
                  <a:schemeClr val="bg1"/>
                </a:solidFill>
              </a:rPr>
              <a:t>للمسرح </a:t>
            </a:r>
            <a:r>
              <a:rPr lang="ar-SA" dirty="0" smtClean="0">
                <a:solidFill>
                  <a:schemeClr val="bg1"/>
                </a:solidFill>
              </a:rPr>
              <a:t>والتي امتدت عروضه </a:t>
            </a:r>
            <a:r>
              <a:rPr lang="ar-SA" dirty="0">
                <a:solidFill>
                  <a:schemeClr val="bg1"/>
                </a:solidFill>
              </a:rPr>
              <a:t>من الساعة السادسة والنصف وحتى التاسعة </a:t>
            </a:r>
            <a:r>
              <a:rPr lang="ar-SA" dirty="0" smtClean="0">
                <a:solidFill>
                  <a:schemeClr val="bg1"/>
                </a:solidFill>
              </a:rPr>
              <a:t>والنصف. </a:t>
            </a:r>
            <a:endParaRPr lang="ar-SA" dirty="0">
              <a:solidFill>
                <a:schemeClr val="bg1"/>
              </a:solidFill>
            </a:endParaRPr>
          </a:p>
          <a:p>
            <a:r>
              <a:rPr lang="ar-SA" dirty="0">
                <a:solidFill>
                  <a:schemeClr val="bg1"/>
                </a:solidFill>
              </a:rPr>
              <a:t>وقد تم دعوة الجميع في التفاعل والتغريد في وسم الملتقى #</a:t>
            </a:r>
            <a:r>
              <a:rPr lang="ar-SA" dirty="0" err="1" smtClean="0">
                <a:solidFill>
                  <a:schemeClr val="bg1"/>
                </a:solidFill>
              </a:rPr>
              <a:t>ملتقى_رواء_وعطاء</a:t>
            </a:r>
            <a:r>
              <a:rPr lang="ar-SA" dirty="0" smtClean="0">
                <a:solidFill>
                  <a:schemeClr val="bg1"/>
                </a:solidFill>
              </a:rPr>
              <a:t>.</a:t>
            </a:r>
            <a:endParaRPr lang="ar-SA" dirty="0">
              <a:solidFill>
                <a:schemeClr val="bg1"/>
              </a:solidFill>
            </a:endParaRPr>
          </a:p>
        </p:txBody>
      </p:sp>
      <p:sp>
        <p:nvSpPr>
          <p:cNvPr id="10" name="مخطط انسيابي: شريط مثقب 9"/>
          <p:cNvSpPr/>
          <p:nvPr/>
        </p:nvSpPr>
        <p:spPr>
          <a:xfrm>
            <a:off x="9398000" y="920865"/>
            <a:ext cx="1524000" cy="804672"/>
          </a:xfrm>
          <a:prstGeom prst="flowChartPunchedTap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 smtClean="0">
                <a:solidFill>
                  <a:schemeClr val="tx1"/>
                </a:solidFill>
              </a:rPr>
              <a:t>اليوم الثاني</a:t>
            </a:r>
            <a:endParaRPr lang="ar-SA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9771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0"/>
            <a:ext cx="12192000" cy="6858000"/>
          </a:xfrm>
          <a:prstGeom prst="rect">
            <a:avLst/>
          </a:prstGeom>
        </p:spPr>
      </p:pic>
      <p:sp>
        <p:nvSpPr>
          <p:cNvPr id="6" name="مخطط انسيابي: محطة طرفية 5"/>
          <p:cNvSpPr/>
          <p:nvPr/>
        </p:nvSpPr>
        <p:spPr>
          <a:xfrm>
            <a:off x="4076700" y="288131"/>
            <a:ext cx="4013200" cy="525463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 smtClean="0"/>
              <a:t>الجدول الزمني لليوم الثاني للملتقى</a:t>
            </a:r>
            <a:endParaRPr lang="ar-SA" sz="2000" dirty="0"/>
          </a:p>
        </p:txBody>
      </p:sp>
      <p:graphicFrame>
        <p:nvGraphicFramePr>
          <p:cNvPr id="7" name="جدول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8808481"/>
              </p:ext>
            </p:extLst>
          </p:nvPr>
        </p:nvGraphicFramePr>
        <p:xfrm>
          <a:off x="2109856" y="1154544"/>
          <a:ext cx="7972287" cy="4780646"/>
        </p:xfrm>
        <a:graphic>
          <a:graphicData uri="http://schemas.openxmlformats.org/drawingml/2006/table">
            <a:tbl>
              <a:tblPr rtl="1" firstRow="1" bandRow="1"/>
              <a:tblGrid>
                <a:gridCol w="1168170"/>
                <a:gridCol w="2095858"/>
                <a:gridCol w="2319840"/>
                <a:gridCol w="523175"/>
                <a:gridCol w="482600"/>
                <a:gridCol w="1382644"/>
              </a:tblGrid>
              <a:tr h="137443">
                <a:tc rowSpan="2"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4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اليوم</a:t>
                      </a:r>
                      <a:endParaRPr lang="en-US" sz="14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4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اسم الفقرة</a:t>
                      </a:r>
                      <a:endParaRPr lang="en-US" sz="14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4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الفئة المنفذة</a:t>
                      </a:r>
                      <a:endParaRPr lang="en-US" sz="14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ar-SA" sz="1400">
                        <a:cs typeface="+mn-cs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4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المكان</a:t>
                      </a:r>
                      <a:endParaRPr lang="en-US" sz="14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37443"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4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من</a:t>
                      </a:r>
                      <a:endParaRPr lang="en-US" sz="14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1379" marR="41379" marT="0" marB="0" anchor="ctr">
                    <a:lnL w="254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4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إلى</a:t>
                      </a:r>
                      <a:endParaRPr lang="en-US" sz="14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25400" cmpd="sng">
                      <a:solidFill>
                        <a:sysClr val="windowText" lastClr="000000"/>
                      </a:solidFill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</a:tr>
              <a:tr h="733226">
                <a:tc rowSpan="10"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4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اليوم الثاني</a:t>
                      </a: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4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يوم الأحد</a:t>
                      </a: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4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2/ 11/ 1439هـ</a:t>
                      </a:r>
                      <a:endParaRPr lang="en-US" sz="14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e_AlMothnna" panose="020B0803030604020204" pitchFamily="34" charset="-78"/>
                          <a:ea typeface="+mn-ea"/>
                          <a:cs typeface="+mn-cs"/>
                        </a:rPr>
                        <a:t>دورات تدريبية</a:t>
                      </a: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+mn-cs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e_AlMothnna" panose="020B0803030604020204" pitchFamily="34" charset="-78"/>
                          <a:ea typeface="+mn-ea"/>
                          <a:cs typeface="+mn-cs"/>
                        </a:rPr>
                        <a:t>دورة/ صناعة المبادرات</a:t>
                      </a: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0" lang="ar-SA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e_AlMothnna" panose="020B0803030604020204" pitchFamily="34" charset="-78"/>
                          <a:ea typeface="+mn-ea"/>
                          <a:cs typeface="+mn-cs"/>
                        </a:rPr>
                        <a:t>5:00</a:t>
                      </a:r>
                      <a:endParaRPr kumimoji="0" lang="ar-SA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+mn-cs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0" lang="ar-SA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e_AlMothnna" panose="020B0803030604020204" pitchFamily="34" charset="-78"/>
                          <a:ea typeface="+mn-ea"/>
                          <a:cs typeface="+mn-cs"/>
                        </a:rPr>
                        <a:t>7:00</a:t>
                      </a: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e_AlMothnna" panose="020B0803030604020204" pitchFamily="34" charset="-78"/>
                          <a:ea typeface="+mn-ea"/>
                          <a:cs typeface="+mn-cs"/>
                        </a:rPr>
                        <a:t>قاعات التدريب</a:t>
                      </a: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+mn-cs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7246"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cs typeface="+mn-cs"/>
                        </a:rPr>
                        <a:t>(ندوة التطوع)</a:t>
                      </a:r>
                      <a:r>
                        <a:rPr kumimoji="0" lang="ar-SA" sz="140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cs typeface="+mn-cs"/>
                        </a:rPr>
                        <a:t> </a:t>
                      </a: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+mn-cs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cs typeface="+mn-cs"/>
                        </a:rPr>
                        <a:t>أ. لطيفة الشيباني- </a:t>
                      </a:r>
                      <a:r>
                        <a:rPr kumimoji="0" lang="ar-SA" sz="140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cs typeface="+mn-cs"/>
                        </a:rPr>
                        <a:t>أ.رغد</a:t>
                      </a: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cs typeface="+mn-cs"/>
                        </a:rPr>
                        <a:t> </a:t>
                      </a:r>
                      <a:r>
                        <a:rPr kumimoji="0" lang="ar-SA" sz="140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cs typeface="+mn-cs"/>
                        </a:rPr>
                        <a:t>الصنات</a:t>
                      </a:r>
                      <a:endParaRPr kumimoji="0" lang="en-US" sz="140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cs typeface="+mn-cs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cs typeface="+mn-cs"/>
                        </a:rPr>
                        <a:t>أ0عبير الباز- بإدارة </a:t>
                      </a:r>
                      <a:r>
                        <a:rPr kumimoji="0" lang="ar-SA" sz="140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cs typeface="+mn-cs"/>
                        </a:rPr>
                        <a:t>أ.سلوى</a:t>
                      </a: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cs typeface="+mn-cs"/>
                        </a:rPr>
                        <a:t> الغانمي</a:t>
                      </a:r>
                      <a:endParaRPr kumimoji="0" lang="ar-SA" sz="1400" b="1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+mn-cs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cs typeface="+mn-cs"/>
                        </a:rPr>
                        <a:t>7</a:t>
                      </a:r>
                      <a:endParaRPr kumimoji="0" lang="ar-SA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+mn-cs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cs typeface="+mn-cs"/>
                        </a:rPr>
                        <a:t>7:25</a:t>
                      </a:r>
                      <a:endParaRPr kumimoji="0" lang="ar-SA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+mn-cs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9"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cs typeface="+mn-cs"/>
                        </a:rPr>
                        <a:t>المسرح</a:t>
                      </a: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+mn-cs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7246"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cs typeface="+mn-cs"/>
                        </a:rPr>
                        <a:t>مسابقات</a:t>
                      </a:r>
                      <a:r>
                        <a:rPr kumimoji="0" lang="ar-SA" sz="140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cs typeface="+mn-cs"/>
                        </a:rPr>
                        <a:t> </a:t>
                      </a: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+mn-cs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e_AlMothnna" panose="020B0803030604020204" pitchFamily="34" charset="-78"/>
                          <a:ea typeface="+mn-ea"/>
                          <a:cs typeface="+mn-cs"/>
                        </a:rPr>
                        <a:t>فريق آمنون</a:t>
                      </a: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+mn-cs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cs typeface="+mn-cs"/>
                        </a:rPr>
                        <a:t> </a:t>
                      </a: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cs typeface="+mn-cs"/>
                        </a:rPr>
                        <a:t>7:25</a:t>
                      </a: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+mn-cs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cs typeface="+mn-cs"/>
                        </a:rPr>
                        <a:t>7:35</a:t>
                      </a: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+mn-cs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en-US" sz="11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AdvertisingBold" pitchFamily="2" charset="-78"/>
                      </a:endParaRPr>
                    </a:p>
                  </a:txBody>
                  <a:tcPr marL="41379" marR="41379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87246"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cs typeface="+mn-cs"/>
                        </a:rPr>
                        <a:t>مقطع فيديو/</a:t>
                      </a: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+mn-cs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cs typeface="+mn-cs"/>
                        </a:rPr>
                        <a:t>أ. محمد الصديقي</a:t>
                      </a: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+mn-cs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cs typeface="+mn-cs"/>
                        </a:rPr>
                        <a:t>7:35</a:t>
                      </a: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+mn-cs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cs typeface="+mn-cs"/>
                        </a:rPr>
                        <a:t>7:45</a:t>
                      </a: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+mn-cs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en-US" sz="11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AdvertisingBold" pitchFamily="2" charset="-78"/>
                      </a:endParaRPr>
                    </a:p>
                  </a:txBody>
                  <a:tcPr marL="41379" marR="41379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87246"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cs typeface="+mn-cs"/>
                        </a:rPr>
                        <a:t>تجربة ناجحة/</a:t>
                      </a:r>
                      <a:r>
                        <a:rPr kumimoji="0" lang="ar-SA" sz="140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cs typeface="+mn-cs"/>
                        </a:rPr>
                        <a:t> </a:t>
                      </a: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cs typeface="+mn-cs"/>
                        </a:rPr>
                        <a:t>فريق رمق سارة</a:t>
                      </a:r>
                      <a:endParaRPr kumimoji="0" lang="en-US" sz="1400" b="1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+mn-cs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cs typeface="+mn-cs"/>
                        </a:rPr>
                        <a:t>أ- نورة بنت محمد الناجم</a:t>
                      </a: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+mn-cs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cs typeface="+mn-cs"/>
                        </a:rPr>
                        <a:t>7:45</a:t>
                      </a: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+mn-cs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cs typeface="+mn-cs"/>
                        </a:rPr>
                        <a:t>7:55</a:t>
                      </a: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+mn-cs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en-US" sz="11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AdvertisingBold" pitchFamily="2" charset="-78"/>
                      </a:endParaRPr>
                    </a:p>
                  </a:txBody>
                  <a:tcPr marL="41379" marR="41379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87246"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0" dirty="0">
                        <a:solidFill>
                          <a:srgbClr val="CC0066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379" marR="4137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cs typeface="+mn-cs"/>
                        </a:rPr>
                        <a:t>مسرحية العميل ضاد</a:t>
                      </a: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+mn-cs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cs typeface="+mn-cs"/>
                        </a:rPr>
                        <a:t>فريق إيراق</a:t>
                      </a: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+mn-cs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cs typeface="+mn-cs"/>
                        </a:rPr>
                        <a:t>7:55</a:t>
                      </a: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+mn-cs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cs typeface="+mn-cs"/>
                        </a:rPr>
                        <a:t>8:10</a:t>
                      </a: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+mn-cs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en-US" sz="11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AdvertisingBold" pitchFamily="2" charset="-78"/>
                      </a:endParaRPr>
                    </a:p>
                  </a:txBody>
                  <a:tcPr marL="41379" marR="41379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87246"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0" dirty="0">
                        <a:solidFill>
                          <a:srgbClr val="CC0066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379" marR="4137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cs typeface="+mn-cs"/>
                        </a:rPr>
                        <a:t>مسابقات</a:t>
                      </a: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+mn-cs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e_AlMothnna" panose="020B0803030604020204" pitchFamily="34" charset="-78"/>
                          <a:ea typeface="+mn-ea"/>
                          <a:cs typeface="+mn-cs"/>
                        </a:rPr>
                        <a:t>فريق آمنون</a:t>
                      </a: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cs typeface="+mn-cs"/>
                        </a:rPr>
                        <a:t>8:10</a:t>
                      </a: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+mn-cs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cs typeface="+mn-cs"/>
                        </a:rPr>
                        <a:t>8:30</a:t>
                      </a: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+mn-cs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en-US" sz="11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AdvertisingBold" pitchFamily="2" charset="-78"/>
                      </a:endParaRPr>
                    </a:p>
                  </a:txBody>
                  <a:tcPr marL="41379" marR="41379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87246"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cs typeface="+mn-cs"/>
                        </a:rPr>
                        <a:t>مسرحية الجانب الآخر</a:t>
                      </a: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+mn-cs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cs typeface="+mn-cs"/>
                        </a:rPr>
                        <a:t>نادي مسرح جامعة الملك سعود</a:t>
                      </a: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+mn-cs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cs typeface="+mn-cs"/>
                        </a:rPr>
                        <a:t>8:30</a:t>
                      </a: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+mn-cs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e_AlMothnna" panose="020B0803030604020204" pitchFamily="34" charset="-78"/>
                          <a:ea typeface="+mn-ea"/>
                          <a:cs typeface="+mn-cs"/>
                        </a:rPr>
                        <a:t>8:45</a:t>
                      </a: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+mn-cs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</a:tr>
              <a:tr h="387246"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0" dirty="0">
                        <a:solidFill>
                          <a:srgbClr val="CC0066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379" marR="4137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cs typeface="+mn-cs"/>
                        </a:rPr>
                        <a:t>فقرة </a:t>
                      </a:r>
                      <a:r>
                        <a:rPr kumimoji="0" lang="ar-SA" sz="140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cs typeface="+mn-cs"/>
                        </a:rPr>
                        <a:t>إنشادية</a:t>
                      </a:r>
                      <a:endParaRPr kumimoji="0" lang="en-US" sz="1400" b="1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+mn-cs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cs typeface="+mn-cs"/>
                        </a:rPr>
                        <a:t>فريق أوفاز</a:t>
                      </a:r>
                      <a:endParaRPr kumimoji="0" lang="en-US" sz="1400" b="1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+mn-cs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cs typeface="+mn-cs"/>
                        </a:rPr>
                        <a:t>8:45</a:t>
                      </a: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+mn-cs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cs typeface="+mn-cs"/>
                        </a:rPr>
                        <a:t>9:00</a:t>
                      </a: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+mn-cs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en-US" sz="11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AdvertisingBold" pitchFamily="2" charset="-78"/>
                      </a:endParaRPr>
                    </a:p>
                  </a:txBody>
                  <a:tcPr marL="41379" marR="41379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87246"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0" dirty="0">
                        <a:solidFill>
                          <a:srgbClr val="CC0066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379" marR="4137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cs typeface="+mn-cs"/>
                        </a:rPr>
                        <a:t>التكريم</a:t>
                      </a:r>
                      <a:endParaRPr kumimoji="0" lang="en-US" sz="1400" b="1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+mn-cs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cs typeface="+mn-cs"/>
                        </a:rPr>
                        <a:t>أ. مريم الحسين</a:t>
                      </a:r>
                      <a:endParaRPr kumimoji="0" lang="en-US" sz="1400" b="1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+mn-cs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cs typeface="+mn-cs"/>
                        </a:rPr>
                        <a:t>9:00</a:t>
                      </a: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+mn-cs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SA" sz="14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cs typeface="+mn-cs"/>
                        </a:rPr>
                        <a:t>9:30</a:t>
                      </a: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+mn-cs"/>
                      </a:endParaRPr>
                    </a:p>
                  </a:txBody>
                  <a:tcPr marL="41379" marR="41379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en-US" sz="11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AdvertisingBold" pitchFamily="2" charset="-78"/>
                      </a:endParaRPr>
                    </a:p>
                  </a:txBody>
                  <a:tcPr marL="41379" marR="41379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09051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خطط انسيابي: محطة طرفية 4"/>
          <p:cNvSpPr/>
          <p:nvPr/>
        </p:nvSpPr>
        <p:spPr>
          <a:xfrm>
            <a:off x="3670300" y="606424"/>
            <a:ext cx="3911600" cy="688975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 smtClean="0"/>
              <a:t>تقرير فعاليات الملتقى</a:t>
            </a:r>
            <a:endParaRPr lang="ar-SA" sz="3200" dirty="0"/>
          </a:p>
        </p:txBody>
      </p:sp>
      <p:sp>
        <p:nvSpPr>
          <p:cNvPr id="7" name="مخطط انسيابي: شريط مثقب 6"/>
          <p:cNvSpPr/>
          <p:nvPr/>
        </p:nvSpPr>
        <p:spPr>
          <a:xfrm>
            <a:off x="9499600" y="893063"/>
            <a:ext cx="1562100" cy="804672"/>
          </a:xfrm>
          <a:prstGeom prst="flowChartPunchedTap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 smtClean="0">
                <a:solidFill>
                  <a:schemeClr val="tx1"/>
                </a:solidFill>
              </a:rPr>
              <a:t>ختام الملتقى</a:t>
            </a:r>
            <a:endParaRPr lang="ar-SA" sz="2400" dirty="0">
              <a:solidFill>
                <a:schemeClr val="tx1"/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3048000" y="1811338"/>
            <a:ext cx="6096000" cy="461664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ar-SA" dirty="0">
                <a:solidFill>
                  <a:schemeClr val="bg1"/>
                </a:solidFill>
              </a:rPr>
              <a:t>في ختام الملتقى، تقدمت مديرة القسم النسائي لمؤسسة وقف دعوتها أ. مريم الحسين بالشكر والثناء لكل مَن ساهم وبذل في دعم ملتقى رواء وعطاء وتكريم </a:t>
            </a:r>
            <a:r>
              <a:rPr lang="ar-SA" dirty="0" smtClean="0">
                <a:solidFill>
                  <a:schemeClr val="bg1"/>
                </a:solidFill>
              </a:rPr>
              <a:t>كلّ </a:t>
            </a:r>
            <a:r>
              <a:rPr lang="ar-SA" dirty="0">
                <a:solidFill>
                  <a:schemeClr val="bg1"/>
                </a:solidFill>
              </a:rPr>
              <a:t>من: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ar-SA" sz="2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ar-SA" dirty="0" smtClean="0">
                <a:solidFill>
                  <a:schemeClr val="bg1"/>
                </a:solidFill>
              </a:rPr>
              <a:t>مسرح </a:t>
            </a:r>
            <a:r>
              <a:rPr lang="ar-SA" dirty="0" smtClean="0">
                <a:solidFill>
                  <a:schemeClr val="bg1"/>
                </a:solidFill>
              </a:rPr>
              <a:t>جامعة الملك سعود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dirty="0" smtClean="0">
                <a:solidFill>
                  <a:schemeClr val="bg1"/>
                </a:solidFill>
              </a:rPr>
              <a:t>فريق أوفاز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dirty="0" smtClean="0">
                <a:solidFill>
                  <a:schemeClr val="bg1"/>
                </a:solidFill>
              </a:rPr>
              <a:t>فريق آمنون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dirty="0">
                <a:solidFill>
                  <a:schemeClr val="bg1"/>
                </a:solidFill>
              </a:rPr>
              <a:t>أ. حسناء السويدان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dirty="0">
                <a:solidFill>
                  <a:schemeClr val="bg1"/>
                </a:solidFill>
              </a:rPr>
              <a:t>أ. لطيفة الشيباني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dirty="0">
                <a:solidFill>
                  <a:schemeClr val="bg1"/>
                </a:solidFill>
              </a:rPr>
              <a:t>أ. رغد </a:t>
            </a:r>
            <a:r>
              <a:rPr lang="ar-SA" dirty="0" err="1">
                <a:solidFill>
                  <a:schemeClr val="bg1"/>
                </a:solidFill>
              </a:rPr>
              <a:t>الصنات</a:t>
            </a:r>
            <a:endParaRPr lang="ar-SA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dirty="0">
                <a:solidFill>
                  <a:schemeClr val="bg1"/>
                </a:solidFill>
              </a:rPr>
              <a:t>أ. هوازن العتيبي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dirty="0">
                <a:solidFill>
                  <a:schemeClr val="bg1"/>
                </a:solidFill>
              </a:rPr>
              <a:t>أ. نورة الناجم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dirty="0">
                <a:solidFill>
                  <a:schemeClr val="bg1"/>
                </a:solidFill>
              </a:rPr>
              <a:t>أ. صالحة أبو </a:t>
            </a:r>
            <a:r>
              <a:rPr lang="ar-SA" dirty="0" smtClean="0">
                <a:solidFill>
                  <a:schemeClr val="bg1"/>
                </a:solidFill>
              </a:rPr>
              <a:t>دوشة</a:t>
            </a:r>
            <a:endParaRPr lang="ar-SA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dirty="0">
                <a:solidFill>
                  <a:schemeClr val="bg1"/>
                </a:solidFill>
              </a:rPr>
              <a:t>د. شيمة العتيبي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ar-SA" dirty="0" smtClean="0">
              <a:solidFill>
                <a:schemeClr val="bg1"/>
              </a:solidFill>
            </a:endParaRPr>
          </a:p>
          <a:p>
            <a:endParaRPr lang="ar-SA" dirty="0" smtClean="0">
              <a:solidFill>
                <a:schemeClr val="bg1"/>
              </a:solidFill>
            </a:endParaRPr>
          </a:p>
          <a:p>
            <a:endParaRPr lang="ar-SA" dirty="0" smtClean="0">
              <a:solidFill>
                <a:schemeClr val="bg1"/>
              </a:solidFill>
            </a:endParaRPr>
          </a:p>
          <a:p>
            <a:endParaRPr lang="ar-SA" dirty="0">
              <a:solidFill>
                <a:schemeClr val="bg1"/>
              </a:solidFill>
            </a:endParaRPr>
          </a:p>
        </p:txBody>
      </p:sp>
      <p:sp>
        <p:nvSpPr>
          <p:cNvPr id="9" name="وسيلة شرح مع سهم إلى الأسفل 8"/>
          <p:cNvSpPr/>
          <p:nvPr/>
        </p:nvSpPr>
        <p:spPr>
          <a:xfrm>
            <a:off x="8369300" y="1030288"/>
            <a:ext cx="1187450" cy="914400"/>
          </a:xfrm>
          <a:prstGeom prst="downArrowCallou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chemeClr val="tx1"/>
                </a:solidFill>
              </a:rPr>
              <a:t>تكريم المشاركات </a:t>
            </a:r>
            <a:endParaRPr lang="ar-S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7395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7318" y="262752"/>
            <a:ext cx="3926164" cy="859611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1948" y="748821"/>
            <a:ext cx="1572904" cy="816935"/>
          </a:xfrm>
          <a:prstGeom prst="rect">
            <a:avLst/>
          </a:prstGeom>
        </p:spPr>
      </p:pic>
      <p:sp>
        <p:nvSpPr>
          <p:cNvPr id="8" name="وسيلة شرح مع سهم إلى الأسفل 7"/>
          <p:cNvSpPr/>
          <p:nvPr/>
        </p:nvSpPr>
        <p:spPr>
          <a:xfrm>
            <a:off x="7988300" y="852488"/>
            <a:ext cx="1283648" cy="914400"/>
          </a:xfrm>
          <a:prstGeom prst="downArrow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chemeClr val="tx1"/>
                </a:solidFill>
              </a:rPr>
              <a:t>تكريم الأركان التفاعلية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6634624" y="1986737"/>
            <a:ext cx="2747868" cy="455509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فريق منتهى التطوعي</a:t>
            </a:r>
            <a:endParaRPr lang="ar-SA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dirty="0" smtClean="0">
                <a:solidFill>
                  <a:schemeClr val="bg1"/>
                </a:solidFill>
              </a:rPr>
              <a:t>فريق أوفاز التطوعي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dirty="0" smtClean="0">
                <a:solidFill>
                  <a:schemeClr val="bg1"/>
                </a:solidFill>
              </a:rPr>
              <a:t>فريق الجنان التطوعي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dirty="0" smtClean="0">
                <a:solidFill>
                  <a:schemeClr val="bg1"/>
                </a:solidFill>
              </a:rPr>
              <a:t>نادي تاج التطوعي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dirty="0" smtClean="0">
                <a:solidFill>
                  <a:schemeClr val="bg1"/>
                </a:solidFill>
              </a:rPr>
              <a:t>نادي الكتاب الطائر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dirty="0" smtClean="0">
                <a:solidFill>
                  <a:schemeClr val="bg1"/>
                </a:solidFill>
              </a:rPr>
              <a:t>فريق لأجلك الصحي التطوعي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dirty="0" smtClean="0">
                <a:solidFill>
                  <a:schemeClr val="bg1"/>
                </a:solidFill>
              </a:rPr>
              <a:t>فريق نوافذ التطوعي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dirty="0" smtClean="0">
                <a:solidFill>
                  <a:schemeClr val="bg1"/>
                </a:solidFill>
              </a:rPr>
              <a:t>فريق ثبات التطوعي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dirty="0" smtClean="0">
                <a:solidFill>
                  <a:schemeClr val="bg1"/>
                </a:solidFill>
              </a:rPr>
              <a:t>مؤسسة وقف شباب خير أمة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dirty="0" smtClean="0">
                <a:solidFill>
                  <a:schemeClr val="bg1"/>
                </a:solidFill>
              </a:rPr>
              <a:t>فريق نبراس التطوعي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dirty="0" smtClean="0">
                <a:solidFill>
                  <a:schemeClr val="bg1"/>
                </a:solidFill>
              </a:rPr>
              <a:t>فريق كفاح التطوعي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dirty="0" smtClean="0">
                <a:solidFill>
                  <a:schemeClr val="bg1"/>
                </a:solidFill>
              </a:rPr>
              <a:t>مبادرة ايادي مضيئة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dirty="0" smtClean="0">
                <a:solidFill>
                  <a:schemeClr val="bg1"/>
                </a:solidFill>
              </a:rPr>
              <a:t>فريق واعي التطوعي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dirty="0" smtClean="0">
                <a:solidFill>
                  <a:schemeClr val="bg1"/>
                </a:solidFill>
              </a:rPr>
              <a:t>فريق مزن الخير التطوعي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dirty="0" smtClean="0">
                <a:solidFill>
                  <a:schemeClr val="bg1"/>
                </a:solidFill>
              </a:rPr>
              <a:t>فريق رائدات التدريب التطوعي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dirty="0" smtClean="0">
                <a:solidFill>
                  <a:schemeClr val="bg1"/>
                </a:solidFill>
              </a:rPr>
              <a:t>جمعية تكاتف</a:t>
            </a:r>
            <a:endParaRPr lang="ar-S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4864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8418" y="262752"/>
            <a:ext cx="3926164" cy="859611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1948" y="713895"/>
            <a:ext cx="1572904" cy="816935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615" y="858618"/>
            <a:ext cx="1347333" cy="981541"/>
          </a:xfrm>
          <a:prstGeom prst="rect">
            <a:avLst/>
          </a:prstGeom>
        </p:spPr>
      </p:pic>
      <p:sp>
        <p:nvSpPr>
          <p:cNvPr id="8" name="مربع نص 7"/>
          <p:cNvSpPr txBox="1"/>
          <p:nvPr/>
        </p:nvSpPr>
        <p:spPr>
          <a:xfrm>
            <a:off x="3688418" y="2078802"/>
            <a:ext cx="5080237" cy="286232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فريق متعافي التطوعي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مجموعة مطمئنة الطبية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مؤسسة أريس الوقفية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جمعية مكنون لتحفيظ القرآن الكريم- إدارة العلاقات العامة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مجموعة يد العون التطوعية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جمعية كيان للأيتام مجهولي الأبوين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فريق </a:t>
            </a:r>
            <a:r>
              <a:rPr lang="ar-SA" sz="2000" dirty="0" smtClean="0">
                <a:solidFill>
                  <a:schemeClr val="bg1"/>
                </a:solidFill>
              </a:rPr>
              <a:t>أسوة </a:t>
            </a:r>
            <a:r>
              <a:rPr lang="ar-SA" sz="2000" dirty="0" smtClean="0">
                <a:solidFill>
                  <a:schemeClr val="bg1"/>
                </a:solidFill>
              </a:rPr>
              <a:t>التطوعي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جمعية مساعي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chemeClr val="bg1"/>
                </a:solidFill>
              </a:rPr>
              <a:t>Aoms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ar-SA" sz="2000" dirty="0" smtClean="0">
                <a:solidFill>
                  <a:schemeClr val="bg1"/>
                </a:solidFill>
              </a:rPr>
              <a:t> مجموعة أومس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4081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8418" y="262752"/>
            <a:ext cx="3926164" cy="859611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1948" y="874338"/>
            <a:ext cx="1572904" cy="816935"/>
          </a:xfrm>
          <a:prstGeom prst="rect">
            <a:avLst/>
          </a:prstGeom>
        </p:spPr>
      </p:pic>
      <p:sp>
        <p:nvSpPr>
          <p:cNvPr id="8" name="مربع نص 7"/>
          <p:cNvSpPr txBox="1"/>
          <p:nvPr/>
        </p:nvSpPr>
        <p:spPr>
          <a:xfrm>
            <a:off x="6985795" y="2078802"/>
            <a:ext cx="1782860" cy="34778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ربا الزهراني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ريم الجلال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هيفاء المطيري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خولة </a:t>
            </a:r>
            <a:r>
              <a:rPr lang="ar-SA" sz="2000" dirty="0" err="1" smtClean="0">
                <a:solidFill>
                  <a:schemeClr val="bg1"/>
                </a:solidFill>
              </a:rPr>
              <a:t>الضحيك</a:t>
            </a:r>
            <a:endParaRPr lang="ar-SA" sz="20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بينة العجمي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سارة التريكي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نورة العمير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رزان العمير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الهنوف الجدعان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مشاعل الناصر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أشواق </a:t>
            </a:r>
            <a:r>
              <a:rPr lang="ar-SA" sz="2000" dirty="0" err="1" smtClean="0">
                <a:solidFill>
                  <a:schemeClr val="bg1"/>
                </a:solidFill>
              </a:rPr>
              <a:t>المهيني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9" name="وسيلة شرح مع سهم إلى الأسفل 8"/>
          <p:cNvSpPr/>
          <p:nvPr/>
        </p:nvSpPr>
        <p:spPr>
          <a:xfrm>
            <a:off x="7444154" y="1002216"/>
            <a:ext cx="1827794" cy="1059970"/>
          </a:xfrm>
          <a:prstGeom prst="down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 smtClean="0">
                <a:solidFill>
                  <a:schemeClr val="tx1"/>
                </a:solidFill>
              </a:rPr>
              <a:t>تكريم المتدربات  ومتطوعات المسرح والنظام</a:t>
            </a:r>
            <a:endParaRPr lang="ar-SA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2407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5" y="1476375"/>
            <a:ext cx="6877050" cy="430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287" y="350227"/>
            <a:ext cx="3779837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04770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878" y="1122363"/>
            <a:ext cx="6773243" cy="2932430"/>
          </a:xfrm>
          <a:prstGeom prst="rect">
            <a:avLst/>
          </a:prstGeom>
        </p:spPr>
      </p:pic>
      <p:sp>
        <p:nvSpPr>
          <p:cNvPr id="6" name="مخطط انسيابي: محطة طرفية 5"/>
          <p:cNvSpPr/>
          <p:nvPr/>
        </p:nvSpPr>
        <p:spPr>
          <a:xfrm>
            <a:off x="4038600" y="254000"/>
            <a:ext cx="3771900" cy="558799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 smtClean="0"/>
              <a:t>انطباعات الجمهور</a:t>
            </a:r>
            <a:endParaRPr lang="ar-SA" sz="3200" dirty="0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1877" y="4146868"/>
            <a:ext cx="6773243" cy="25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2851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412" y="1004933"/>
            <a:ext cx="6541575" cy="2901948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9430" y="72661"/>
            <a:ext cx="3779848" cy="859611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5122" y="3979542"/>
            <a:ext cx="6559865" cy="272514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8253046" y="3970749"/>
            <a:ext cx="646771" cy="308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 smtClean="0">
                <a:solidFill>
                  <a:schemeClr val="tx1"/>
                </a:solidFill>
              </a:rPr>
              <a:t>خامساً:</a:t>
            </a:r>
            <a:endParaRPr lang="ar-SA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296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3048000" y="1339880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التعريف بملتقى رواء وعطاء للفتيات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اللجان العاملة في الملتقى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مسار رواء وعطاء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توقيت فعاليات الملتقى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إحصائيات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توزيع مهام اللجان على المتطوعات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تقرير فعاليات اليوم الأول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الجهات المشاركة في الأركان التفاعلية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جدول التقسيم الزمني لمسار المسرح ليوم السبت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تقرير فعاليات اليوم الثاني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جدول التقسيم الزمني لمسار المسرح ليوم الأحد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ختام الملتقى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انطباعات الجمهور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bg1"/>
                </a:solidFill>
              </a:rPr>
              <a:t>تقرير مصور</a:t>
            </a:r>
            <a:endParaRPr lang="ar-SA" sz="2000" dirty="0">
              <a:solidFill>
                <a:schemeClr val="bg1"/>
              </a:solidFill>
            </a:endParaRPr>
          </a:p>
        </p:txBody>
      </p:sp>
      <p:sp>
        <p:nvSpPr>
          <p:cNvPr id="5" name="مخطط انسيابي: محطة طرفية 4"/>
          <p:cNvSpPr/>
          <p:nvPr/>
        </p:nvSpPr>
        <p:spPr>
          <a:xfrm>
            <a:off x="4051300" y="385636"/>
            <a:ext cx="3276600" cy="644652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 smtClean="0"/>
              <a:t>محتوى التقرير</a:t>
            </a:r>
            <a:endParaRPr lang="ar-SA" sz="3200" dirty="0"/>
          </a:p>
        </p:txBody>
      </p:sp>
    </p:spTree>
    <p:extLst>
      <p:ext uri="{BB962C8B-B14F-4D97-AF65-F5344CB8AC3E}">
        <p14:creationId xmlns:p14="http://schemas.microsoft.com/office/powerpoint/2010/main" val="29977329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131376"/>
            <a:ext cx="12192000" cy="685800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176" y="262752"/>
            <a:ext cx="3779848" cy="859611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0162" y="1207701"/>
            <a:ext cx="7065876" cy="2780017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0162" y="4033756"/>
            <a:ext cx="7065876" cy="237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4997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4276" y="262752"/>
            <a:ext cx="3779848" cy="859611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5080" y="1834045"/>
            <a:ext cx="6078239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507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خطط انسيابي: محطة طرفية 4"/>
          <p:cNvSpPr/>
          <p:nvPr/>
        </p:nvSpPr>
        <p:spPr>
          <a:xfrm>
            <a:off x="3365500" y="207963"/>
            <a:ext cx="4953000" cy="914400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 smtClean="0"/>
              <a:t>تقرير مصور</a:t>
            </a:r>
            <a:endParaRPr lang="ar-SA" sz="3600" dirty="0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5878" y="1549400"/>
            <a:ext cx="2985415" cy="392189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100" y="1434095"/>
            <a:ext cx="2724150" cy="4151736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1289632"/>
            <a:ext cx="2613025" cy="396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1171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1964" y="521228"/>
            <a:ext cx="4968671" cy="1018120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4128" y="2001838"/>
            <a:ext cx="4139543" cy="370046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9508" y="1358901"/>
            <a:ext cx="2622692" cy="5029200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800" y="1358900"/>
            <a:ext cx="2328874" cy="487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2613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0364" y="329140"/>
            <a:ext cx="4968671" cy="1018120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7420" y="1676400"/>
            <a:ext cx="4376683" cy="3670300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34230">
            <a:off x="8832500" y="1630942"/>
            <a:ext cx="2391903" cy="4029805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56452">
            <a:off x="701346" y="2012427"/>
            <a:ext cx="2085748" cy="328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1140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641" y="1447800"/>
            <a:ext cx="3779837" cy="396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779" y="336611"/>
            <a:ext cx="4968875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2133601"/>
            <a:ext cx="41402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654" y="949569"/>
            <a:ext cx="2873008" cy="5103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82910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332" y="528882"/>
            <a:ext cx="4968875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416" y="1546469"/>
            <a:ext cx="3528646" cy="259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889" y="1412020"/>
            <a:ext cx="2846387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16" y="1326295"/>
            <a:ext cx="3073400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698" y="3733311"/>
            <a:ext cx="3889375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41" y="3822456"/>
            <a:ext cx="3359150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81963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332" y="388206"/>
            <a:ext cx="4968875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065" y="1443159"/>
            <a:ext cx="367030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83" y="1443159"/>
            <a:ext cx="3462337" cy="259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575" y="4116508"/>
            <a:ext cx="5094655" cy="264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482" y="1405793"/>
            <a:ext cx="3303587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069" y="4268908"/>
            <a:ext cx="3322637" cy="249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63276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132" y="223960"/>
            <a:ext cx="4968875" cy="101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5268" y="2082185"/>
            <a:ext cx="3283316" cy="3268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7" y="1828800"/>
            <a:ext cx="3962400" cy="3856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1406769"/>
            <a:ext cx="3752850" cy="470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5585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وسيلة شرح مع سهم إلى الأسفل 5"/>
          <p:cNvSpPr/>
          <p:nvPr/>
        </p:nvSpPr>
        <p:spPr>
          <a:xfrm>
            <a:off x="8883650" y="1122363"/>
            <a:ext cx="1866900" cy="812800"/>
          </a:xfrm>
          <a:prstGeom prst="down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 smtClean="0">
                <a:solidFill>
                  <a:schemeClr val="tx1"/>
                </a:solidFill>
              </a:rPr>
              <a:t>فكرة الملتقى</a:t>
            </a:r>
            <a:endParaRPr lang="ar-SA" sz="2800" dirty="0">
              <a:solidFill>
                <a:schemeClr val="tx1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2496620" y="2401709"/>
            <a:ext cx="7972055" cy="255454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ar-SA" sz="2400" dirty="0" smtClean="0">
                <a:solidFill>
                  <a:schemeClr val="bg1"/>
                </a:solidFill>
              </a:rPr>
              <a:t>هو امتداد لما تقوم به مؤسسة وقف دعوتها من دور فاعل في </a:t>
            </a:r>
          </a:p>
          <a:p>
            <a:pPr algn="ctr"/>
            <a:r>
              <a:rPr lang="ar-SA" sz="2400" dirty="0" smtClean="0">
                <a:solidFill>
                  <a:schemeClr val="bg1"/>
                </a:solidFill>
              </a:rPr>
              <a:t>التنسيق بين الجهات النسائية والفرق التطوعية في المجتمع المدني.</a:t>
            </a:r>
          </a:p>
          <a:p>
            <a:pPr algn="ctr"/>
            <a:r>
              <a:rPr lang="ar-SA" sz="2400" dirty="0" smtClean="0">
                <a:solidFill>
                  <a:schemeClr val="bg1"/>
                </a:solidFill>
              </a:rPr>
              <a:t> وتم استهداف شريحة الفتيات في ملتقاها السنوي الثاني </a:t>
            </a:r>
          </a:p>
          <a:p>
            <a:pPr algn="ctr"/>
            <a:r>
              <a:rPr lang="ar-SA" sz="4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«رواء وعطاء»</a:t>
            </a:r>
          </a:p>
          <a:p>
            <a:pPr algn="ctr"/>
            <a:r>
              <a:rPr lang="ar-SA" sz="2400" dirty="0" smtClean="0"/>
              <a:t> </a:t>
            </a:r>
            <a:r>
              <a:rPr lang="ar-SA" sz="2400" dirty="0" smtClean="0">
                <a:solidFill>
                  <a:schemeClr val="bg1"/>
                </a:solidFill>
              </a:rPr>
              <a:t>لما لهن من حاجة ماسة لمثل هذه الملتقيات؛ ولتتعرف فتيات المجتمع على </a:t>
            </a:r>
          </a:p>
          <a:p>
            <a:pPr algn="ctr"/>
            <a:r>
              <a:rPr lang="ar-SA" sz="2400" dirty="0" smtClean="0">
                <a:solidFill>
                  <a:schemeClr val="bg1"/>
                </a:solidFill>
              </a:rPr>
              <a:t>الفرق التطوعية والجهات النسائية، ويتم عقد أكبر قدر من الشراكات والاتفاقيات. </a:t>
            </a:r>
            <a:endParaRPr lang="ar-SA" sz="2400" dirty="0">
              <a:solidFill>
                <a:schemeClr val="bg1"/>
              </a:solidFill>
            </a:endParaRPr>
          </a:p>
        </p:txBody>
      </p:sp>
      <p:sp>
        <p:nvSpPr>
          <p:cNvPr id="9" name="مخطط انسيابي: محطة طرفية 8"/>
          <p:cNvSpPr/>
          <p:nvPr/>
        </p:nvSpPr>
        <p:spPr>
          <a:xfrm>
            <a:off x="3175000" y="358738"/>
            <a:ext cx="4800600" cy="530352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/>
              <a:t>التعريف بملتقى رواء وعطاء</a:t>
            </a:r>
          </a:p>
        </p:txBody>
      </p:sp>
    </p:spTree>
    <p:extLst>
      <p:ext uri="{BB962C8B-B14F-4D97-AF65-F5344CB8AC3E}">
        <p14:creationId xmlns:p14="http://schemas.microsoft.com/office/powerpoint/2010/main" val="527205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8" name="جدول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4870147"/>
              </p:ext>
            </p:extLst>
          </p:nvPr>
        </p:nvGraphicFramePr>
        <p:xfrm>
          <a:off x="2536255" y="1122363"/>
          <a:ext cx="6560690" cy="5693869"/>
        </p:xfrm>
        <a:graphic>
          <a:graphicData uri="http://schemas.openxmlformats.org/drawingml/2006/table">
            <a:tbl>
              <a:tblPr rtl="1" bandRow="1">
                <a:tableStyleId>{7DF18680-E054-41AD-8BC1-D1AEF772440D}</a:tableStyleId>
              </a:tblPr>
              <a:tblGrid>
                <a:gridCol w="1644870"/>
                <a:gridCol w="4915820"/>
              </a:tblGrid>
              <a:tr h="625738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kumimoji="0" lang="ar-SA" sz="1400" b="1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الهدف العام للملتقى</a:t>
                      </a:r>
                      <a:endParaRPr kumimoji="0" lang="ar-SA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AdvertisingBold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ar-SA" sz="14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تعزيز ثقافة التطوع لدى الفتيات، وإكسابهن المهارات اللازمة للتميز في هذا المجال.</a:t>
                      </a:r>
                      <a:endParaRPr kumimoji="0" lang="ar-SA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AdvertisingBold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30513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kumimoji="0" lang="ar-SA" sz="1400" b="1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وقت إقامة الملتقى</a:t>
                      </a:r>
                      <a:endParaRPr kumimoji="0" lang="ar-SA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AdvertisingBold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kumimoji="0" lang="ar-SA" sz="1400" b="1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يومي السبت والأحد 1-2/ 11/ 1439هـ</a:t>
                      </a:r>
                    </a:p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kumimoji="0" lang="ar-SA" sz="1400" b="1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من الساعة 4:00 – 9:30 مساء</a:t>
                      </a:r>
                      <a:endParaRPr kumimoji="0" lang="ar-SA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AdvertisingBold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25738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kumimoji="0" lang="ar-SA" sz="1400" b="1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مكان إقامة الملتقى</a:t>
                      </a:r>
                      <a:endParaRPr kumimoji="0" lang="ar-SA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AdvertisingBold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kumimoji="0" lang="ar-SA" sz="1400" b="1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مدارس الرواد الأهلية - حي الازدهار</a:t>
                      </a:r>
                      <a:endParaRPr kumimoji="0" lang="ar-SA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AdvertisingBold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93102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kumimoji="0" lang="ar-SA" sz="1400" b="1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الأهداف التفصيلية للملتقى</a:t>
                      </a:r>
                      <a:endParaRPr kumimoji="0" lang="ar-SA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AdvertisingBold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r" rtl="1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kumimoji="0" lang="ar-SA" sz="1400" b="1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تحقيق رؤية المملكة 2030 في خدمة العمل التطوعي، وتفعيل طاقات الفتيات.</a:t>
                      </a:r>
                    </a:p>
                    <a:p>
                      <a:pPr marL="342900" indent="-342900" algn="r" rtl="1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kumimoji="0" lang="ar-SA" sz="1400" b="1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استغلال وقت الإجازة بأنشطة وفعاليات ممتعة ومفيدة.</a:t>
                      </a:r>
                    </a:p>
                    <a:p>
                      <a:pPr marL="342900" indent="-342900" algn="r" rtl="1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kumimoji="0" lang="ar-SA" sz="1400" b="1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تعزيز ثقافة التطوع لدى الفتيات، وتحفيزهن على الأعمال التطوعية.</a:t>
                      </a:r>
                    </a:p>
                    <a:p>
                      <a:pPr marL="342900" indent="-342900" algn="r" rtl="1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kumimoji="0" lang="ar-SA" sz="1400" b="1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تثقيف المتطوعات بأخلاقيات التطوع، وحقوقه وواجباته.</a:t>
                      </a:r>
                    </a:p>
                    <a:p>
                      <a:pPr marL="342900" indent="-342900" algn="r" rtl="1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kumimoji="0" lang="ar-SA" sz="1400" b="1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تنفيذ ورش عمل متخصصة لزيادة كفاءة كوادر الفرق التطوعية.</a:t>
                      </a:r>
                    </a:p>
                    <a:p>
                      <a:pPr marL="342900" indent="-342900" algn="r" rtl="1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kumimoji="0" lang="ar-SA" sz="1400" b="1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التعريف بالخدمات والمبادرات التطوعية لدى الجهات الخيرية والفرق التطوعية من خلال الأركان التفاعلية .</a:t>
                      </a:r>
                    </a:p>
                    <a:p>
                      <a:pPr marL="342900" indent="-342900" algn="r" rtl="1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kumimoji="0" lang="ar-SA" sz="1400" b="1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الاستفادة من تجارب وخبرات الممارسين في هذا المجال.</a:t>
                      </a:r>
                    </a:p>
                    <a:p>
                      <a:pPr marL="342900" indent="-342900" algn="r" rtl="1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kumimoji="0" lang="ar-SA" sz="1400" b="1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الربط بين المتطوع والجهات التي تعنى بخدمة المتطوع، من خلال الأركان التعريفية .</a:t>
                      </a:r>
                      <a:endParaRPr kumimoji="0" lang="ar-SA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e_AlMothnna" panose="020B0803030604020204" pitchFamily="34" charset="-78"/>
                        <a:ea typeface="+mn-ea"/>
                        <a:cs typeface="AdvertisingBold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3" name="وسيلة شرح مع سهم إلى الأسفل 12"/>
          <p:cNvSpPr/>
          <p:nvPr/>
        </p:nvSpPr>
        <p:spPr>
          <a:xfrm>
            <a:off x="4940300" y="207963"/>
            <a:ext cx="2006600" cy="822325"/>
          </a:xfrm>
          <a:prstGeom prst="down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 smtClean="0">
                <a:solidFill>
                  <a:schemeClr val="tx1"/>
                </a:solidFill>
              </a:rPr>
              <a:t>الهدف من الملتقى</a:t>
            </a:r>
            <a:endParaRPr lang="ar-SA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285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00" y="-82764"/>
            <a:ext cx="12192000" cy="6858000"/>
          </a:xfrm>
          <a:prstGeom prst="rect">
            <a:avLst/>
          </a:prstGeom>
        </p:spPr>
      </p:pic>
      <p:sp>
        <p:nvSpPr>
          <p:cNvPr id="5" name="مخطط انسيابي: شريط مثقب 4"/>
          <p:cNvSpPr/>
          <p:nvPr/>
        </p:nvSpPr>
        <p:spPr>
          <a:xfrm>
            <a:off x="2641600" y="1181733"/>
            <a:ext cx="4064000" cy="804672"/>
          </a:xfrm>
          <a:prstGeom prst="flowChartPunchedTap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 smtClean="0">
                <a:solidFill>
                  <a:schemeClr val="tx1"/>
                </a:solidFill>
              </a:rPr>
              <a:t>مؤسسة وقف دعوتها- القسم النسائي</a:t>
            </a:r>
            <a:endParaRPr lang="ar-SA" sz="2400" dirty="0">
              <a:solidFill>
                <a:schemeClr val="tx1"/>
              </a:solidFill>
            </a:endParaRPr>
          </a:p>
        </p:txBody>
      </p:sp>
      <p:sp>
        <p:nvSpPr>
          <p:cNvPr id="6" name="وسيلة شرح مع سهم إلى اليسار 5"/>
          <p:cNvSpPr/>
          <p:nvPr/>
        </p:nvSpPr>
        <p:spPr>
          <a:xfrm>
            <a:off x="8216900" y="1126869"/>
            <a:ext cx="2070100" cy="914400"/>
          </a:xfrm>
          <a:prstGeom prst="left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 smtClean="0">
                <a:solidFill>
                  <a:schemeClr val="tx1"/>
                </a:solidFill>
              </a:rPr>
              <a:t>الجهة المنفذة للملتقى</a:t>
            </a:r>
            <a:endParaRPr lang="ar-SA" sz="2000" dirty="0">
              <a:solidFill>
                <a:schemeClr val="tx1"/>
              </a:solidFill>
            </a:endParaRPr>
          </a:p>
        </p:txBody>
      </p:sp>
      <p:pic>
        <p:nvPicPr>
          <p:cNvPr id="13" name="صورة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021" y="2424014"/>
            <a:ext cx="4078577" cy="816935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022" y="3678560"/>
            <a:ext cx="4078577" cy="816935"/>
          </a:xfrm>
          <a:prstGeom prst="rect">
            <a:avLst/>
          </a:prstGeom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7022" y="5046401"/>
            <a:ext cx="4078577" cy="816935"/>
          </a:xfrm>
          <a:prstGeom prst="rect">
            <a:avLst/>
          </a:prstGeom>
        </p:spPr>
      </p:pic>
      <p:sp>
        <p:nvSpPr>
          <p:cNvPr id="24" name="وسيلة شرح مع سهم إلى اليسار 23"/>
          <p:cNvSpPr/>
          <p:nvPr/>
        </p:nvSpPr>
        <p:spPr>
          <a:xfrm>
            <a:off x="8216900" y="2375282"/>
            <a:ext cx="2070100" cy="914400"/>
          </a:xfrm>
          <a:prstGeom prst="left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 smtClean="0">
                <a:solidFill>
                  <a:schemeClr val="tx1"/>
                </a:solidFill>
              </a:rPr>
              <a:t>الفئة المستهدفة</a:t>
            </a:r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25" name="وسيلة شرح مع سهم إلى اليسار 24"/>
          <p:cNvSpPr/>
          <p:nvPr/>
        </p:nvSpPr>
        <p:spPr>
          <a:xfrm>
            <a:off x="8216900" y="3623695"/>
            <a:ext cx="2070100" cy="914400"/>
          </a:xfrm>
          <a:prstGeom prst="left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 smtClean="0">
                <a:solidFill>
                  <a:schemeClr val="tx1"/>
                </a:solidFill>
              </a:rPr>
              <a:t>العدد المستهدف</a:t>
            </a:r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26" name="وسيلة شرح مع سهم إلى اليسار 25"/>
          <p:cNvSpPr/>
          <p:nvPr/>
        </p:nvSpPr>
        <p:spPr>
          <a:xfrm>
            <a:off x="8216900" y="5021001"/>
            <a:ext cx="2070099" cy="914400"/>
          </a:xfrm>
          <a:prstGeom prst="left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 smtClean="0">
                <a:solidFill>
                  <a:schemeClr val="tx1"/>
                </a:solidFill>
              </a:rPr>
              <a:t>مدة الملتقى</a:t>
            </a:r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27" name="مربع نص 26"/>
          <p:cNvSpPr txBox="1"/>
          <p:nvPr/>
        </p:nvSpPr>
        <p:spPr>
          <a:xfrm>
            <a:off x="2930898" y="2567899"/>
            <a:ext cx="3470822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400" dirty="0" smtClean="0"/>
              <a:t>الفتيات من سن 13 – إلى 35 سنة</a:t>
            </a:r>
            <a:endParaRPr lang="ar-SA" sz="2400" dirty="0"/>
          </a:p>
        </p:txBody>
      </p:sp>
      <p:sp>
        <p:nvSpPr>
          <p:cNvPr id="28" name="مربع نص 27"/>
          <p:cNvSpPr txBox="1"/>
          <p:nvPr/>
        </p:nvSpPr>
        <p:spPr>
          <a:xfrm>
            <a:off x="3751713" y="3903668"/>
            <a:ext cx="1843774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400" dirty="0" smtClean="0"/>
              <a:t>300 زائرة يوميا</a:t>
            </a:r>
            <a:endParaRPr lang="ar-SA" sz="2400" dirty="0"/>
          </a:p>
        </p:txBody>
      </p:sp>
      <p:sp>
        <p:nvSpPr>
          <p:cNvPr id="29" name="مربع نص 28"/>
          <p:cNvSpPr txBox="1"/>
          <p:nvPr/>
        </p:nvSpPr>
        <p:spPr>
          <a:xfrm>
            <a:off x="3857511" y="5198469"/>
            <a:ext cx="1632178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400" dirty="0" smtClean="0"/>
              <a:t>يومان - مسائي</a:t>
            </a:r>
            <a:endParaRPr lang="ar-SA" sz="2400" dirty="0"/>
          </a:p>
        </p:txBody>
      </p:sp>
    </p:spTree>
    <p:extLst>
      <p:ext uri="{BB962C8B-B14F-4D97-AF65-F5344CB8AC3E}">
        <p14:creationId xmlns:p14="http://schemas.microsoft.com/office/powerpoint/2010/main" val="3014368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خطط انسيابي: محطة طرفية 4"/>
          <p:cNvSpPr/>
          <p:nvPr/>
        </p:nvSpPr>
        <p:spPr>
          <a:xfrm>
            <a:off x="4051300" y="288132"/>
            <a:ext cx="4267200" cy="546100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 smtClean="0"/>
              <a:t>اللجان العاملة في الملتقى</a:t>
            </a:r>
            <a:endParaRPr lang="ar-SA" sz="3200" dirty="0"/>
          </a:p>
        </p:txBody>
      </p:sp>
      <p:graphicFrame>
        <p:nvGraphicFramePr>
          <p:cNvPr id="6" name="جدول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0610826"/>
              </p:ext>
            </p:extLst>
          </p:nvPr>
        </p:nvGraphicFramePr>
        <p:xfrm>
          <a:off x="3057821" y="1269999"/>
          <a:ext cx="6352879" cy="548979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551847"/>
                <a:gridCol w="2392165"/>
                <a:gridCol w="2304996"/>
                <a:gridCol w="1103871"/>
              </a:tblGrid>
              <a:tr h="564445">
                <a:tc>
                  <a:txBody>
                    <a:bodyPr/>
                    <a:lstStyle/>
                    <a:p>
                      <a:pPr rtl="1"/>
                      <a:r>
                        <a:rPr lang="ar-SA" sz="1800" dirty="0" smtClean="0">
                          <a:solidFill>
                            <a:schemeClr val="bg1"/>
                          </a:solidFill>
                        </a:rPr>
                        <a:t>الرقم</a:t>
                      </a:r>
                      <a:endParaRPr lang="ar-SA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800" dirty="0" smtClean="0">
                          <a:solidFill>
                            <a:schemeClr val="bg1"/>
                          </a:solidFill>
                        </a:rPr>
                        <a:t>اللجنة</a:t>
                      </a:r>
                      <a:endParaRPr lang="ar-SA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800" dirty="0" smtClean="0">
                          <a:solidFill>
                            <a:schemeClr val="bg1"/>
                          </a:solidFill>
                        </a:rPr>
                        <a:t>القائدة</a:t>
                      </a:r>
                      <a:endParaRPr lang="ar-SA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 smtClean="0">
                          <a:solidFill>
                            <a:schemeClr val="bg1"/>
                          </a:solidFill>
                        </a:rPr>
                        <a:t> الأعضاء</a:t>
                      </a:r>
                      <a:endParaRPr lang="ar-SA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4445">
                <a:tc>
                  <a:txBody>
                    <a:bodyPr/>
                    <a:lstStyle/>
                    <a:p>
                      <a:pPr rtl="1"/>
                      <a:r>
                        <a:rPr lang="ar-SA" sz="18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ar-SA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800" dirty="0" smtClean="0">
                          <a:solidFill>
                            <a:schemeClr val="bg1"/>
                          </a:solidFill>
                        </a:rPr>
                        <a:t>لجنة التخطيط والإدارة</a:t>
                      </a:r>
                      <a:r>
                        <a:rPr lang="ar-SA" sz="1800" baseline="0" dirty="0" smtClean="0">
                          <a:solidFill>
                            <a:schemeClr val="bg1"/>
                          </a:solidFill>
                        </a:rPr>
                        <a:t> العامة</a:t>
                      </a:r>
                      <a:endParaRPr lang="ar-SA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800" dirty="0" err="1" smtClean="0">
                          <a:solidFill>
                            <a:schemeClr val="bg1"/>
                          </a:solidFill>
                        </a:rPr>
                        <a:t>أ.مريم</a:t>
                      </a:r>
                      <a:r>
                        <a:rPr lang="ar-SA" sz="1800" dirty="0" smtClean="0">
                          <a:solidFill>
                            <a:schemeClr val="bg1"/>
                          </a:solidFill>
                        </a:rPr>
                        <a:t> الحسين – </a:t>
                      </a:r>
                      <a:r>
                        <a:rPr lang="ar-SA" sz="1800" dirty="0" err="1" smtClean="0">
                          <a:solidFill>
                            <a:schemeClr val="bg1"/>
                          </a:solidFill>
                        </a:rPr>
                        <a:t>أ.فوزية</a:t>
                      </a:r>
                      <a:r>
                        <a:rPr lang="ar-SA" sz="1800" dirty="0" smtClean="0">
                          <a:solidFill>
                            <a:schemeClr val="bg1"/>
                          </a:solidFill>
                        </a:rPr>
                        <a:t> الصعيدي</a:t>
                      </a:r>
                      <a:endParaRPr lang="ar-SA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4445">
                <a:tc>
                  <a:txBody>
                    <a:bodyPr/>
                    <a:lstStyle/>
                    <a:p>
                      <a:pPr rtl="1"/>
                      <a:r>
                        <a:rPr lang="ar-SA" sz="18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ar-SA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800" dirty="0" smtClean="0">
                          <a:solidFill>
                            <a:schemeClr val="bg1"/>
                          </a:solidFill>
                        </a:rPr>
                        <a:t>لجنة الأركان التفاعلية</a:t>
                      </a:r>
                      <a:endParaRPr lang="ar-SA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800" dirty="0" smtClean="0">
                          <a:solidFill>
                            <a:schemeClr val="bg1"/>
                          </a:solidFill>
                        </a:rPr>
                        <a:t>أ. مشاعل </a:t>
                      </a:r>
                      <a:r>
                        <a:rPr lang="ar-SA" sz="1800" dirty="0" err="1" smtClean="0">
                          <a:solidFill>
                            <a:schemeClr val="bg1"/>
                          </a:solidFill>
                        </a:rPr>
                        <a:t>الحباي</a:t>
                      </a:r>
                      <a:endParaRPr lang="ar-SA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4445">
                <a:tc>
                  <a:txBody>
                    <a:bodyPr/>
                    <a:lstStyle/>
                    <a:p>
                      <a:pPr rtl="1"/>
                      <a:r>
                        <a:rPr lang="ar-SA" sz="18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ar-SA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800" dirty="0" smtClean="0">
                          <a:solidFill>
                            <a:schemeClr val="bg1"/>
                          </a:solidFill>
                        </a:rPr>
                        <a:t>لجنة</a:t>
                      </a:r>
                      <a:r>
                        <a:rPr lang="ar-SA" sz="1800" baseline="0" dirty="0" smtClean="0">
                          <a:solidFill>
                            <a:schemeClr val="bg1"/>
                          </a:solidFill>
                        </a:rPr>
                        <a:t> التصميم والمطبوعات</a:t>
                      </a:r>
                      <a:endParaRPr lang="ar-SA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800" dirty="0" smtClean="0">
                          <a:solidFill>
                            <a:schemeClr val="bg1"/>
                          </a:solidFill>
                        </a:rPr>
                        <a:t>أ. سلمى </a:t>
                      </a:r>
                      <a:r>
                        <a:rPr lang="ar-SA" sz="1800" dirty="0" err="1" smtClean="0">
                          <a:solidFill>
                            <a:schemeClr val="bg1"/>
                          </a:solidFill>
                        </a:rPr>
                        <a:t>با</a:t>
                      </a:r>
                      <a:r>
                        <a:rPr lang="ar-SA" sz="1800" dirty="0" smtClean="0">
                          <a:solidFill>
                            <a:schemeClr val="bg1"/>
                          </a:solidFill>
                        </a:rPr>
                        <a:t> كرمان</a:t>
                      </a:r>
                      <a:endParaRPr lang="ar-SA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4445">
                <a:tc>
                  <a:txBody>
                    <a:bodyPr/>
                    <a:lstStyle/>
                    <a:p>
                      <a:pPr rtl="1"/>
                      <a:r>
                        <a:rPr lang="ar-SA" sz="1800" dirty="0" smtClean="0">
                          <a:solidFill>
                            <a:schemeClr val="bg1"/>
                          </a:solidFill>
                        </a:rPr>
                        <a:t>4</a:t>
                      </a:r>
                      <a:endParaRPr lang="ar-SA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800" dirty="0" smtClean="0">
                          <a:solidFill>
                            <a:schemeClr val="bg1"/>
                          </a:solidFill>
                        </a:rPr>
                        <a:t>اللجنة</a:t>
                      </a:r>
                      <a:r>
                        <a:rPr lang="ar-SA" sz="1800" baseline="0" dirty="0" smtClean="0">
                          <a:solidFill>
                            <a:schemeClr val="bg1"/>
                          </a:solidFill>
                        </a:rPr>
                        <a:t> الإعلامية</a:t>
                      </a:r>
                      <a:endParaRPr lang="ar-SA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800" dirty="0" smtClean="0">
                          <a:solidFill>
                            <a:schemeClr val="bg1"/>
                          </a:solidFill>
                        </a:rPr>
                        <a:t> أ.</a:t>
                      </a:r>
                      <a:r>
                        <a:rPr lang="ar-SA" sz="1800" baseline="0" dirty="0" smtClean="0">
                          <a:solidFill>
                            <a:schemeClr val="bg1"/>
                          </a:solidFill>
                        </a:rPr>
                        <a:t> طيبة الغيلان</a:t>
                      </a:r>
                      <a:endParaRPr lang="ar-SA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400" dirty="0" smtClean="0">
                          <a:solidFill>
                            <a:schemeClr val="bg1"/>
                          </a:solidFill>
                        </a:rPr>
                        <a:t>أ</a:t>
                      </a:r>
                      <a:r>
                        <a:rPr lang="ar-SA" sz="1800" dirty="0" smtClean="0">
                          <a:solidFill>
                            <a:schemeClr val="bg1"/>
                          </a:solidFill>
                        </a:rPr>
                        <a:t>. فاتن العتيبي</a:t>
                      </a:r>
                      <a:endParaRPr lang="ar-SA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4445">
                <a:tc>
                  <a:txBody>
                    <a:bodyPr/>
                    <a:lstStyle/>
                    <a:p>
                      <a:pPr rtl="1"/>
                      <a:r>
                        <a:rPr lang="ar-SA" sz="1800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endParaRPr lang="ar-SA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800" dirty="0" smtClean="0">
                          <a:solidFill>
                            <a:schemeClr val="bg1"/>
                          </a:solidFill>
                        </a:rPr>
                        <a:t>لجنة الدورات</a:t>
                      </a:r>
                      <a:endParaRPr lang="ar-SA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800" dirty="0" err="1" smtClean="0">
                          <a:solidFill>
                            <a:schemeClr val="bg1"/>
                          </a:solidFill>
                        </a:rPr>
                        <a:t>أ.ندى</a:t>
                      </a:r>
                      <a:r>
                        <a:rPr lang="ar-SA" sz="18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ar-SA" sz="1800" dirty="0" smtClean="0">
                          <a:solidFill>
                            <a:schemeClr val="bg1"/>
                          </a:solidFill>
                        </a:rPr>
                        <a:t>النصار، </a:t>
                      </a:r>
                      <a:r>
                        <a:rPr lang="ar-SA" sz="1800" dirty="0" err="1" smtClean="0">
                          <a:solidFill>
                            <a:schemeClr val="bg1"/>
                          </a:solidFill>
                        </a:rPr>
                        <a:t>أ.نورة</a:t>
                      </a:r>
                      <a:r>
                        <a:rPr lang="ar-SA" sz="18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ar-SA" sz="1800" dirty="0" smtClean="0">
                          <a:solidFill>
                            <a:schemeClr val="bg1"/>
                          </a:solidFill>
                        </a:rPr>
                        <a:t>الونيس</a:t>
                      </a:r>
                      <a:endParaRPr lang="ar-SA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600" b="1" dirty="0" smtClean="0">
                          <a:solidFill>
                            <a:schemeClr val="bg1"/>
                          </a:solidFill>
                        </a:rPr>
                        <a:t>فريق عطاء</a:t>
                      </a:r>
                      <a:endParaRPr lang="ar-SA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4445">
                <a:tc>
                  <a:txBody>
                    <a:bodyPr/>
                    <a:lstStyle/>
                    <a:p>
                      <a:pPr rtl="1"/>
                      <a:r>
                        <a:rPr lang="ar-SA" sz="1800" dirty="0" smtClean="0">
                          <a:solidFill>
                            <a:schemeClr val="bg1"/>
                          </a:solidFill>
                        </a:rPr>
                        <a:t>6</a:t>
                      </a:r>
                      <a:endParaRPr lang="ar-SA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800" dirty="0" smtClean="0">
                          <a:solidFill>
                            <a:schemeClr val="bg1"/>
                          </a:solidFill>
                        </a:rPr>
                        <a:t>لجنة العلاقات العامة </a:t>
                      </a:r>
                      <a:endParaRPr lang="ar-SA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800" dirty="0" smtClean="0">
                          <a:solidFill>
                            <a:schemeClr val="bg1"/>
                          </a:solidFill>
                        </a:rPr>
                        <a:t>أ. هيا </a:t>
                      </a:r>
                      <a:r>
                        <a:rPr lang="ar-SA" sz="1800" dirty="0" smtClean="0">
                          <a:solidFill>
                            <a:schemeClr val="bg1"/>
                          </a:solidFill>
                        </a:rPr>
                        <a:t>الموسى – </a:t>
                      </a:r>
                      <a:r>
                        <a:rPr lang="ar-SA" sz="1800" dirty="0" err="1" smtClean="0">
                          <a:solidFill>
                            <a:schemeClr val="bg1"/>
                          </a:solidFill>
                        </a:rPr>
                        <a:t>أ.أشواق</a:t>
                      </a:r>
                      <a:r>
                        <a:rPr lang="ar-SA" sz="1800" dirty="0" smtClean="0">
                          <a:solidFill>
                            <a:schemeClr val="bg1"/>
                          </a:solidFill>
                        </a:rPr>
                        <a:t> الفوزان</a:t>
                      </a:r>
                      <a:endParaRPr lang="ar-SA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600" b="1" dirty="0" smtClean="0">
                          <a:solidFill>
                            <a:schemeClr val="bg1"/>
                          </a:solidFill>
                        </a:rPr>
                        <a:t>فريق بصمة سفراء – فريق آمنون</a:t>
                      </a:r>
                      <a:endParaRPr lang="ar-SA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4445">
                <a:tc>
                  <a:txBody>
                    <a:bodyPr/>
                    <a:lstStyle/>
                    <a:p>
                      <a:pPr rtl="1"/>
                      <a:r>
                        <a:rPr lang="ar-SA" sz="1800" dirty="0" smtClean="0">
                          <a:solidFill>
                            <a:schemeClr val="bg1"/>
                          </a:solidFill>
                        </a:rPr>
                        <a:t>7</a:t>
                      </a:r>
                      <a:endParaRPr lang="ar-SA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800" dirty="0" smtClean="0">
                          <a:solidFill>
                            <a:schemeClr val="bg1"/>
                          </a:solidFill>
                        </a:rPr>
                        <a:t>لجنة المبيعات</a:t>
                      </a:r>
                      <a:endParaRPr lang="ar-SA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800" dirty="0" smtClean="0">
                          <a:solidFill>
                            <a:schemeClr val="bg1"/>
                          </a:solidFill>
                        </a:rPr>
                        <a:t>أ. وفاء </a:t>
                      </a:r>
                      <a:r>
                        <a:rPr lang="ar-SA" sz="1800" dirty="0" err="1" smtClean="0">
                          <a:solidFill>
                            <a:schemeClr val="bg1"/>
                          </a:solidFill>
                        </a:rPr>
                        <a:t>النواش</a:t>
                      </a:r>
                      <a:endParaRPr lang="ar-SA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4445">
                <a:tc>
                  <a:txBody>
                    <a:bodyPr/>
                    <a:lstStyle/>
                    <a:p>
                      <a:pPr rtl="1"/>
                      <a:r>
                        <a:rPr lang="ar-SA" sz="1800" dirty="0" smtClean="0">
                          <a:solidFill>
                            <a:schemeClr val="bg1"/>
                          </a:solidFill>
                        </a:rPr>
                        <a:t>8</a:t>
                      </a:r>
                      <a:endParaRPr lang="ar-SA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800" dirty="0" smtClean="0">
                          <a:solidFill>
                            <a:schemeClr val="bg1"/>
                          </a:solidFill>
                        </a:rPr>
                        <a:t>لجنة المسرح </a:t>
                      </a:r>
                      <a:endParaRPr lang="ar-SA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800" dirty="0" err="1" smtClean="0">
                          <a:solidFill>
                            <a:schemeClr val="bg1"/>
                          </a:solidFill>
                        </a:rPr>
                        <a:t>أ.ريم</a:t>
                      </a:r>
                      <a:r>
                        <a:rPr lang="ar-SA" sz="1800" dirty="0" smtClean="0">
                          <a:solidFill>
                            <a:schemeClr val="bg1"/>
                          </a:solidFill>
                        </a:rPr>
                        <a:t> عبده،</a:t>
                      </a:r>
                      <a:r>
                        <a:rPr lang="ar-SA" sz="18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ar-SA" sz="1800" baseline="0" dirty="0" err="1" smtClean="0">
                          <a:solidFill>
                            <a:schemeClr val="bg1"/>
                          </a:solidFill>
                        </a:rPr>
                        <a:t>أ.سارة</a:t>
                      </a:r>
                      <a:r>
                        <a:rPr lang="ar-SA" sz="18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ar-SA" sz="1800" baseline="0" dirty="0" smtClean="0">
                          <a:solidFill>
                            <a:schemeClr val="bg1"/>
                          </a:solidFill>
                        </a:rPr>
                        <a:t>التريكي</a:t>
                      </a:r>
                      <a:endParaRPr lang="ar-SA" sz="1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6484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خطط انسيابي: محطة طرفية 4"/>
          <p:cNvSpPr/>
          <p:nvPr/>
        </p:nvSpPr>
        <p:spPr>
          <a:xfrm>
            <a:off x="3454400" y="268224"/>
            <a:ext cx="4673600" cy="585915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 smtClean="0"/>
              <a:t>مسار ملتقى رواء وعطاء</a:t>
            </a:r>
            <a:endParaRPr lang="ar-SA" sz="3200" dirty="0"/>
          </a:p>
        </p:txBody>
      </p:sp>
      <p:graphicFrame>
        <p:nvGraphicFramePr>
          <p:cNvPr id="6" name="جدول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9396867"/>
              </p:ext>
            </p:extLst>
          </p:nvPr>
        </p:nvGraphicFramePr>
        <p:xfrm>
          <a:off x="3187080" y="1609725"/>
          <a:ext cx="5208240" cy="3383280"/>
        </p:xfrm>
        <a:graphic>
          <a:graphicData uri="http://schemas.openxmlformats.org/drawingml/2006/table">
            <a:tbl>
              <a:tblPr rtl="1" firstRow="1" bandRow="1"/>
              <a:tblGrid>
                <a:gridCol w="527294"/>
                <a:gridCol w="1486276"/>
                <a:gridCol w="3194670"/>
              </a:tblGrid>
              <a:tr h="370840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م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الموضوع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البيان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بدء الملتقى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يوم السبت 1/</a:t>
                      </a:r>
                      <a:r>
                        <a:rPr lang="ar-SA" sz="2000" baseline="0" dirty="0" smtClean="0">
                          <a:solidFill>
                            <a:schemeClr val="bg1"/>
                          </a:solidFill>
                        </a:rPr>
                        <a:t> 11/ 1439 هـ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انتهاء الملتقى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يوم الأحد 2/ 11/ 1439 هـ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مكان الملتقى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مدارس الرواد الأهلية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4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وقت بدء فعاليات الملتقى 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 4:00 مساء</a:t>
                      </a:r>
                    </a:p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وقت انتهاء فعاليات الملتقى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9.30 مساء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6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وقت الاستراحة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من الساعة 7:00 إلى</a:t>
                      </a:r>
                      <a:r>
                        <a:rPr lang="ar-SA" sz="2000" baseline="0" dirty="0" smtClean="0">
                          <a:solidFill>
                            <a:schemeClr val="bg1"/>
                          </a:solidFill>
                        </a:rPr>
                        <a:t> 7:30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022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خطط انسيابي: محطة طرفية 4"/>
          <p:cNvSpPr/>
          <p:nvPr/>
        </p:nvSpPr>
        <p:spPr>
          <a:xfrm>
            <a:off x="3606800" y="393701"/>
            <a:ext cx="4330700" cy="639762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 smtClean="0"/>
              <a:t>توقيت فعاليات الملتقى</a:t>
            </a:r>
            <a:endParaRPr lang="ar-SA" sz="3200" dirty="0"/>
          </a:p>
        </p:txBody>
      </p:sp>
      <p:graphicFrame>
        <p:nvGraphicFramePr>
          <p:cNvPr id="6" name="جدول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765674"/>
              </p:ext>
            </p:extLst>
          </p:nvPr>
        </p:nvGraphicFramePr>
        <p:xfrm>
          <a:off x="2857500" y="1744662"/>
          <a:ext cx="6096000" cy="2887663"/>
        </p:xfrm>
        <a:graphic>
          <a:graphicData uri="http://schemas.openxmlformats.org/drawingml/2006/table">
            <a:tbl>
              <a:tblPr rtl="1" firstRow="1" bandRow="1"/>
              <a:tblGrid>
                <a:gridCol w="604614"/>
                <a:gridCol w="1819300"/>
                <a:gridCol w="3672086"/>
              </a:tblGrid>
              <a:tr h="608751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/>
                      <a:r>
                        <a:rPr lang="ar-SA" dirty="0" smtClean="0">
                          <a:solidFill>
                            <a:schemeClr val="bg1"/>
                          </a:solidFill>
                        </a:rPr>
                        <a:t>الرقم</a:t>
                      </a:r>
                      <a:endParaRPr lang="ar-SA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/>
                      <a:r>
                        <a:rPr lang="ar-SA" sz="2000" dirty="0" smtClean="0">
                          <a:solidFill>
                            <a:schemeClr val="bg1"/>
                          </a:solidFill>
                        </a:rPr>
                        <a:t>نوع الفعالية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/>
                      <a:r>
                        <a:rPr lang="ar-SA" dirty="0" smtClean="0">
                          <a:solidFill>
                            <a:schemeClr val="bg1"/>
                          </a:solidFill>
                        </a:rPr>
                        <a:t>التوقيت العام</a:t>
                      </a:r>
                      <a:endParaRPr lang="ar-SA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9728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ar-SA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dirty="0" smtClean="0">
                          <a:solidFill>
                            <a:schemeClr val="bg1"/>
                          </a:solidFill>
                        </a:rPr>
                        <a:t>الأركان التفاعلية</a:t>
                      </a:r>
                      <a:endParaRPr lang="ar-SA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dirty="0" smtClean="0">
                          <a:solidFill>
                            <a:schemeClr val="bg1"/>
                          </a:solidFill>
                        </a:rPr>
                        <a:t>تبدأ من</a:t>
                      </a:r>
                      <a:r>
                        <a:rPr lang="ar-SA" baseline="0" dirty="0" smtClean="0">
                          <a:solidFill>
                            <a:schemeClr val="bg1"/>
                          </a:solidFill>
                        </a:rPr>
                        <a:t> الساعة 4م إلى 9.30م </a:t>
                      </a:r>
                      <a:endParaRPr lang="ar-SA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9728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ar-SA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dirty="0" smtClean="0">
                          <a:solidFill>
                            <a:schemeClr val="bg1"/>
                          </a:solidFill>
                        </a:rPr>
                        <a:t>الدورات التدريبية</a:t>
                      </a:r>
                      <a:endParaRPr lang="ar-SA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dirty="0" smtClean="0">
                          <a:solidFill>
                            <a:schemeClr val="bg1"/>
                          </a:solidFill>
                        </a:rPr>
                        <a:t> من الساعة 5:00 م إلى 7:00 م</a:t>
                      </a:r>
                      <a:endParaRPr lang="ar-SA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9728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ar-SA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dirty="0" smtClean="0">
                          <a:solidFill>
                            <a:schemeClr val="bg1"/>
                          </a:solidFill>
                        </a:rPr>
                        <a:t>المسرح</a:t>
                      </a:r>
                      <a:endParaRPr lang="ar-SA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dirty="0" smtClean="0">
                          <a:solidFill>
                            <a:schemeClr val="bg1"/>
                          </a:solidFill>
                        </a:rPr>
                        <a:t>من الساعة </a:t>
                      </a:r>
                      <a:r>
                        <a:rPr lang="ar-SA" baseline="0" dirty="0" smtClean="0">
                          <a:solidFill>
                            <a:schemeClr val="bg1"/>
                          </a:solidFill>
                        </a:rPr>
                        <a:t> 7:00 إلى 9.30م</a:t>
                      </a:r>
                      <a:endParaRPr lang="ar-SA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9728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dirty="0" smtClean="0">
                          <a:solidFill>
                            <a:schemeClr val="bg1"/>
                          </a:solidFill>
                        </a:rPr>
                        <a:t>4</a:t>
                      </a:r>
                      <a:endParaRPr lang="ar-SA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dirty="0" smtClean="0">
                          <a:solidFill>
                            <a:schemeClr val="bg1"/>
                          </a:solidFill>
                        </a:rPr>
                        <a:t>أركان المبيعات</a:t>
                      </a:r>
                      <a:endParaRPr lang="ar-SA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dirty="0" smtClean="0">
                          <a:solidFill>
                            <a:schemeClr val="bg1"/>
                          </a:solidFill>
                        </a:rPr>
                        <a:t>من الساعة 4:00 م إلى 9.30</a:t>
                      </a:r>
                      <a:r>
                        <a:rPr lang="ar-SA" baseline="0" dirty="0" smtClean="0">
                          <a:solidFill>
                            <a:schemeClr val="bg1"/>
                          </a:solidFill>
                        </a:rPr>
                        <a:t> م</a:t>
                      </a:r>
                      <a:endParaRPr lang="ar-SA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2989526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1191</TotalTime>
  <Words>1647</Words>
  <Application>Microsoft Office PowerPoint</Application>
  <PresentationFormat>مخصص</PresentationFormat>
  <Paragraphs>539</Paragraphs>
  <Slides>38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38</vt:i4>
      </vt:variant>
    </vt:vector>
  </HeadingPairs>
  <TitlesOfParts>
    <vt:vector size="39" baseType="lpstr"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طيبة الغيلان</dc:creator>
  <cp:lastModifiedBy>DELL1</cp:lastModifiedBy>
  <cp:revision>52</cp:revision>
  <dcterms:created xsi:type="dcterms:W3CDTF">2018-07-22T09:34:32Z</dcterms:created>
  <dcterms:modified xsi:type="dcterms:W3CDTF">2018-07-25T09:24:56Z</dcterms:modified>
</cp:coreProperties>
</file>