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notesMasterIdLst>
    <p:notesMasterId r:id="rId68"/>
  </p:notesMasterIdLst>
  <p:sldIdLst>
    <p:sldId id="327" r:id="rId2"/>
    <p:sldId id="257" r:id="rId3"/>
    <p:sldId id="258" r:id="rId4"/>
    <p:sldId id="260" r:id="rId5"/>
    <p:sldId id="261" r:id="rId6"/>
    <p:sldId id="262" r:id="rId7"/>
    <p:sldId id="263" r:id="rId8"/>
    <p:sldId id="264" r:id="rId9"/>
    <p:sldId id="265" r:id="rId10"/>
    <p:sldId id="266" r:id="rId11"/>
    <p:sldId id="307" r:id="rId12"/>
    <p:sldId id="267" r:id="rId13"/>
    <p:sldId id="269" r:id="rId14"/>
    <p:sldId id="268" r:id="rId15"/>
    <p:sldId id="270" r:id="rId16"/>
    <p:sldId id="271" r:id="rId17"/>
    <p:sldId id="272" r:id="rId18"/>
    <p:sldId id="273" r:id="rId19"/>
    <p:sldId id="274" r:id="rId20"/>
    <p:sldId id="326"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8" r:id="rId54"/>
    <p:sldId id="310" r:id="rId55"/>
    <p:sldId id="311" r:id="rId56"/>
    <p:sldId id="312" r:id="rId57"/>
    <p:sldId id="313" r:id="rId58"/>
    <p:sldId id="316" r:id="rId59"/>
    <p:sldId id="317" r:id="rId60"/>
    <p:sldId id="322" r:id="rId61"/>
    <p:sldId id="323" r:id="rId62"/>
    <p:sldId id="319" r:id="rId63"/>
    <p:sldId id="320" r:id="rId64"/>
    <p:sldId id="324" r:id="rId65"/>
    <p:sldId id="321" r:id="rId66"/>
    <p:sldId id="325" r:id="rId67"/>
  </p:sldIdLst>
  <p:sldSz cx="12192000" cy="16256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377"/>
    <a:srgbClr val="D8B0D4"/>
    <a:srgbClr val="BF61AF"/>
    <a:srgbClr val="015A74"/>
    <a:srgbClr val="009999"/>
    <a:srgbClr val="F17445"/>
    <a:srgbClr val="FC2B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789" autoAdjust="0"/>
    <p:restoredTop sz="95256" autoAdjust="0"/>
  </p:normalViewPr>
  <p:slideViewPr>
    <p:cSldViewPr snapToGrid="0">
      <p:cViewPr varScale="1">
        <p:scale>
          <a:sx n="35" d="100"/>
          <a:sy n="35" d="100"/>
        </p:scale>
        <p:origin x="167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98</c:v>
                </c:pt>
                <c:pt idx="2">
                  <c:v>100</c:v>
                </c:pt>
                <c:pt idx="3">
                  <c:v>95</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5939920"/>
        <c:axId val="285940312"/>
      </c:barChart>
      <c:catAx>
        <c:axId val="285939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5940312"/>
        <c:crosses val="autoZero"/>
        <c:auto val="1"/>
        <c:lblAlgn val="ctr"/>
        <c:lblOffset val="100"/>
        <c:noMultiLvlLbl val="0"/>
      </c:catAx>
      <c:valAx>
        <c:axId val="285940312"/>
        <c:scaling>
          <c:orientation val="minMax"/>
        </c:scaling>
        <c:delete val="1"/>
        <c:axPos val="l"/>
        <c:numFmt formatCode="General" sourceLinked="1"/>
        <c:majorTickMark val="none"/>
        <c:minorTickMark val="none"/>
        <c:tickLblPos val="nextTo"/>
        <c:crossAx val="285939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98</c:v>
                </c:pt>
                <c:pt idx="1">
                  <c:v>97</c:v>
                </c:pt>
                <c:pt idx="2">
                  <c:v>98</c:v>
                </c:pt>
                <c:pt idx="3">
                  <c:v>95</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9418168"/>
        <c:axId val="289418560"/>
      </c:barChart>
      <c:catAx>
        <c:axId val="289418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9418560"/>
        <c:crosses val="autoZero"/>
        <c:auto val="1"/>
        <c:lblAlgn val="ctr"/>
        <c:lblOffset val="100"/>
        <c:noMultiLvlLbl val="0"/>
      </c:catAx>
      <c:valAx>
        <c:axId val="289418560"/>
        <c:scaling>
          <c:orientation val="minMax"/>
        </c:scaling>
        <c:delete val="1"/>
        <c:axPos val="l"/>
        <c:numFmt formatCode="General" sourceLinked="1"/>
        <c:majorTickMark val="none"/>
        <c:minorTickMark val="none"/>
        <c:tickLblPos val="nextTo"/>
        <c:crossAx val="289418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97</c:v>
                </c:pt>
                <c:pt idx="1">
                  <c:v>99</c:v>
                </c:pt>
                <c:pt idx="2">
                  <c:v>100</c:v>
                </c:pt>
                <c:pt idx="3">
                  <c:v>95</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8900048"/>
        <c:axId val="288900440"/>
      </c:barChart>
      <c:catAx>
        <c:axId val="288900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8900440"/>
        <c:crosses val="autoZero"/>
        <c:auto val="1"/>
        <c:lblAlgn val="ctr"/>
        <c:lblOffset val="100"/>
        <c:noMultiLvlLbl val="0"/>
      </c:catAx>
      <c:valAx>
        <c:axId val="288900440"/>
        <c:scaling>
          <c:orientation val="minMax"/>
        </c:scaling>
        <c:delete val="1"/>
        <c:axPos val="l"/>
        <c:numFmt formatCode="General" sourceLinked="1"/>
        <c:majorTickMark val="none"/>
        <c:minorTickMark val="none"/>
        <c:tickLblPos val="nextTo"/>
        <c:crossAx val="288900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98</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8902008"/>
        <c:axId val="288902400"/>
      </c:barChart>
      <c:catAx>
        <c:axId val="288902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8902400"/>
        <c:crosses val="autoZero"/>
        <c:auto val="1"/>
        <c:lblAlgn val="ctr"/>
        <c:lblOffset val="100"/>
        <c:noMultiLvlLbl val="0"/>
      </c:catAx>
      <c:valAx>
        <c:axId val="288902400"/>
        <c:scaling>
          <c:orientation val="minMax"/>
        </c:scaling>
        <c:delete val="1"/>
        <c:axPos val="l"/>
        <c:numFmt formatCode="General" sourceLinked="1"/>
        <c:majorTickMark val="none"/>
        <c:minorTickMark val="none"/>
        <c:tickLblPos val="nextTo"/>
        <c:crossAx val="288902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ورقة1!$B$1</c:f>
              <c:strCache>
                <c:ptCount val="1"/>
                <c:pt idx="0">
                  <c:v>النسبة</c:v>
                </c:pt>
              </c:strCache>
            </c:strRef>
          </c:tx>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bg1">
                  <a:lumMod val="6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4301-4C85-9DAF-C17369269B03}"/>
              </c:ext>
            </c:extLst>
          </c:dPt>
          <c:dPt>
            <c:idx val="1"/>
            <c:invertIfNegative val="0"/>
            <c:bubble3D val="0"/>
            <c:spPr>
              <a:solidFill>
                <a:schemeClr val="bg1">
                  <a:lumMod val="6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2-855F-4395-A38F-C5013F10CC5B}"/>
              </c:ext>
            </c:extLst>
          </c:dPt>
          <c:dPt>
            <c:idx val="2"/>
            <c:invertIfNegative val="0"/>
            <c:bubble3D val="0"/>
            <c:spPr>
              <a:solidFill>
                <a:schemeClr val="bg1">
                  <a:lumMod val="6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4301-4C85-9DAF-C17369269B03}"/>
              </c:ext>
            </c:extLst>
          </c:dPt>
          <c:dPt>
            <c:idx val="3"/>
            <c:invertIfNegative val="0"/>
            <c:bubble3D val="0"/>
            <c:spPr>
              <a:solidFill>
                <a:schemeClr val="bg1">
                  <a:lumMod val="6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855F-4395-A38F-C5013F10CC5B}"/>
              </c:ext>
            </c:extLst>
          </c:dPt>
          <c:dPt>
            <c:idx val="4"/>
            <c:invertIfNegative val="0"/>
            <c:bubble3D val="0"/>
            <c:spPr>
              <a:solidFill>
                <a:schemeClr val="bg1">
                  <a:lumMod val="6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4-855F-4395-A38F-C5013F10CC5B}"/>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ar-S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ورقة1!$A$2:$A$6</c:f>
              <c:strCache>
                <c:ptCount val="5"/>
                <c:pt idx="0">
                  <c:v>وقت انعقاد الدورة </c:v>
                </c:pt>
                <c:pt idx="1">
                  <c:v>مدة اللقاء ومناسبته للدورة </c:v>
                </c:pt>
                <c:pt idx="2">
                  <c:v>البيئة التدريبية </c:v>
                </c:pt>
                <c:pt idx="3">
                  <c:v>تعاون المنظمات </c:v>
                </c:pt>
                <c:pt idx="4">
                  <c:v>موافقة مستوى المتدربات لتوقعاتك </c:v>
                </c:pt>
              </c:strCache>
            </c:strRef>
          </c:cat>
          <c:val>
            <c:numRef>
              <c:f>ورقة1!$B$2:$B$6</c:f>
              <c:numCache>
                <c:formatCode>General</c:formatCode>
                <c:ptCount val="5"/>
                <c:pt idx="0">
                  <c:v>100</c:v>
                </c:pt>
                <c:pt idx="1">
                  <c:v>100</c:v>
                </c:pt>
                <c:pt idx="2">
                  <c:v>91</c:v>
                </c:pt>
                <c:pt idx="3">
                  <c:v>100</c:v>
                </c:pt>
                <c:pt idx="4">
                  <c:v>90</c:v>
                </c:pt>
              </c:numCache>
            </c:numRef>
          </c:val>
          <c:extLst>
            <c:ext xmlns:c16="http://schemas.microsoft.com/office/drawing/2014/chart" uri="{C3380CC4-5D6E-409C-BE32-E72D297353CC}">
              <c16:uniqueId val="{00000004-4301-4C85-9DAF-C17369269B03}"/>
            </c:ext>
          </c:extLst>
        </c:ser>
        <c:dLbls>
          <c:dLblPos val="inEnd"/>
          <c:showLegendKey val="0"/>
          <c:showVal val="1"/>
          <c:showCatName val="0"/>
          <c:showSerName val="0"/>
          <c:showPercent val="0"/>
          <c:showBubbleSize val="0"/>
        </c:dLbls>
        <c:gapWidth val="41"/>
        <c:axId val="288982144"/>
        <c:axId val="288982536"/>
      </c:barChart>
      <c:catAx>
        <c:axId val="288982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ar-SA"/>
          </a:p>
        </c:txPr>
        <c:crossAx val="288982536"/>
        <c:crosses val="autoZero"/>
        <c:auto val="1"/>
        <c:lblAlgn val="ctr"/>
        <c:lblOffset val="100"/>
        <c:noMultiLvlLbl val="0"/>
      </c:catAx>
      <c:valAx>
        <c:axId val="288982536"/>
        <c:scaling>
          <c:orientation val="minMax"/>
        </c:scaling>
        <c:delete val="1"/>
        <c:axPos val="l"/>
        <c:numFmt formatCode="General" sourceLinked="1"/>
        <c:majorTickMark val="none"/>
        <c:minorTickMark val="none"/>
        <c:tickLblPos val="nextTo"/>
        <c:crossAx val="28898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ar-SA"/>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80%</c:v>
                </c:pt>
              </c:strCache>
            </c:strRef>
          </c:tx>
          <c:spPr>
            <a:solidFill>
              <a:schemeClr val="bg1">
                <a:lumMod val="650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ورقة1!$A$2:$A$6</c:f>
              <c:strCache>
                <c:ptCount val="5"/>
                <c:pt idx="0">
                  <c:v>المجال الشخصي </c:v>
                </c:pt>
                <c:pt idx="1">
                  <c:v>المجال التربوي</c:v>
                </c:pt>
                <c:pt idx="2">
                  <c:v>المجال العلمي </c:v>
                </c:pt>
                <c:pt idx="3">
                  <c:v>المجال المهاري </c:v>
                </c:pt>
                <c:pt idx="4">
                  <c:v>المجال الفكري </c:v>
                </c:pt>
              </c:strCache>
            </c:strRef>
          </c:cat>
          <c:val>
            <c:numRef>
              <c:f>ورقة1!$B$2:$B$6</c:f>
              <c:numCache>
                <c:formatCode>General</c:formatCode>
                <c:ptCount val="5"/>
                <c:pt idx="0">
                  <c:v>95</c:v>
                </c:pt>
                <c:pt idx="1">
                  <c:v>98</c:v>
                </c:pt>
                <c:pt idx="2">
                  <c:v>94</c:v>
                </c:pt>
                <c:pt idx="3">
                  <c:v>86</c:v>
                </c:pt>
                <c:pt idx="4">
                  <c:v>98</c:v>
                </c:pt>
              </c:numCache>
            </c:numRef>
          </c:val>
          <c:extLst>
            <c:ext xmlns:c16="http://schemas.microsoft.com/office/drawing/2014/chart" uri="{C3380CC4-5D6E-409C-BE32-E72D297353CC}">
              <c16:uniqueId val="{00000004-4301-4C85-9DAF-C17369269B03}"/>
            </c:ext>
          </c:extLst>
        </c:ser>
        <c:ser>
          <c:idx val="1"/>
          <c:order val="1"/>
          <c:tx>
            <c:strRef>
              <c:f>ورقة1!$C$1</c:f>
              <c:strCache>
                <c:ptCount val="1"/>
                <c:pt idx="0">
                  <c:v>40%</c:v>
                </c:pt>
              </c:strCache>
            </c:strRef>
          </c:tx>
          <c:spPr>
            <a:solidFill>
              <a:srgbClr val="7F4377"/>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ورقة1!$A$2:$A$6</c:f>
              <c:strCache>
                <c:ptCount val="5"/>
                <c:pt idx="0">
                  <c:v>المجال الشخصي </c:v>
                </c:pt>
                <c:pt idx="1">
                  <c:v>المجال التربوي</c:v>
                </c:pt>
                <c:pt idx="2">
                  <c:v>المجال العلمي </c:v>
                </c:pt>
                <c:pt idx="3">
                  <c:v>المجال المهاري </c:v>
                </c:pt>
                <c:pt idx="4">
                  <c:v>المجال الفكري </c:v>
                </c:pt>
              </c:strCache>
            </c:strRef>
          </c:cat>
          <c:val>
            <c:numRef>
              <c:f>ورقة1!$C$2:$C$6</c:f>
              <c:numCache>
                <c:formatCode>General</c:formatCode>
                <c:ptCount val="5"/>
                <c:pt idx="0">
                  <c:v>5</c:v>
                </c:pt>
                <c:pt idx="1">
                  <c:v>2</c:v>
                </c:pt>
                <c:pt idx="2">
                  <c:v>6</c:v>
                </c:pt>
                <c:pt idx="3">
                  <c:v>14</c:v>
                </c:pt>
                <c:pt idx="4">
                  <c:v>2</c:v>
                </c:pt>
              </c:numCache>
            </c:numRef>
          </c:val>
          <c:extLst>
            <c:ext xmlns:c16="http://schemas.microsoft.com/office/drawing/2014/chart" uri="{C3380CC4-5D6E-409C-BE32-E72D297353CC}">
              <c16:uniqueId val="{00000002-F27B-46AB-8B59-025A89CEDC4B}"/>
            </c:ext>
          </c:extLst>
        </c:ser>
        <c:dLbls>
          <c:showLegendKey val="0"/>
          <c:showVal val="1"/>
          <c:showCatName val="0"/>
          <c:showSerName val="0"/>
          <c:showPercent val="0"/>
          <c:showBubbleSize val="0"/>
        </c:dLbls>
        <c:gapWidth val="355"/>
        <c:overlap val="-70"/>
        <c:axId val="288983320"/>
        <c:axId val="288983712"/>
      </c:barChart>
      <c:catAx>
        <c:axId val="28898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ar-SA"/>
          </a:p>
        </c:txPr>
        <c:crossAx val="288983712"/>
        <c:crosses val="autoZero"/>
        <c:auto val="1"/>
        <c:lblAlgn val="ctr"/>
        <c:lblOffset val="100"/>
        <c:noMultiLvlLbl val="0"/>
      </c:catAx>
      <c:valAx>
        <c:axId val="288983712"/>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ar-SA"/>
          </a:p>
        </c:txPr>
        <c:crossAx val="288983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ar-SA"/>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النسبة</c:v>
                </c:pt>
              </c:strCache>
            </c:strRef>
          </c:tx>
          <c:spPr>
            <a:solidFill>
              <a:schemeClr val="bg1">
                <a:lumMod val="650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dLbl>
              <c:idx val="2"/>
              <c:tx>
                <c:rich>
                  <a:bodyPr/>
                  <a:lstStyle/>
                  <a:p>
                    <a:r>
                      <a:rPr lang="en-US"/>
                      <a:t>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01-4C85-9DAF-C17369269B03}"/>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ورقة1!$A$2:$A$7</c:f>
              <c:strCache>
                <c:ptCount val="5"/>
                <c:pt idx="0">
                  <c:v>إدارة البرنامج </c:v>
                </c:pt>
                <c:pt idx="1">
                  <c:v>نسبة الاستفادة العامة من البرنامج </c:v>
                </c:pt>
                <c:pt idx="2">
                  <c:v>توقيت البرنامج </c:v>
                </c:pt>
                <c:pt idx="3">
                  <c:v>مدة البرنامج </c:v>
                </c:pt>
                <c:pt idx="4">
                  <c:v>البيئة التدريبية</c:v>
                </c:pt>
              </c:strCache>
            </c:strRef>
          </c:cat>
          <c:val>
            <c:numRef>
              <c:f>ورقة1!$B$2:$B$7</c:f>
              <c:numCache>
                <c:formatCode>General</c:formatCode>
                <c:ptCount val="6"/>
                <c:pt idx="0">
                  <c:v>98</c:v>
                </c:pt>
                <c:pt idx="1">
                  <c:v>93</c:v>
                </c:pt>
                <c:pt idx="2">
                  <c:v>90</c:v>
                </c:pt>
                <c:pt idx="3">
                  <c:v>95</c:v>
                </c:pt>
                <c:pt idx="4">
                  <c:v>98</c:v>
                </c:pt>
              </c:numCache>
            </c:numRef>
          </c:val>
          <c:extLst>
            <c:ext xmlns:c16="http://schemas.microsoft.com/office/drawing/2014/chart" uri="{C3380CC4-5D6E-409C-BE32-E72D297353CC}">
              <c16:uniqueId val="{00000004-4301-4C85-9DAF-C17369269B03}"/>
            </c:ext>
          </c:extLst>
        </c:ser>
        <c:dLbls>
          <c:showLegendKey val="0"/>
          <c:showVal val="1"/>
          <c:showCatName val="0"/>
          <c:showSerName val="0"/>
          <c:showPercent val="0"/>
          <c:showBubbleSize val="0"/>
        </c:dLbls>
        <c:gapWidth val="355"/>
        <c:overlap val="-70"/>
        <c:axId val="288984496"/>
        <c:axId val="288984888"/>
      </c:barChart>
      <c:catAx>
        <c:axId val="28898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ar-SA"/>
          </a:p>
        </c:txPr>
        <c:crossAx val="288984888"/>
        <c:crosses val="autoZero"/>
        <c:auto val="1"/>
        <c:lblAlgn val="ctr"/>
        <c:lblOffset val="100"/>
        <c:noMultiLvlLbl val="0"/>
      </c:catAx>
      <c:valAx>
        <c:axId val="28898488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ar-SA"/>
          </a:p>
        </c:txPr>
        <c:crossAx val="288984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ar-S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98</c:v>
                </c:pt>
                <c:pt idx="1">
                  <c:v>99</c:v>
                </c:pt>
                <c:pt idx="2">
                  <c:v>100</c:v>
                </c:pt>
                <c:pt idx="3">
                  <c:v>95</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54689952"/>
        <c:axId val="254689560"/>
      </c:barChart>
      <c:catAx>
        <c:axId val="254689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54689560"/>
        <c:crosses val="autoZero"/>
        <c:auto val="1"/>
        <c:lblAlgn val="ctr"/>
        <c:lblOffset val="100"/>
        <c:noMultiLvlLbl val="0"/>
      </c:catAx>
      <c:valAx>
        <c:axId val="254689560"/>
        <c:scaling>
          <c:orientation val="minMax"/>
        </c:scaling>
        <c:delete val="1"/>
        <c:axPos val="l"/>
        <c:numFmt formatCode="General" sourceLinked="1"/>
        <c:majorTickMark val="none"/>
        <c:minorTickMark val="none"/>
        <c:tickLblPos val="nextTo"/>
        <c:crossAx val="254689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98</c:v>
                </c:pt>
                <c:pt idx="1">
                  <c:v>97</c:v>
                </c:pt>
                <c:pt idx="2">
                  <c:v>100</c:v>
                </c:pt>
                <c:pt idx="3">
                  <c:v>91</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5941880"/>
        <c:axId val="285942272"/>
      </c:barChart>
      <c:catAx>
        <c:axId val="285941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5942272"/>
        <c:crosses val="autoZero"/>
        <c:auto val="1"/>
        <c:lblAlgn val="ctr"/>
        <c:lblOffset val="100"/>
        <c:noMultiLvlLbl val="0"/>
      </c:catAx>
      <c:valAx>
        <c:axId val="285942272"/>
        <c:scaling>
          <c:orientation val="minMax"/>
        </c:scaling>
        <c:delete val="1"/>
        <c:axPos val="l"/>
        <c:numFmt formatCode="General" sourceLinked="1"/>
        <c:majorTickMark val="none"/>
        <c:minorTickMark val="none"/>
        <c:tickLblPos val="nextTo"/>
        <c:crossAx val="285941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97</c:v>
                </c:pt>
                <c:pt idx="1">
                  <c:v>99</c:v>
                </c:pt>
                <c:pt idx="2">
                  <c:v>100</c:v>
                </c:pt>
                <c:pt idx="3">
                  <c:v>98</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6674632"/>
        <c:axId val="286675024"/>
      </c:barChart>
      <c:catAx>
        <c:axId val="286674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6675024"/>
        <c:crosses val="autoZero"/>
        <c:auto val="1"/>
        <c:lblAlgn val="ctr"/>
        <c:lblOffset val="100"/>
        <c:noMultiLvlLbl val="0"/>
      </c:catAx>
      <c:valAx>
        <c:axId val="286675024"/>
        <c:scaling>
          <c:orientation val="minMax"/>
        </c:scaling>
        <c:delete val="1"/>
        <c:axPos val="l"/>
        <c:numFmt formatCode="General" sourceLinked="1"/>
        <c:majorTickMark val="none"/>
        <c:minorTickMark val="none"/>
        <c:tickLblPos val="nextTo"/>
        <c:crossAx val="286674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96</c:v>
                </c:pt>
                <c:pt idx="1">
                  <c:v>98</c:v>
                </c:pt>
                <c:pt idx="2">
                  <c:v>100</c:v>
                </c:pt>
                <c:pt idx="3">
                  <c:v>97</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6675808"/>
        <c:axId val="286676200"/>
      </c:barChart>
      <c:catAx>
        <c:axId val="286675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6676200"/>
        <c:crosses val="autoZero"/>
        <c:auto val="1"/>
        <c:lblAlgn val="ctr"/>
        <c:lblOffset val="100"/>
        <c:noMultiLvlLbl val="0"/>
      </c:catAx>
      <c:valAx>
        <c:axId val="286676200"/>
        <c:scaling>
          <c:orientation val="minMax"/>
        </c:scaling>
        <c:delete val="1"/>
        <c:axPos val="l"/>
        <c:numFmt formatCode="General" sourceLinked="1"/>
        <c:majorTickMark val="none"/>
        <c:minorTickMark val="none"/>
        <c:tickLblPos val="nextTo"/>
        <c:crossAx val="2866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98</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6677768"/>
        <c:axId val="285941096"/>
      </c:barChart>
      <c:catAx>
        <c:axId val="286677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5941096"/>
        <c:crosses val="autoZero"/>
        <c:auto val="1"/>
        <c:lblAlgn val="ctr"/>
        <c:lblOffset val="100"/>
        <c:noMultiLvlLbl val="0"/>
      </c:catAx>
      <c:valAx>
        <c:axId val="285941096"/>
        <c:scaling>
          <c:orientation val="minMax"/>
        </c:scaling>
        <c:delete val="1"/>
        <c:axPos val="l"/>
        <c:numFmt formatCode="General" sourceLinked="1"/>
        <c:majorTickMark val="none"/>
        <c:minorTickMark val="none"/>
        <c:tickLblPos val="nextTo"/>
        <c:crossAx val="286677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95</c:v>
                </c:pt>
                <c:pt idx="1">
                  <c:v>98</c:v>
                </c:pt>
                <c:pt idx="2">
                  <c:v>100</c:v>
                </c:pt>
                <c:pt idx="3">
                  <c:v>92</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6309488"/>
        <c:axId val="286309880"/>
      </c:barChart>
      <c:catAx>
        <c:axId val="286309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6309880"/>
        <c:crosses val="autoZero"/>
        <c:auto val="1"/>
        <c:lblAlgn val="ctr"/>
        <c:lblOffset val="100"/>
        <c:noMultiLvlLbl val="0"/>
      </c:catAx>
      <c:valAx>
        <c:axId val="286309880"/>
        <c:scaling>
          <c:orientation val="minMax"/>
        </c:scaling>
        <c:delete val="1"/>
        <c:axPos val="l"/>
        <c:numFmt formatCode="General" sourceLinked="1"/>
        <c:majorTickMark val="none"/>
        <c:minorTickMark val="none"/>
        <c:tickLblPos val="nextTo"/>
        <c:crossAx val="28630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98</c:v>
                </c:pt>
                <c:pt idx="2">
                  <c:v>100</c:v>
                </c:pt>
                <c:pt idx="3">
                  <c:v>98</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8367056"/>
        <c:axId val="288367448"/>
      </c:barChart>
      <c:catAx>
        <c:axId val="288367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8367448"/>
        <c:crosses val="autoZero"/>
        <c:auto val="1"/>
        <c:lblAlgn val="ctr"/>
        <c:lblOffset val="100"/>
        <c:noMultiLvlLbl val="0"/>
      </c:catAx>
      <c:valAx>
        <c:axId val="288367448"/>
        <c:scaling>
          <c:orientation val="minMax"/>
        </c:scaling>
        <c:delete val="1"/>
        <c:axPos val="l"/>
        <c:numFmt formatCode="General" sourceLinked="1"/>
        <c:majorTickMark val="none"/>
        <c:minorTickMark val="none"/>
        <c:tickLblPos val="nextTo"/>
        <c:crossAx val="288367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c:ext xmlns:c16="http://schemas.microsoft.com/office/drawing/2014/chart" uri="{C3380CC4-5D6E-409C-BE32-E72D297353CC}">
                <c16:uniqueId val="{00000001-4301-4C85-9DAF-C17369269B03}"/>
              </c:ext>
            </c:extLst>
          </c:dPt>
          <c:dPt>
            <c:idx val="2"/>
            <c:invertIfNegative val="0"/>
            <c:bubble3D val="0"/>
            <c:extLs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95</c:v>
                </c:pt>
                <c:pt idx="1">
                  <c:v>98</c:v>
                </c:pt>
                <c:pt idx="2">
                  <c:v>100</c:v>
                </c:pt>
                <c:pt idx="3">
                  <c:v>95</c:v>
                </c:pt>
              </c:numCache>
            </c:numRef>
          </c:val>
          <c:extLs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88369800"/>
        <c:axId val="288370192"/>
      </c:barChart>
      <c:catAx>
        <c:axId val="288369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ar-SA"/>
          </a:p>
        </c:txPr>
        <c:crossAx val="288370192"/>
        <c:crosses val="autoZero"/>
        <c:auto val="1"/>
        <c:lblAlgn val="ctr"/>
        <c:lblOffset val="100"/>
        <c:noMultiLvlLbl val="0"/>
      </c:catAx>
      <c:valAx>
        <c:axId val="288370192"/>
        <c:scaling>
          <c:orientation val="minMax"/>
        </c:scaling>
        <c:delete val="1"/>
        <c:axPos val="l"/>
        <c:numFmt formatCode="General" sourceLinked="1"/>
        <c:majorTickMark val="none"/>
        <c:minorTickMark val="none"/>
        <c:tickLblPos val="nextTo"/>
        <c:crossAx val="288369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pPr>
      <a:endParaRPr lang="ar-SA"/>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withinLinearReversed" id="26">
  <a:schemeClr val="accent6"/>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42D36C4-EC55-4666-B17E-1D9F628BD68E}" type="datetimeFigureOut">
              <a:rPr lang="ar-SA" smtClean="0"/>
              <a:t>10/10/43</a:t>
            </a:fld>
            <a:endParaRPr lang="ar-SA"/>
          </a:p>
        </p:txBody>
      </p:sp>
      <p:sp>
        <p:nvSpPr>
          <p:cNvPr id="4" name="عنصر نائب لصورة الشريحة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41A9A9B-57D7-4BD3-917B-7A3EAD841F0F}" type="slidenum">
              <a:rPr lang="ar-SA" smtClean="0"/>
              <a:t>‹#›</a:t>
            </a:fld>
            <a:endParaRPr lang="ar-SA"/>
          </a:p>
        </p:txBody>
      </p:sp>
    </p:spTree>
    <p:extLst>
      <p:ext uri="{BB962C8B-B14F-4D97-AF65-F5344CB8AC3E}">
        <p14:creationId xmlns:p14="http://schemas.microsoft.com/office/powerpoint/2010/main" val="37113693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C14EF9A-7738-4476-B8CF-2CC7F9CBD42E}" type="slidenum">
              <a:rPr lang="ar-SA" smtClean="0"/>
              <a:t>1</a:t>
            </a:fld>
            <a:endParaRPr lang="ar-SA"/>
          </a:p>
        </p:txBody>
      </p:sp>
    </p:spTree>
    <p:extLst>
      <p:ext uri="{BB962C8B-B14F-4D97-AF65-F5344CB8AC3E}">
        <p14:creationId xmlns:p14="http://schemas.microsoft.com/office/powerpoint/2010/main" val="117472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41A9A9B-57D7-4BD3-917B-7A3EAD841F0F}" type="slidenum">
              <a:rPr lang="ar-SA" smtClean="0"/>
              <a:t>6</a:t>
            </a:fld>
            <a:endParaRPr lang="ar-SA"/>
          </a:p>
        </p:txBody>
      </p:sp>
    </p:spTree>
    <p:extLst>
      <p:ext uri="{BB962C8B-B14F-4D97-AF65-F5344CB8AC3E}">
        <p14:creationId xmlns:p14="http://schemas.microsoft.com/office/powerpoint/2010/main" val="165449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66</a:t>
            </a:fld>
            <a:endParaRPr/>
          </a:p>
        </p:txBody>
      </p:sp>
    </p:spTree>
    <p:extLst>
      <p:ext uri="{BB962C8B-B14F-4D97-AF65-F5344CB8AC3E}">
        <p14:creationId xmlns:p14="http://schemas.microsoft.com/office/powerpoint/2010/main" val="261007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4A0F0BA-23DE-4312-B3DF-04F966B33745}"/>
              </a:ext>
            </a:extLst>
          </p:cNvPr>
          <p:cNvSpPr>
            <a:spLocks noGrp="1"/>
          </p:cNvSpPr>
          <p:nvPr>
            <p:ph type="ctrTitle"/>
          </p:nvPr>
        </p:nvSpPr>
        <p:spPr>
          <a:xfrm>
            <a:off x="1524000" y="2660416"/>
            <a:ext cx="9144000" cy="5659496"/>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D11CB7E-8EBD-4167-979C-2E2E00D1C862}"/>
              </a:ext>
            </a:extLst>
          </p:cNvPr>
          <p:cNvSpPr>
            <a:spLocks noGrp="1"/>
          </p:cNvSpPr>
          <p:nvPr>
            <p:ph type="subTitle" idx="1"/>
          </p:nvPr>
        </p:nvSpPr>
        <p:spPr>
          <a:xfrm>
            <a:off x="1524000" y="8538164"/>
            <a:ext cx="9144000" cy="39247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37C290E9-006F-47D0-B3DE-735ABFFF55F3}"/>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959C7968-0C53-4944-8B33-1ADE7A8829B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F9AFA1B-5810-4E43-BA03-DEBF4A5C5D43}"/>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1735038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F25E2D0-E702-44C4-BA87-9C68E753983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27BC9CC-0EA3-4FD9-A5D8-B7F1BEFADC9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196C41F-7EFD-42EF-80F8-97E3E767CE5C}"/>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9FBD1B5F-7DA2-4CBB-8330-F8F0F4E29FB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DE35452-3111-4F81-AFA2-83905D1A859E}"/>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65743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FC4814C-2A46-4712-884C-AB9C6855D9BF}"/>
              </a:ext>
            </a:extLst>
          </p:cNvPr>
          <p:cNvSpPr>
            <a:spLocks noGrp="1"/>
          </p:cNvSpPr>
          <p:nvPr>
            <p:ph type="title" orient="vert"/>
          </p:nvPr>
        </p:nvSpPr>
        <p:spPr>
          <a:xfrm>
            <a:off x="8724900" y="865481"/>
            <a:ext cx="2628900" cy="13776209"/>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6A59DFC-706F-40B0-B97A-E714294042C6}"/>
              </a:ext>
            </a:extLst>
          </p:cNvPr>
          <p:cNvSpPr>
            <a:spLocks noGrp="1"/>
          </p:cNvSpPr>
          <p:nvPr>
            <p:ph type="body" orient="vert" idx="1"/>
          </p:nvPr>
        </p:nvSpPr>
        <p:spPr>
          <a:xfrm>
            <a:off x="838200" y="865481"/>
            <a:ext cx="7734300" cy="1377620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021DFDE-C6ED-45CE-9191-CC72B95D0613}"/>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0B63B611-2AF0-4D59-B918-12696B9673F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1330796-4885-42A4-9362-F083F733FFA1}"/>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638448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6B172C-11DB-4F03-8CDE-A5E52A4C78B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02F1896-74A8-44AC-BE9D-FF7410A33F9D}"/>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22611D5-4FAE-4C1D-B8AB-94198EB58B4F}"/>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9C6AE9D7-49C6-4B79-938C-57533BBB196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099570-C586-4C54-BF12-7F3C9B530887}"/>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58500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8D80F8-8DE6-46B3-A0A4-408937E3FCCF}"/>
              </a:ext>
            </a:extLst>
          </p:cNvPr>
          <p:cNvSpPr>
            <a:spLocks noGrp="1"/>
          </p:cNvSpPr>
          <p:nvPr>
            <p:ph type="title"/>
          </p:nvPr>
        </p:nvSpPr>
        <p:spPr>
          <a:xfrm>
            <a:off x="831850" y="4052714"/>
            <a:ext cx="10515600" cy="6762043"/>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86FCB5B-2379-4A0E-8871-56B382BF209E}"/>
              </a:ext>
            </a:extLst>
          </p:cNvPr>
          <p:cNvSpPr>
            <a:spLocks noGrp="1"/>
          </p:cNvSpPr>
          <p:nvPr>
            <p:ph type="body" idx="1"/>
          </p:nvPr>
        </p:nvSpPr>
        <p:spPr>
          <a:xfrm>
            <a:off x="831850" y="10878728"/>
            <a:ext cx="10515600" cy="35559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BD85625-E130-4612-BE85-9221815AC691}"/>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7BD77833-6522-48ED-A7D7-150AD35665E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B8EF0CB-5E32-42ED-8FEC-C7986772DF39}"/>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2109164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4E78CC5-4E7E-435F-AE38-6CC0CD83229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BB5CF5B-4570-442D-96A8-9D12C3263367}"/>
              </a:ext>
            </a:extLst>
          </p:cNvPr>
          <p:cNvSpPr>
            <a:spLocks noGrp="1"/>
          </p:cNvSpPr>
          <p:nvPr>
            <p:ph sz="half" idx="1"/>
          </p:nvPr>
        </p:nvSpPr>
        <p:spPr>
          <a:xfrm>
            <a:off x="838200" y="4327407"/>
            <a:ext cx="5181600" cy="10314283"/>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4D863CE-1554-4326-8F14-715876158677}"/>
              </a:ext>
            </a:extLst>
          </p:cNvPr>
          <p:cNvSpPr>
            <a:spLocks noGrp="1"/>
          </p:cNvSpPr>
          <p:nvPr>
            <p:ph sz="half" idx="2"/>
          </p:nvPr>
        </p:nvSpPr>
        <p:spPr>
          <a:xfrm>
            <a:off x="6172200" y="4327407"/>
            <a:ext cx="5181600" cy="10314283"/>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BAE0EB2-DF39-4BC8-B5A1-34AFC38DE993}"/>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6" name="عنصر نائب للتذييل 5">
            <a:extLst>
              <a:ext uri="{FF2B5EF4-FFF2-40B4-BE49-F238E27FC236}">
                <a16:creationId xmlns:a16="http://schemas.microsoft.com/office/drawing/2014/main" id="{B9CFB5C2-14CE-48AB-B584-6C5042FE347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4486A99-6775-44D5-BB4C-80F0F2E71DB0}"/>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128827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A7C2C3-C228-498F-BCC6-CD7FBB4A9AA5}"/>
              </a:ext>
            </a:extLst>
          </p:cNvPr>
          <p:cNvSpPr>
            <a:spLocks noGrp="1"/>
          </p:cNvSpPr>
          <p:nvPr>
            <p:ph type="title"/>
          </p:nvPr>
        </p:nvSpPr>
        <p:spPr>
          <a:xfrm>
            <a:off x="839788" y="865483"/>
            <a:ext cx="10515600" cy="3142075"/>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D0D19BB-670B-461F-A075-CC650889A3B4}"/>
              </a:ext>
            </a:extLst>
          </p:cNvPr>
          <p:cNvSpPr>
            <a:spLocks noGrp="1"/>
          </p:cNvSpPr>
          <p:nvPr>
            <p:ph type="body" idx="1"/>
          </p:nvPr>
        </p:nvSpPr>
        <p:spPr>
          <a:xfrm>
            <a:off x="839789" y="3984979"/>
            <a:ext cx="5157787" cy="19529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B0E0184-4CE3-4FE7-8667-C7CE66C0A7D8}"/>
              </a:ext>
            </a:extLst>
          </p:cNvPr>
          <p:cNvSpPr>
            <a:spLocks noGrp="1"/>
          </p:cNvSpPr>
          <p:nvPr>
            <p:ph sz="half" idx="2"/>
          </p:nvPr>
        </p:nvSpPr>
        <p:spPr>
          <a:xfrm>
            <a:off x="839789" y="5937956"/>
            <a:ext cx="5157787" cy="87338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F8F58284-2C29-49DF-B5D3-DF456C0B6059}"/>
              </a:ext>
            </a:extLst>
          </p:cNvPr>
          <p:cNvSpPr>
            <a:spLocks noGrp="1"/>
          </p:cNvSpPr>
          <p:nvPr>
            <p:ph type="body" sz="quarter" idx="3"/>
          </p:nvPr>
        </p:nvSpPr>
        <p:spPr>
          <a:xfrm>
            <a:off x="6172200" y="3984979"/>
            <a:ext cx="5183188" cy="19529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70CDF2B-A7E6-4454-A118-A766FF3BF78A}"/>
              </a:ext>
            </a:extLst>
          </p:cNvPr>
          <p:cNvSpPr>
            <a:spLocks noGrp="1"/>
          </p:cNvSpPr>
          <p:nvPr>
            <p:ph sz="quarter" idx="4"/>
          </p:nvPr>
        </p:nvSpPr>
        <p:spPr>
          <a:xfrm>
            <a:off x="6172200" y="5937956"/>
            <a:ext cx="5183188" cy="87338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AD16A448-4264-48E4-8D4F-B790DE2E0300}"/>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8" name="عنصر نائب للتذييل 7">
            <a:extLst>
              <a:ext uri="{FF2B5EF4-FFF2-40B4-BE49-F238E27FC236}">
                <a16:creationId xmlns:a16="http://schemas.microsoft.com/office/drawing/2014/main" id="{E0F2D877-A0D1-4F5D-BAC4-88839E5CE84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EA4F6FD-3026-4321-ABF3-112956023EB0}"/>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40696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197AAE-23E3-41FF-A7AD-229056C4A28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CCD61DC8-BC78-403B-A959-89E7BA5BD80E}"/>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4" name="عنصر نائب للتذييل 3">
            <a:extLst>
              <a:ext uri="{FF2B5EF4-FFF2-40B4-BE49-F238E27FC236}">
                <a16:creationId xmlns:a16="http://schemas.microsoft.com/office/drawing/2014/main" id="{C870261E-CD9E-4258-97CB-B2854BB6A9DD}"/>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02B2B743-EBCF-4F88-8639-BAA7B94361A7}"/>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946188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122FF73-88DE-4D4B-A057-4D80E9044AD7}"/>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3" name="عنصر نائب للتذييل 2">
            <a:extLst>
              <a:ext uri="{FF2B5EF4-FFF2-40B4-BE49-F238E27FC236}">
                <a16:creationId xmlns:a16="http://schemas.microsoft.com/office/drawing/2014/main" id="{6D56EA7E-363C-4AE5-A1ED-355F2FFD399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446562D2-A8EB-4651-BA2A-6E05F97CF90E}"/>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2728145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CB8E95-3282-41A8-8DE4-FF16A1126514}"/>
              </a:ext>
            </a:extLst>
          </p:cNvPr>
          <p:cNvSpPr>
            <a:spLocks noGrp="1"/>
          </p:cNvSpPr>
          <p:nvPr>
            <p:ph type="title"/>
          </p:nvPr>
        </p:nvSpPr>
        <p:spPr>
          <a:xfrm>
            <a:off x="839789" y="1083733"/>
            <a:ext cx="3932237" cy="3793067"/>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2764545-1773-47D9-9AB8-F7C3766DB6B4}"/>
              </a:ext>
            </a:extLst>
          </p:cNvPr>
          <p:cNvSpPr>
            <a:spLocks noGrp="1"/>
          </p:cNvSpPr>
          <p:nvPr>
            <p:ph idx="1"/>
          </p:nvPr>
        </p:nvSpPr>
        <p:spPr>
          <a:xfrm>
            <a:off x="5183188" y="2340564"/>
            <a:ext cx="6172200" cy="115522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B8921F18-5C1A-4CD8-A20E-E3EC70624090}"/>
              </a:ext>
            </a:extLst>
          </p:cNvPr>
          <p:cNvSpPr>
            <a:spLocks noGrp="1"/>
          </p:cNvSpPr>
          <p:nvPr>
            <p:ph type="body" sz="half" idx="2"/>
          </p:nvPr>
        </p:nvSpPr>
        <p:spPr>
          <a:xfrm>
            <a:off x="839789" y="4876800"/>
            <a:ext cx="3932237" cy="90348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323BD98-C7E4-485E-BF6C-114F8645A74A}"/>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6" name="عنصر نائب للتذييل 5">
            <a:extLst>
              <a:ext uri="{FF2B5EF4-FFF2-40B4-BE49-F238E27FC236}">
                <a16:creationId xmlns:a16="http://schemas.microsoft.com/office/drawing/2014/main" id="{6F0D43E1-8DA2-40F4-811A-2BB3DD34071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D5E2E8D-D3B9-4B25-84A1-B574017CB9AC}"/>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292826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1684C7-75A6-4CDC-8F57-43466FBB8B6F}"/>
              </a:ext>
            </a:extLst>
          </p:cNvPr>
          <p:cNvSpPr>
            <a:spLocks noGrp="1"/>
          </p:cNvSpPr>
          <p:nvPr>
            <p:ph type="title"/>
          </p:nvPr>
        </p:nvSpPr>
        <p:spPr>
          <a:xfrm>
            <a:off x="839789" y="1083733"/>
            <a:ext cx="3932237" cy="3793067"/>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A50B278-A510-4197-B1CB-ECABBD08D645}"/>
              </a:ext>
            </a:extLst>
          </p:cNvPr>
          <p:cNvSpPr>
            <a:spLocks noGrp="1"/>
          </p:cNvSpPr>
          <p:nvPr>
            <p:ph type="pic" idx="1"/>
          </p:nvPr>
        </p:nvSpPr>
        <p:spPr>
          <a:xfrm>
            <a:off x="5183188" y="2340564"/>
            <a:ext cx="6172200" cy="115522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53FED5E-ED22-4652-AAF9-EFBD18832816}"/>
              </a:ext>
            </a:extLst>
          </p:cNvPr>
          <p:cNvSpPr>
            <a:spLocks noGrp="1"/>
          </p:cNvSpPr>
          <p:nvPr>
            <p:ph type="body" sz="half" idx="2"/>
          </p:nvPr>
        </p:nvSpPr>
        <p:spPr>
          <a:xfrm>
            <a:off x="839789" y="4876800"/>
            <a:ext cx="3932237" cy="90348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3BCF8F9-85C0-4F3E-A12B-3D0EBDE87803}"/>
              </a:ext>
            </a:extLst>
          </p:cNvPr>
          <p:cNvSpPr>
            <a:spLocks noGrp="1"/>
          </p:cNvSpPr>
          <p:nvPr>
            <p:ph type="dt" sz="half" idx="10"/>
          </p:nvPr>
        </p:nvSpPr>
        <p:spPr/>
        <p:txBody>
          <a:bodyPr/>
          <a:lstStyle/>
          <a:p>
            <a:fld id="{79E5D2B4-7D66-44AF-B76E-D117323DBB4C}" type="datetimeFigureOut">
              <a:rPr lang="ar-SA" smtClean="0"/>
              <a:t>10/10/43</a:t>
            </a:fld>
            <a:endParaRPr lang="ar-SA"/>
          </a:p>
        </p:txBody>
      </p:sp>
      <p:sp>
        <p:nvSpPr>
          <p:cNvPr id="6" name="عنصر نائب للتذييل 5">
            <a:extLst>
              <a:ext uri="{FF2B5EF4-FFF2-40B4-BE49-F238E27FC236}">
                <a16:creationId xmlns:a16="http://schemas.microsoft.com/office/drawing/2014/main" id="{A155F0A4-C8ED-4381-ABF5-2491D4E4CA1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AB9085F-4D43-4377-B4D3-0D9762612D5F}"/>
              </a:ext>
            </a:extLst>
          </p:cNvPr>
          <p:cNvSpPr>
            <a:spLocks noGrp="1"/>
          </p:cNvSpPr>
          <p:nvPr>
            <p:ph type="sldNum" sz="quarter" idx="12"/>
          </p:nvPr>
        </p:nvSpPr>
        <p:spPr/>
        <p:txBody>
          <a:bodyPr/>
          <a:lstStyle/>
          <a:p>
            <a:fld id="{EA4C6D45-256E-4D3F-B8E1-808BF2698DF4}" type="slidenum">
              <a:rPr lang="ar-SA" smtClean="0"/>
              <a:t>‹#›</a:t>
            </a:fld>
            <a:endParaRPr lang="ar-SA"/>
          </a:p>
        </p:txBody>
      </p:sp>
    </p:spTree>
    <p:extLst>
      <p:ext uri="{BB962C8B-B14F-4D97-AF65-F5344CB8AC3E}">
        <p14:creationId xmlns:p14="http://schemas.microsoft.com/office/powerpoint/2010/main" val="150878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93108A9-9F4B-46A7-AE24-D59FF92D1B88}"/>
              </a:ext>
            </a:extLst>
          </p:cNvPr>
          <p:cNvSpPr>
            <a:spLocks noGrp="1"/>
          </p:cNvSpPr>
          <p:nvPr>
            <p:ph type="title"/>
          </p:nvPr>
        </p:nvSpPr>
        <p:spPr>
          <a:xfrm>
            <a:off x="838200" y="865483"/>
            <a:ext cx="10515600" cy="3142075"/>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AFDAB1C-569F-4EB7-AF0E-18CFFE881553}"/>
              </a:ext>
            </a:extLst>
          </p:cNvPr>
          <p:cNvSpPr>
            <a:spLocks noGrp="1"/>
          </p:cNvSpPr>
          <p:nvPr>
            <p:ph type="body" idx="1"/>
          </p:nvPr>
        </p:nvSpPr>
        <p:spPr>
          <a:xfrm>
            <a:off x="838200" y="4327407"/>
            <a:ext cx="10515600" cy="10314283"/>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54A22FB-20AA-4AF9-B258-D8A93E8197EC}"/>
              </a:ext>
            </a:extLst>
          </p:cNvPr>
          <p:cNvSpPr>
            <a:spLocks noGrp="1"/>
          </p:cNvSpPr>
          <p:nvPr>
            <p:ph type="dt" sz="half" idx="2"/>
          </p:nvPr>
        </p:nvSpPr>
        <p:spPr>
          <a:xfrm>
            <a:off x="8610600" y="15066905"/>
            <a:ext cx="2743200" cy="865481"/>
          </a:xfrm>
          <a:prstGeom prst="rect">
            <a:avLst/>
          </a:prstGeom>
        </p:spPr>
        <p:txBody>
          <a:bodyPr vert="horz" lIns="91440" tIns="45720" rIns="91440" bIns="45720" rtlCol="1" anchor="ctr"/>
          <a:lstStyle>
            <a:lvl1pPr algn="r">
              <a:defRPr sz="1200">
                <a:solidFill>
                  <a:schemeClr val="tx1">
                    <a:tint val="75000"/>
                  </a:schemeClr>
                </a:solidFill>
              </a:defRPr>
            </a:lvl1pPr>
          </a:lstStyle>
          <a:p>
            <a:fld id="{79E5D2B4-7D66-44AF-B76E-D117323DBB4C}" type="datetimeFigureOut">
              <a:rPr lang="ar-SA" smtClean="0"/>
              <a:t>10/10/43</a:t>
            </a:fld>
            <a:endParaRPr lang="ar-SA"/>
          </a:p>
        </p:txBody>
      </p:sp>
      <p:sp>
        <p:nvSpPr>
          <p:cNvPr id="5" name="عنصر نائب للتذييل 4">
            <a:extLst>
              <a:ext uri="{FF2B5EF4-FFF2-40B4-BE49-F238E27FC236}">
                <a16:creationId xmlns:a16="http://schemas.microsoft.com/office/drawing/2014/main" id="{5129CF74-1C3B-42BA-88A9-6C3FEC67580E}"/>
              </a:ext>
            </a:extLst>
          </p:cNvPr>
          <p:cNvSpPr>
            <a:spLocks noGrp="1"/>
          </p:cNvSpPr>
          <p:nvPr>
            <p:ph type="ftr" sz="quarter" idx="3"/>
          </p:nvPr>
        </p:nvSpPr>
        <p:spPr>
          <a:xfrm>
            <a:off x="4038600" y="15066905"/>
            <a:ext cx="4114800" cy="865481"/>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EAEE67BF-8497-4D0F-95D0-BA3AF69DA49D}"/>
              </a:ext>
            </a:extLst>
          </p:cNvPr>
          <p:cNvSpPr>
            <a:spLocks noGrp="1"/>
          </p:cNvSpPr>
          <p:nvPr>
            <p:ph type="sldNum" sz="quarter" idx="4"/>
          </p:nvPr>
        </p:nvSpPr>
        <p:spPr>
          <a:xfrm>
            <a:off x="838200" y="15066905"/>
            <a:ext cx="2743200" cy="865481"/>
          </a:xfrm>
          <a:prstGeom prst="rect">
            <a:avLst/>
          </a:prstGeom>
        </p:spPr>
        <p:txBody>
          <a:bodyPr vert="horz" lIns="91440" tIns="45720" rIns="91440" bIns="45720" rtlCol="1" anchor="ctr"/>
          <a:lstStyle>
            <a:lvl1pPr algn="l">
              <a:defRPr sz="1200">
                <a:solidFill>
                  <a:schemeClr val="tx1">
                    <a:tint val="75000"/>
                  </a:schemeClr>
                </a:solidFill>
              </a:defRPr>
            </a:lvl1pPr>
          </a:lstStyle>
          <a:p>
            <a:fld id="{EA4C6D45-256E-4D3F-B8E1-808BF2698DF4}" type="slidenum">
              <a:rPr lang="ar-SA" smtClean="0"/>
              <a:t>‹#›</a:t>
            </a:fld>
            <a:endParaRPr lang="ar-SA"/>
          </a:p>
        </p:txBody>
      </p:sp>
    </p:spTree>
    <p:extLst>
      <p:ext uri="{BB962C8B-B14F-4D97-AF65-F5344CB8AC3E}">
        <p14:creationId xmlns:p14="http://schemas.microsoft.com/office/powerpoint/2010/main" val="4957471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3.sv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3.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4.png"/><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chart" Target="../charts/chart7.xml"/></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hart" Target="../charts/chart8.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chart" Target="../charts/chart9.xml"/></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chart" Target="../charts/char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chart" Target="../charts/char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sv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3.svg"/></Relationships>
</file>

<file path=ppt/slides/_rels/slide6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80.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77466" y="3609656"/>
            <a:ext cx="8207238" cy="8207238"/>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alpha val="94902"/>
              </a:srgbClr>
            </a:solidFill>
          </p:spPr>
        </p:sp>
      </p:grpSp>
      <p:pic>
        <p:nvPicPr>
          <p:cNvPr id="4" name="Picture 4"/>
          <p:cNvPicPr>
            <a:picLocks noChangeAspect="1"/>
          </p:cNvPicPr>
          <p:nvPr/>
        </p:nvPicPr>
        <p:blipFill>
          <a:blip r:embed="rId3"/>
          <a:srcRect/>
          <a:stretch>
            <a:fillRect/>
          </a:stretch>
        </p:blipFill>
        <p:spPr>
          <a:xfrm>
            <a:off x="4259298" y="4401278"/>
            <a:ext cx="3643575" cy="32728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4028" y="11090710"/>
            <a:ext cx="4797787" cy="4797787"/>
          </a:xfrm>
          <a:prstGeom prst="rect">
            <a:avLst/>
          </a:prstGeom>
        </p:spPr>
      </p:pic>
      <p:pic>
        <p:nvPicPr>
          <p:cNvPr id="6" name="Picture 6"/>
          <p:cNvPicPr>
            <a:picLocks noChangeAspect="1"/>
          </p:cNvPicPr>
          <p:nvPr/>
        </p:nvPicPr>
        <p:blipFill>
          <a:blip r:embed="rId6"/>
          <a:srcRect/>
          <a:stretch>
            <a:fillRect/>
          </a:stretch>
        </p:blipFill>
        <p:spPr>
          <a:xfrm>
            <a:off x="8642563" y="467407"/>
            <a:ext cx="2647569" cy="1497767"/>
          </a:xfrm>
          <a:prstGeom prst="rect">
            <a:avLst/>
          </a:prstGeom>
        </p:spPr>
      </p:pic>
      <p:sp>
        <p:nvSpPr>
          <p:cNvPr id="7" name="TextBox 7"/>
          <p:cNvSpPr txBox="1"/>
          <p:nvPr/>
        </p:nvSpPr>
        <p:spPr>
          <a:xfrm>
            <a:off x="1501606" y="7806670"/>
            <a:ext cx="9229259" cy="867417"/>
          </a:xfrm>
          <a:prstGeom prst="rect">
            <a:avLst/>
          </a:prstGeom>
        </p:spPr>
        <p:txBody>
          <a:bodyPr lIns="0" tIns="0" rIns="0" bIns="0" rtlCol="0" anchor="t">
            <a:spAutoFit/>
          </a:bodyPr>
          <a:lstStyle/>
          <a:p>
            <a:pPr algn="ctr">
              <a:lnSpc>
                <a:spcPts val="7235"/>
              </a:lnSpc>
            </a:pPr>
            <a:r>
              <a:rPr lang="en-US" sz="5167">
                <a:solidFill>
                  <a:srgbClr val="7B3D75"/>
                </a:solidFill>
                <a:cs typeface="XB Niloofar Bold"/>
              </a:rPr>
              <a:t>التقرير الختامي لبرنامج </a:t>
            </a:r>
          </a:p>
        </p:txBody>
      </p:sp>
      <p:sp>
        <p:nvSpPr>
          <p:cNvPr id="8" name="TextBox 8"/>
          <p:cNvSpPr txBox="1"/>
          <p:nvPr/>
        </p:nvSpPr>
        <p:spPr>
          <a:xfrm>
            <a:off x="1340750" y="9073918"/>
            <a:ext cx="9229259" cy="818750"/>
          </a:xfrm>
          <a:prstGeom prst="rect">
            <a:avLst/>
          </a:prstGeom>
        </p:spPr>
        <p:txBody>
          <a:bodyPr lIns="0" tIns="0" rIns="0" bIns="0" rtlCol="0" anchor="t">
            <a:spAutoFit/>
          </a:bodyPr>
          <a:lstStyle/>
          <a:p>
            <a:pPr algn="ctr">
              <a:lnSpc>
                <a:spcPts val="6810"/>
              </a:lnSpc>
            </a:pPr>
            <a:r>
              <a:rPr lang="en-US" sz="4865">
                <a:solidFill>
                  <a:srgbClr val="545454"/>
                </a:solidFill>
                <a:cs typeface="XB Niloofar Bold"/>
              </a:rPr>
              <a:t>معين النخبة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425669" y="762115"/>
            <a:ext cx="11340662"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نبذة تعريفية عن المدربين والمدربات في مشروع معين النخبة 4</a:t>
            </a:r>
          </a:p>
        </p:txBody>
      </p:sp>
      <p:graphicFrame>
        <p:nvGraphicFramePr>
          <p:cNvPr id="5" name="Google Shape;247;p11"/>
          <p:cNvGraphicFramePr/>
          <p:nvPr>
            <p:extLst>
              <p:ext uri="{D42A27DB-BD31-4B8C-83A1-F6EECF244321}">
                <p14:modId xmlns:p14="http://schemas.microsoft.com/office/powerpoint/2010/main" val="3694624465"/>
              </p:ext>
            </p:extLst>
          </p:nvPr>
        </p:nvGraphicFramePr>
        <p:xfrm>
          <a:off x="960120" y="2720340"/>
          <a:ext cx="10652759" cy="12207241"/>
        </p:xfrm>
        <a:graphic>
          <a:graphicData uri="http://schemas.openxmlformats.org/drawingml/2006/table">
            <a:tbl>
              <a:tblPr firstRow="1" bandRow="1">
                <a:noFill/>
              </a:tblPr>
              <a:tblGrid>
                <a:gridCol w="2552182">
                  <a:extLst>
                    <a:ext uri="{9D8B030D-6E8A-4147-A177-3AD203B41FA5}">
                      <a16:colId xmlns:a16="http://schemas.microsoft.com/office/drawing/2014/main" val="20001"/>
                    </a:ext>
                  </a:extLst>
                </a:gridCol>
                <a:gridCol w="5540848">
                  <a:extLst>
                    <a:ext uri="{9D8B030D-6E8A-4147-A177-3AD203B41FA5}">
                      <a16:colId xmlns:a16="http://schemas.microsoft.com/office/drawing/2014/main" val="20002"/>
                    </a:ext>
                  </a:extLst>
                </a:gridCol>
                <a:gridCol w="2559729">
                  <a:extLst>
                    <a:ext uri="{9D8B030D-6E8A-4147-A177-3AD203B41FA5}">
                      <a16:colId xmlns:a16="http://schemas.microsoft.com/office/drawing/2014/main" val="20003"/>
                    </a:ext>
                  </a:extLst>
                </a:gridCol>
              </a:tblGrid>
              <a:tr h="649257">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chemeClr val="tx1"/>
                          </a:solidFill>
                          <a:latin typeface="Arial"/>
                          <a:ea typeface="Arial"/>
                          <a:cs typeface="+mn-cs"/>
                          <a:sym typeface="Arial"/>
                        </a:rPr>
                        <a:t>العنوان</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chemeClr val="tx1"/>
                          </a:solidFill>
                          <a:latin typeface="Arial"/>
                          <a:ea typeface="Arial"/>
                          <a:cs typeface="+mn-cs"/>
                          <a:sym typeface="Arial"/>
                        </a:rPr>
                        <a:t>نبذة مختصرة</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المدرب/ة</a:t>
                      </a: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extLst>
                  <a:ext uri="{0D108BD9-81ED-4DB2-BD59-A6C34878D82A}">
                    <a16:rowId xmlns:a16="http://schemas.microsoft.com/office/drawing/2014/main" val="10000"/>
                  </a:ext>
                </a:extLst>
              </a:tr>
              <a:tr h="4978247">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مهارات القراءة</a:t>
                      </a:r>
                      <a:r>
                        <a:rPr lang="ar-SA" sz="2400" b="0" baseline="0" dirty="0">
                          <a:solidFill>
                            <a:schemeClr val="tx1"/>
                          </a:solidFill>
                          <a:latin typeface="Arial"/>
                          <a:ea typeface="Arial"/>
                          <a:cs typeface="+mn-cs"/>
                          <a:sym typeface="Arial"/>
                        </a:rPr>
                        <a:t> السريعة</a:t>
                      </a:r>
                      <a:endParaRPr sz="2400" b="0" dirty="0">
                        <a:solidFill>
                          <a:schemeClr val="tx1"/>
                        </a:solidFill>
                        <a:latin typeface="Arial"/>
                        <a:ea typeface="Arial"/>
                        <a:cs typeface="+mn-cs"/>
                        <a:sym typeface="Arial"/>
                      </a:endParaRPr>
                    </a:p>
                    <a:p>
                      <a:pPr marL="0" marR="0" lvl="0" indent="0" algn="ctr" rtl="1">
                        <a:spcBef>
                          <a:spcPts val="0"/>
                        </a:spcBef>
                        <a:spcAft>
                          <a:spcPts val="0"/>
                        </a:spcAft>
                        <a:buNone/>
                      </a:pP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i="0" kern="1200" dirty="0">
                          <a:solidFill>
                            <a:schemeClr val="tx1"/>
                          </a:solidFill>
                          <a:effectLst/>
                          <a:latin typeface="Calibri"/>
                          <a:ea typeface=""/>
                          <a:cs typeface="+mn-cs"/>
                        </a:rPr>
                        <a:t>مدربة معتمدة وعضو مركز الشاوي للتدريب والتطوير المهني وعضو المدرسة العربية </a:t>
                      </a:r>
                      <a:r>
                        <a:rPr lang="ar-SA" sz="2400" b="0" i="0" kern="1200" dirty="0" err="1">
                          <a:solidFill>
                            <a:schemeClr val="tx1"/>
                          </a:solidFill>
                          <a:effectLst/>
                          <a:latin typeface="Calibri"/>
                          <a:ea typeface=""/>
                          <a:cs typeface="+mn-cs"/>
                        </a:rPr>
                        <a:t>للكوتشينج</a:t>
                      </a:r>
                      <a:r>
                        <a:rPr lang="ar-SA" sz="2400" b="0" i="0" kern="1200" dirty="0">
                          <a:solidFill>
                            <a:schemeClr val="tx1"/>
                          </a:solidFill>
                          <a:effectLst/>
                          <a:latin typeface="Calibri"/>
                          <a:ea typeface=""/>
                          <a:cs typeface="+mn-cs"/>
                        </a:rPr>
                        <a:t>  مؤسسة ومدربة برنامج "القراءة السريعة وعي وإنجاز" والذي تم تقديمه في 38 منشأة تعليمية .</a:t>
                      </a:r>
                      <a:br>
                        <a:rPr lang="ar-SA" sz="2400" b="0" i="0" kern="1200" dirty="0">
                          <a:solidFill>
                            <a:schemeClr val="tx1"/>
                          </a:solidFill>
                          <a:effectLst/>
                          <a:latin typeface="Calibri"/>
                          <a:ea typeface=""/>
                          <a:cs typeface="+mn-cs"/>
                        </a:rPr>
                      </a:br>
                      <a:r>
                        <a:rPr lang="ar-SA" sz="2400" b="0" i="0" kern="1200" dirty="0">
                          <a:solidFill>
                            <a:schemeClr val="tx1"/>
                          </a:solidFill>
                          <a:effectLst/>
                          <a:latin typeface="Calibri"/>
                          <a:ea typeface=""/>
                          <a:cs typeface="+mn-cs"/>
                        </a:rPr>
                        <a:t>المؤهل التعليمي: بكالوريوس شريعة من جامعة الإمام محمد بن سعود .</a:t>
                      </a:r>
                      <a:br>
                        <a:rPr lang="ar-SA" sz="2400" b="0" i="0" kern="1200" dirty="0">
                          <a:solidFill>
                            <a:schemeClr val="tx1"/>
                          </a:solidFill>
                          <a:effectLst/>
                          <a:latin typeface="Calibri"/>
                          <a:ea typeface=""/>
                          <a:cs typeface="+mn-cs"/>
                        </a:rPr>
                      </a:br>
                      <a:r>
                        <a:rPr lang="ar-SA" sz="2400" b="0" i="0" kern="1200" dirty="0">
                          <a:solidFill>
                            <a:schemeClr val="tx1"/>
                          </a:solidFill>
                          <a:effectLst/>
                          <a:latin typeface="Calibri"/>
                          <a:ea typeface=""/>
                          <a:cs typeface="+mn-cs"/>
                        </a:rPr>
                        <a:t>دبلوم معلمات القرآن من معهد البيان ومعهد إعداد المعلمات.</a:t>
                      </a:r>
                      <a:br>
                        <a:rPr lang="ar-SA" sz="2400" b="0" i="0" kern="1200" dirty="0">
                          <a:solidFill>
                            <a:schemeClr val="tx1"/>
                          </a:solidFill>
                          <a:effectLst/>
                          <a:latin typeface="Calibri"/>
                          <a:ea typeface=""/>
                          <a:cs typeface="+mn-cs"/>
                        </a:rPr>
                      </a:br>
                      <a:r>
                        <a:rPr lang="ar-SA" sz="2400" b="0" i="0" kern="1200" dirty="0">
                          <a:solidFill>
                            <a:schemeClr val="tx1"/>
                          </a:solidFill>
                          <a:effectLst/>
                          <a:latin typeface="Calibri"/>
                          <a:ea typeface=""/>
                          <a:cs typeface="+mn-cs"/>
                        </a:rPr>
                        <a:t>خبرة 13 سنة في مجال التعليم والتدريب والإشراف التعليمي.</a:t>
                      </a:r>
                      <a:endParaRPr lang="ar-SA" sz="2400" b="0" kern="1200" dirty="0">
                        <a:solidFill>
                          <a:srgbClr val="7F4377"/>
                        </a:solidFill>
                        <a:latin typeface="Calibri" panose="020F0502020204030204" pitchFamily="34" charset="0"/>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None/>
                      </a:pPr>
                      <a:r>
                        <a:rPr lang="ar-SA" sz="2400" b="0" dirty="0">
                          <a:solidFill>
                            <a:srgbClr val="7F4377"/>
                          </a:solidFill>
                          <a:latin typeface="Arial"/>
                          <a:ea typeface="Arial"/>
                          <a:cs typeface="+mn-cs"/>
                          <a:sym typeface="Arial"/>
                        </a:rPr>
                        <a:t>أ. أم</a:t>
                      </a:r>
                      <a:r>
                        <a:rPr lang="ar-SA" sz="2400" b="0" baseline="0" dirty="0">
                          <a:solidFill>
                            <a:srgbClr val="7F4377"/>
                          </a:solidFill>
                          <a:latin typeface="Arial"/>
                          <a:ea typeface="Arial"/>
                          <a:cs typeface="+mn-cs"/>
                          <a:sym typeface="Arial"/>
                        </a:rPr>
                        <a:t>ل </a:t>
                      </a:r>
                      <a:r>
                        <a:rPr lang="ar-SA" sz="2400" b="0" baseline="0" dirty="0" err="1">
                          <a:solidFill>
                            <a:srgbClr val="7F4377"/>
                          </a:solidFill>
                          <a:latin typeface="Arial"/>
                          <a:ea typeface="Arial"/>
                          <a:cs typeface="+mn-cs"/>
                          <a:sym typeface="Arial"/>
                        </a:rPr>
                        <a:t>العوبثاني</a:t>
                      </a:r>
                      <a:r>
                        <a:rPr lang="ar-SA" sz="2400" b="0" baseline="0" dirty="0">
                          <a:solidFill>
                            <a:srgbClr val="7F4377"/>
                          </a:solidFill>
                          <a:latin typeface="Arial"/>
                          <a:ea typeface="Arial"/>
                          <a:cs typeface="+mn-cs"/>
                          <a:sym typeface="Arial"/>
                        </a:rPr>
                        <a:t> </a:t>
                      </a:r>
                      <a:endParaRPr sz="2400" b="0" dirty="0">
                        <a:solidFill>
                          <a:srgbClr val="7F4377"/>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24390">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فقه الأولويات </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i="0" kern="1200" dirty="0">
                          <a:solidFill>
                            <a:schemeClr val="tx1"/>
                          </a:solidFill>
                          <a:effectLst/>
                          <a:latin typeface="Calibri"/>
                          <a:ea typeface=""/>
                          <a:cs typeface="+mn-cs"/>
                        </a:rPr>
                        <a:t>أستاذ مساعد بقسم الثقافة الإسلامية في كلية الشريعة بجامعة الإمام محمد بن سعود الإسلامية </a:t>
                      </a:r>
                      <a:endParaRPr lang="ar-SA" sz="2400" b="0" kern="1200" dirty="0">
                        <a:solidFill>
                          <a:srgbClr val="7F4377"/>
                        </a:solidFill>
                        <a:latin typeface="AbdoLine" pitchFamily="50"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Arial"/>
                          <a:ea typeface="Arial"/>
                          <a:cs typeface="+mn-cs"/>
                          <a:sym typeface="Arial"/>
                        </a:rPr>
                        <a:t>د. نورة </a:t>
                      </a:r>
                      <a:r>
                        <a:rPr lang="ar-SA" sz="2400" b="0" dirty="0" err="1">
                          <a:solidFill>
                            <a:srgbClr val="7F4377"/>
                          </a:solidFill>
                          <a:latin typeface="Arial"/>
                          <a:ea typeface="Arial"/>
                          <a:cs typeface="+mn-cs"/>
                          <a:sym typeface="Arial"/>
                        </a:rPr>
                        <a:t>الهدلق</a:t>
                      </a:r>
                      <a:endParaRPr lang="ar-SA" sz="2400" b="0" dirty="0">
                        <a:solidFill>
                          <a:srgbClr val="7F4377"/>
                        </a:solidFil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10037">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مهارات التفكير الإبداعي </a:t>
                      </a: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algn="r" defTabSz="914400" rtl="1" eaLnBrk="1" latinLnBrk="0" hangingPunct="1">
                        <a:lnSpc>
                          <a:spcPct val="115000"/>
                        </a:lnSpc>
                        <a:spcAft>
                          <a:spcPts val="0"/>
                        </a:spcAft>
                      </a:pPr>
                      <a:r>
                        <a:rPr lang="ar-SA" sz="2400" b="0" i="0" kern="1200" dirty="0">
                          <a:solidFill>
                            <a:schemeClr val="tx1"/>
                          </a:solidFill>
                          <a:effectLst/>
                          <a:latin typeface="Calibri"/>
                          <a:ea typeface=""/>
                          <a:cs typeface="+mn-cs"/>
                        </a:rPr>
                        <a:t>دكتوراه في الإدارة التربوية - عضو هيئة تدريس- مدرب معتمد في مهارات التفكير - مدرب معتمد دولي - لايف كوتش معتمد من </a:t>
                      </a:r>
                      <a:r>
                        <a:rPr lang="en-US" sz="2400" b="0" i="0" kern="1200" dirty="0" err="1">
                          <a:solidFill>
                            <a:schemeClr val="tx1"/>
                          </a:solidFill>
                          <a:effectLst/>
                          <a:latin typeface="Calibri"/>
                          <a:ea typeface=""/>
                          <a:cs typeface="+mn-cs"/>
                        </a:rPr>
                        <a:t>icf</a:t>
                      </a:r>
                      <a:r>
                        <a:rPr lang="en-US" sz="2400" b="0" i="0" kern="1200" dirty="0">
                          <a:solidFill>
                            <a:schemeClr val="tx1"/>
                          </a:solidFill>
                          <a:effectLst/>
                          <a:latin typeface="Calibri"/>
                          <a:ea typeface=""/>
                          <a:cs typeface="+mn-cs"/>
                        </a:rPr>
                        <a:t> </a:t>
                      </a:r>
                      <a:endParaRPr lang="ar-SA" sz="2400" b="0" kern="1200" dirty="0">
                        <a:solidFill>
                          <a:srgbClr val="7F4377"/>
                        </a:solidFill>
                        <a:latin typeface="AbdoLine" pitchFamily="50" charset="-78"/>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None/>
                      </a:pPr>
                      <a:endParaRPr sz="2400" b="0" dirty="0">
                        <a:solidFill>
                          <a:srgbClr val="7F4377"/>
                        </a:solidFill>
                        <a:latin typeface="Arial"/>
                        <a:ea typeface="Arial"/>
                        <a:cs typeface="+mn-cs"/>
                        <a:sym typeface="Arial"/>
                      </a:endParaRPr>
                    </a:p>
                    <a:p>
                      <a:pPr marL="0" marR="0" lvl="0" indent="0" algn="ctr" rtl="1">
                        <a:lnSpc>
                          <a:spcPct val="115000"/>
                        </a:lnSpc>
                        <a:spcBef>
                          <a:spcPts val="0"/>
                        </a:spcBef>
                        <a:spcAft>
                          <a:spcPts val="0"/>
                        </a:spcAft>
                        <a:buNone/>
                      </a:pPr>
                      <a:endParaRPr sz="2400" b="0" dirty="0">
                        <a:solidFill>
                          <a:srgbClr val="7F4377"/>
                        </a:solidFill>
                        <a:latin typeface="Arial"/>
                        <a:ea typeface="Arial"/>
                        <a:cs typeface="+mn-cs"/>
                        <a:sym typeface="Arial"/>
                      </a:endParaRPr>
                    </a:p>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Arial"/>
                          <a:ea typeface="Arial"/>
                          <a:cs typeface="+mn-cs"/>
                          <a:sym typeface="Arial"/>
                        </a:rPr>
                        <a:t>د. فاطمة </a:t>
                      </a:r>
                      <a:r>
                        <a:rPr lang="ar-SA" sz="2400" b="0" dirty="0" err="1">
                          <a:solidFill>
                            <a:srgbClr val="7F4377"/>
                          </a:solidFill>
                          <a:latin typeface="Arial"/>
                          <a:ea typeface="Arial"/>
                          <a:cs typeface="+mn-cs"/>
                          <a:sym typeface="Arial"/>
                        </a:rPr>
                        <a:t>باعارمة</a:t>
                      </a:r>
                      <a:r>
                        <a:rPr lang="ar-SA" sz="2400" b="0" dirty="0">
                          <a:solidFill>
                            <a:srgbClr val="7F4377"/>
                          </a:solidFill>
                          <a:latin typeface="Arial"/>
                          <a:ea typeface="Arial"/>
                          <a:cs typeface="+mn-cs"/>
                          <a:sym typeface="Arial"/>
                        </a:rPr>
                        <a:t> </a:t>
                      </a:r>
                      <a:endParaRPr sz="2400" b="0" dirty="0">
                        <a:solidFill>
                          <a:srgbClr val="7F4377"/>
                        </a:solidFil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03016">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cs typeface="+mn-cs"/>
                          <a:sym typeface="Arial"/>
                        </a:rPr>
                        <a:t>المرأة</a:t>
                      </a:r>
                      <a:r>
                        <a:rPr lang="ar-SA" sz="2400" b="0" baseline="0" dirty="0">
                          <a:solidFill>
                            <a:schemeClr val="tx1"/>
                          </a:solidFill>
                          <a:latin typeface="Arial"/>
                          <a:cs typeface="+mn-cs"/>
                          <a:sym typeface="Arial"/>
                        </a:rPr>
                        <a:t> والتربية</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i="0" kern="1200" dirty="0">
                          <a:solidFill>
                            <a:schemeClr val="tx1"/>
                          </a:solidFill>
                          <a:effectLst/>
                          <a:latin typeface="Calibri"/>
                          <a:ea typeface=""/>
                          <a:cs typeface="+mn-cs"/>
                        </a:rPr>
                        <a:t>رئيس مجلس إدارة مؤسسة المربي </a:t>
                      </a:r>
                      <a:endParaRPr lang="ar-SA" sz="2400" b="0" kern="1200" dirty="0">
                        <a:solidFill>
                          <a:srgbClr val="7F4377"/>
                        </a:solidFill>
                        <a:latin typeface="Calibri" panose="020F0502020204030204" pitchFamily="34" charset="0"/>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rgbClr val="7F4377"/>
                          </a:solidFill>
                          <a:latin typeface="Arial"/>
                          <a:ea typeface="Arial"/>
                          <a:cs typeface="+mn-cs"/>
                          <a:sym typeface="Arial"/>
                        </a:rPr>
                        <a:t>د . محمد الدويش</a:t>
                      </a:r>
                      <a:endParaRPr sz="2400" b="0" dirty="0">
                        <a:solidFill>
                          <a:srgbClr val="7F4377"/>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2294">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الفكر</a:t>
                      </a:r>
                      <a:r>
                        <a:rPr lang="ar-SA" sz="2400" b="0" baseline="0" dirty="0">
                          <a:solidFill>
                            <a:schemeClr val="tx1"/>
                          </a:solidFill>
                          <a:latin typeface="Arial"/>
                          <a:ea typeface="Arial"/>
                          <a:cs typeface="+mn-cs"/>
                          <a:sym typeface="Arial"/>
                        </a:rPr>
                        <a:t> النسوي عرض ومناقشة من منظور الفكر الإسلامي </a:t>
                      </a:r>
                      <a:r>
                        <a:rPr lang="ar-SA" sz="2400" b="0" dirty="0">
                          <a:solidFill>
                            <a:schemeClr val="tx1"/>
                          </a:solidFill>
                          <a:latin typeface="Arial"/>
                          <a:ea typeface="Arial"/>
                          <a:cs typeface="+mn-cs"/>
                          <a:sym typeface="Arial"/>
                        </a:rPr>
                        <a:t> </a:t>
                      </a:r>
                      <a:endParaRPr lang="ar-SA"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i="0" kern="1200" dirty="0">
                          <a:solidFill>
                            <a:schemeClr val="tx1"/>
                          </a:solidFill>
                          <a:effectLst/>
                          <a:latin typeface="Calibri"/>
                          <a:ea typeface=""/>
                          <a:cs typeface="+mn-cs"/>
                        </a:rPr>
                        <a:t>أستاذ العقيدة والمذاهب الفكرية المعاصرة بقسم العقيدة، وله مجموعة أبحاث في العقيدة والفكر الحديث والفكر النسوي وأبحاث العولمة الفكرية والثقافية، وكذلك الوعي الفكري، </a:t>
                      </a:r>
                      <a:r>
                        <a:rPr lang="ar-SA" sz="2400" b="0" i="0" kern="1200" dirty="0" err="1">
                          <a:solidFill>
                            <a:schemeClr val="tx1"/>
                          </a:solidFill>
                          <a:effectLst/>
                          <a:latin typeface="Calibri"/>
                          <a:ea typeface=""/>
                          <a:cs typeface="+mn-cs"/>
                        </a:rPr>
                        <a:t>وآخرمؤلفاته</a:t>
                      </a:r>
                      <a:r>
                        <a:rPr lang="ar-SA" sz="2400" b="0" i="0" kern="1200" dirty="0">
                          <a:solidFill>
                            <a:schemeClr val="tx1"/>
                          </a:solidFill>
                          <a:effectLst/>
                          <a:latin typeface="Calibri"/>
                          <a:ea typeface=""/>
                          <a:cs typeface="+mn-cs"/>
                        </a:rPr>
                        <a:t>: الوعي الفكري مفهومه وأدواته، صدر عن جامعة الملك خالد بأبها</a:t>
                      </a:r>
                      <a:endParaRPr kumimoji="0" lang="ar-SA" sz="2400" b="0" i="0" u="none" strike="noStrike" kern="1200" cap="none" spc="0" normalizeH="0" baseline="0" dirty="0">
                        <a:ln>
                          <a:noFill/>
                        </a:ln>
                        <a:solidFill>
                          <a:srgbClr val="7F4377"/>
                        </a:solidFill>
                        <a:effectLst/>
                        <a:uLnTx/>
                        <a:uFillTx/>
                        <a:latin typeface="AbdoLine" pitchFamily="50"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rgbClr val="7F4377"/>
                          </a:solidFill>
                          <a:latin typeface="Arial"/>
                          <a:ea typeface="Arial"/>
                          <a:cs typeface="+mn-cs"/>
                          <a:sym typeface="Arial"/>
                        </a:rPr>
                        <a:t>د. حسن الأسمري </a:t>
                      </a:r>
                      <a:endParaRPr sz="2400" b="0" dirty="0">
                        <a:solidFill>
                          <a:srgbClr val="7F4377"/>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6" name="Picture 2">
            <a:extLst>
              <a:ext uri="{FF2B5EF4-FFF2-40B4-BE49-F238E27FC236}">
                <a16:creationId xmlns:a16="http://schemas.microsoft.com/office/drawing/2014/main" id="{CAD513C3-C979-4F6F-8883-D25A407CF4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37716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47;p11"/>
          <p:cNvGraphicFramePr/>
          <p:nvPr>
            <p:extLst>
              <p:ext uri="{D42A27DB-BD31-4B8C-83A1-F6EECF244321}">
                <p14:modId xmlns:p14="http://schemas.microsoft.com/office/powerpoint/2010/main" val="2351447033"/>
              </p:ext>
            </p:extLst>
          </p:nvPr>
        </p:nvGraphicFramePr>
        <p:xfrm>
          <a:off x="861059" y="1085191"/>
          <a:ext cx="10469881" cy="14064319"/>
        </p:xfrm>
        <a:graphic>
          <a:graphicData uri="http://schemas.openxmlformats.org/drawingml/2006/table">
            <a:tbl>
              <a:tblPr firstRow="1" bandRow="1">
                <a:noFill/>
              </a:tblPr>
              <a:tblGrid>
                <a:gridCol w="1941521">
                  <a:extLst>
                    <a:ext uri="{9D8B030D-6E8A-4147-A177-3AD203B41FA5}">
                      <a16:colId xmlns:a16="http://schemas.microsoft.com/office/drawing/2014/main" val="20001"/>
                    </a:ext>
                  </a:extLst>
                </a:gridCol>
                <a:gridCol w="5968160">
                  <a:extLst>
                    <a:ext uri="{9D8B030D-6E8A-4147-A177-3AD203B41FA5}">
                      <a16:colId xmlns:a16="http://schemas.microsoft.com/office/drawing/2014/main" val="20002"/>
                    </a:ext>
                  </a:extLst>
                </a:gridCol>
                <a:gridCol w="2560200">
                  <a:extLst>
                    <a:ext uri="{9D8B030D-6E8A-4147-A177-3AD203B41FA5}">
                      <a16:colId xmlns:a16="http://schemas.microsoft.com/office/drawing/2014/main" val="20003"/>
                    </a:ext>
                  </a:extLst>
                </a:gridCol>
              </a:tblGrid>
              <a:tr h="760866">
                <a:tc>
                  <a:txBody>
                    <a:bodyPr/>
                    <a:lstStyle/>
                    <a:p>
                      <a:pPr marL="0" marR="0" lvl="0" indent="0" algn="ctr" rtl="1">
                        <a:spcBef>
                          <a:spcPts val="0"/>
                        </a:spcBef>
                        <a:spcAft>
                          <a:spcPts val="0"/>
                        </a:spcAft>
                        <a:buNone/>
                      </a:pPr>
                      <a:r>
                        <a:rPr lang="ar-SA" sz="2400" b="0" dirty="0">
                          <a:solidFill>
                            <a:schemeClr val="tx1"/>
                          </a:solidFill>
                          <a:latin typeface="29LT Bukra" panose="000B0903020204020204" pitchFamily="34" charset="-78"/>
                          <a:ea typeface="Arial"/>
                          <a:cs typeface="+mn-cs"/>
                          <a:sym typeface="Arial"/>
                        </a:rPr>
                        <a:t>العنوان</a:t>
                      </a:r>
                      <a:endParaRPr sz="2400" b="0" dirty="0">
                        <a:solidFill>
                          <a:schemeClr val="tx1"/>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spcBef>
                          <a:spcPts val="0"/>
                        </a:spcBef>
                        <a:spcAft>
                          <a:spcPts val="0"/>
                        </a:spcAft>
                        <a:buNone/>
                      </a:pPr>
                      <a:r>
                        <a:rPr lang="ar-SA" sz="2400" b="0" dirty="0">
                          <a:solidFill>
                            <a:schemeClr val="tx1"/>
                          </a:solidFill>
                          <a:latin typeface="29LT Bukra" panose="000B0903020204020204" pitchFamily="34" charset="-78"/>
                          <a:ea typeface="Arial"/>
                          <a:cs typeface="+mn-cs"/>
                          <a:sym typeface="Arial"/>
                        </a:rPr>
                        <a:t>نبذة مختصرة</a:t>
                      </a:r>
                      <a:endParaRPr sz="2400" b="0" dirty="0">
                        <a:solidFill>
                          <a:schemeClr val="tx1"/>
                        </a:solidFill>
                        <a:latin typeface="29LT Bukra" panose="000B0903020204020204" pitchFamily="34" charset="-78"/>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المدرب/ة</a:t>
                      </a:r>
                      <a:endParaRPr sz="2400" b="0" dirty="0">
                        <a:solidFill>
                          <a:schemeClr val="tx1"/>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extLst>
                  <a:ext uri="{0D108BD9-81ED-4DB2-BD59-A6C34878D82A}">
                    <a16:rowId xmlns:a16="http://schemas.microsoft.com/office/drawing/2014/main" val="10000"/>
                  </a:ext>
                </a:extLst>
              </a:tr>
              <a:tr h="1978324">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ركائز نجاح</a:t>
                      </a:r>
                      <a:r>
                        <a:rPr lang="ar-SA" sz="2400" b="0" baseline="0" dirty="0">
                          <a:solidFill>
                            <a:schemeClr val="tx1"/>
                          </a:solidFill>
                          <a:latin typeface="29LT Bukra" panose="000B0903020204020204" pitchFamily="34" charset="-78"/>
                          <a:ea typeface="Arial"/>
                          <a:cs typeface="+mn-cs"/>
                          <a:sym typeface="Arial"/>
                        </a:rPr>
                        <a:t> الخطاب المُعاصر</a:t>
                      </a:r>
                      <a:endParaRPr sz="2400" b="0" dirty="0">
                        <a:solidFill>
                          <a:schemeClr val="tx1"/>
                        </a:solidFill>
                        <a:latin typeface="29LT Bukra" panose="000B0903020204020204" pitchFamily="34" charset="-78"/>
                        <a:ea typeface="Arial"/>
                        <a:cs typeface="+mn-cs"/>
                        <a:sym typeface="Arial"/>
                      </a:endParaRPr>
                    </a:p>
                    <a:p>
                      <a:pPr marL="0" marR="0" lvl="0" indent="0" algn="ctr" rtl="1">
                        <a:spcBef>
                          <a:spcPts val="0"/>
                        </a:spcBef>
                        <a:spcAft>
                          <a:spcPts val="0"/>
                        </a:spcAft>
                        <a:buNone/>
                      </a:pPr>
                      <a:endParaRPr sz="2400" b="0" dirty="0">
                        <a:solidFill>
                          <a:schemeClr val="tx1"/>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914400" rtl="1" eaLnBrk="1" fontAlgn="auto" latinLnBrk="0" hangingPunct="1">
                        <a:lnSpc>
                          <a:spcPct val="115000"/>
                        </a:lnSpc>
                        <a:spcBef>
                          <a:spcPts val="0"/>
                        </a:spcBef>
                        <a:spcAft>
                          <a:spcPts val="0"/>
                        </a:spcAft>
                        <a:buClrTx/>
                        <a:buSzTx/>
                        <a:buFont typeface="+mj-lt"/>
                        <a:buNone/>
                        <a:tabLst/>
                        <a:defRPr/>
                      </a:pPr>
                      <a:r>
                        <a:rPr lang="ar-SA" sz="2400" b="0" i="0" kern="1200" dirty="0">
                          <a:solidFill>
                            <a:schemeClr val="tx1"/>
                          </a:solidFill>
                          <a:effectLst/>
                          <a:latin typeface="29LT Bukra" panose="000B0903020204020204" pitchFamily="34" charset="-78"/>
                          <a:ea typeface="+mn-ea"/>
                          <a:cs typeface="+mn-cs"/>
                        </a:rPr>
                        <a:t>عضو هيئة التدريس في جامعة الإمام محمد بن سعود ـ مدرب معتمد ـ كاتبة</a:t>
                      </a:r>
                      <a:r>
                        <a:rPr lang="ar-SA" sz="2400" b="0" i="0" kern="1200" baseline="0" dirty="0">
                          <a:solidFill>
                            <a:schemeClr val="tx1"/>
                          </a:solidFill>
                          <a:effectLst/>
                          <a:latin typeface="29LT Bukra" panose="000B0903020204020204" pitchFamily="34" charset="-78"/>
                          <a:ea typeface="+mn-ea"/>
                          <a:cs typeface="+mn-cs"/>
                        </a:rPr>
                        <a:t> ـ حائزة على المركز السادس في الملتقى السادس للمؤتمر العلمي لطلاب وطالبات التعليم العالي </a:t>
                      </a:r>
                      <a:endParaRPr kumimoji="0" lang="ar-SA" sz="2400" b="0" i="0" u="none" strike="noStrike" kern="1200" cap="none" spc="0" normalizeH="0" baseline="0" dirty="0">
                        <a:ln>
                          <a:noFill/>
                        </a:ln>
                        <a:solidFill>
                          <a:srgbClr val="7F4377"/>
                        </a:solidFill>
                        <a:effectLst/>
                        <a:uLnTx/>
                        <a:uFillTx/>
                        <a:latin typeface="29LT Bukra" panose="000B0903020204020204" pitchFamily="34" charset="-78"/>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None/>
                      </a:pPr>
                      <a:r>
                        <a:rPr lang="ar-SA" sz="2400" b="0" baseline="0" dirty="0">
                          <a:solidFill>
                            <a:srgbClr val="7F4377"/>
                          </a:solidFill>
                          <a:latin typeface="29LT Bukra" panose="000B0903020204020204" pitchFamily="34" charset="-78"/>
                          <a:ea typeface="Arial"/>
                          <a:cs typeface="+mn-cs"/>
                          <a:sym typeface="Arial"/>
                        </a:rPr>
                        <a:t>د. عبير الشلهوب </a:t>
                      </a:r>
                      <a:endParaRPr sz="2400" b="0" dirty="0">
                        <a:solidFill>
                          <a:srgbClr val="7F4377"/>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1"/>
                  </a:ext>
                </a:extLst>
              </a:tr>
              <a:tr h="1978324">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المُحاوِر المُحترف</a:t>
                      </a:r>
                      <a:endParaRPr sz="2400" b="0" dirty="0">
                        <a:solidFill>
                          <a:schemeClr val="tx1"/>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indent="0" algn="r" defTabSz="914400" rtl="1" eaLnBrk="1" latinLnBrk="0" hangingPunct="1">
                        <a:lnSpc>
                          <a:spcPct val="115000"/>
                        </a:lnSpc>
                        <a:spcAft>
                          <a:spcPts val="0"/>
                        </a:spcAft>
                        <a:buNone/>
                      </a:pPr>
                      <a:r>
                        <a:rPr lang="ar-SA" sz="2400" b="0" i="0" kern="1200" dirty="0">
                          <a:solidFill>
                            <a:schemeClr val="tx1"/>
                          </a:solidFill>
                          <a:effectLst/>
                          <a:latin typeface="29LT Bukra" panose="000B0903020204020204" pitchFamily="34" charset="-78"/>
                          <a:ea typeface="+mn-ea"/>
                          <a:cs typeface="+mn-cs"/>
                        </a:rPr>
                        <a:t>مساعد المدير التنفيذي للوقف العلمي</a:t>
                      </a:r>
                      <a:br>
                        <a:rPr lang="ar-SA" sz="2400" b="0" i="0" kern="1200" dirty="0">
                          <a:solidFill>
                            <a:schemeClr val="tx1"/>
                          </a:solidFill>
                          <a:effectLst/>
                          <a:latin typeface="29LT Bukra" panose="000B0903020204020204" pitchFamily="34" charset="-78"/>
                          <a:ea typeface="+mn-ea"/>
                          <a:cs typeface="+mn-cs"/>
                        </a:rPr>
                      </a:br>
                      <a:r>
                        <a:rPr lang="ar-SA" sz="2400" b="0" i="0" kern="1200" dirty="0">
                          <a:solidFill>
                            <a:schemeClr val="tx1"/>
                          </a:solidFill>
                          <a:effectLst/>
                          <a:latin typeface="29LT Bukra" panose="000B0903020204020204" pitchFamily="34" charset="-78"/>
                          <a:ea typeface="+mn-ea"/>
                          <a:cs typeface="+mn-cs"/>
                        </a:rPr>
                        <a:t>أستاذ مشارك في جامعة الملك عبدالعزيز </a:t>
                      </a:r>
                      <a:endParaRPr lang="ar-SA" sz="2400" b="0" kern="1200" dirty="0">
                        <a:solidFill>
                          <a:srgbClr val="7F4377"/>
                        </a:solidFill>
                        <a:latin typeface="29LT Bukra" panose="000B0903020204020204" pitchFamily="34"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29LT Bukra" panose="000B0903020204020204" pitchFamily="34" charset="-78"/>
                          <a:ea typeface="Arial"/>
                          <a:cs typeface="+mn-cs"/>
                          <a:sym typeface="Arial"/>
                        </a:rPr>
                        <a:t>د. فؤاد</a:t>
                      </a:r>
                      <a:r>
                        <a:rPr lang="ar-SA" sz="2400" b="0" baseline="0" dirty="0">
                          <a:solidFill>
                            <a:srgbClr val="7F4377"/>
                          </a:solidFill>
                          <a:latin typeface="29LT Bukra" panose="000B0903020204020204" pitchFamily="34" charset="-78"/>
                          <a:ea typeface="Arial"/>
                          <a:cs typeface="+mn-cs"/>
                          <a:sym typeface="Arial"/>
                        </a:rPr>
                        <a:t> </a:t>
                      </a:r>
                      <a:r>
                        <a:rPr lang="ar-SA" sz="2400" b="0" baseline="0" dirty="0" err="1">
                          <a:solidFill>
                            <a:srgbClr val="7F4377"/>
                          </a:solidFill>
                          <a:latin typeface="29LT Bukra" panose="000B0903020204020204" pitchFamily="34" charset="-78"/>
                          <a:ea typeface="Arial"/>
                          <a:cs typeface="+mn-cs"/>
                          <a:sym typeface="Arial"/>
                        </a:rPr>
                        <a:t>مرداد</a:t>
                      </a:r>
                      <a:r>
                        <a:rPr lang="ar-SA" sz="2400" b="0" baseline="0" dirty="0">
                          <a:solidFill>
                            <a:srgbClr val="7F4377"/>
                          </a:solidFill>
                          <a:latin typeface="29LT Bukra" panose="000B0903020204020204" pitchFamily="34" charset="-78"/>
                          <a:ea typeface="Arial"/>
                          <a:cs typeface="+mn-cs"/>
                          <a:sym typeface="Arial"/>
                        </a:rPr>
                        <a:t> </a:t>
                      </a:r>
                      <a:endParaRPr lang="ar-SA" sz="2400" b="0" dirty="0">
                        <a:solidFill>
                          <a:srgbClr val="7F4377"/>
                        </a:solidFill>
                        <a:latin typeface="29LT Bukra" panose="000B0903020204020204" pitchFamily="34" charset="-78"/>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2"/>
                  </a:ext>
                </a:extLst>
              </a:tr>
              <a:tr h="1332122">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أسرار</a:t>
                      </a:r>
                      <a:r>
                        <a:rPr lang="ar-SA" sz="2400" b="0" baseline="0" dirty="0">
                          <a:solidFill>
                            <a:schemeClr val="tx1"/>
                          </a:solidFill>
                          <a:latin typeface="29LT Bukra" panose="000B0903020204020204" pitchFamily="34" charset="-78"/>
                          <a:ea typeface="Arial"/>
                          <a:cs typeface="+mn-cs"/>
                          <a:sym typeface="Arial"/>
                        </a:rPr>
                        <a:t> صناعة المشاريع ونجاحها</a:t>
                      </a:r>
                      <a:endParaRPr sz="2400" b="0" dirty="0">
                        <a:solidFill>
                          <a:schemeClr val="tx1"/>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ar-SA" sz="2400" b="0" dirty="0">
                          <a:solidFill>
                            <a:schemeClr val="tx1"/>
                          </a:solidFill>
                          <a:latin typeface="29LT Bukra" panose="000B0903020204020204" pitchFamily="34" charset="-78"/>
                          <a:cs typeface="+mn-cs"/>
                        </a:rPr>
                        <a:t>مدرب معتمد ، ممارس في مهارات الذكاء</a:t>
                      </a:r>
                      <a:r>
                        <a:rPr lang="ar-SA" sz="2400" b="0" baseline="0" dirty="0">
                          <a:solidFill>
                            <a:schemeClr val="tx1"/>
                          </a:solidFill>
                          <a:latin typeface="29LT Bukra" panose="000B0903020204020204" pitchFamily="34" charset="-78"/>
                          <a:cs typeface="+mn-cs"/>
                        </a:rPr>
                        <a:t> والتفكير خبير تدريب مهارات قيادية </a:t>
                      </a:r>
                      <a:endParaRPr lang="ar-SA" sz="2400" b="0" dirty="0">
                        <a:solidFill>
                          <a:schemeClr val="tx1"/>
                        </a:solidFill>
                        <a:latin typeface="29LT Bukra" panose="000B0903020204020204" pitchFamily="34" charset="-78"/>
                        <a:cs typeface="+mn-cs"/>
                      </a:endParaRPr>
                    </a:p>
                    <a:p>
                      <a:pPr marL="0" indent="0" algn="r" defTabSz="914400" rtl="1" eaLnBrk="1" latinLnBrk="0" hangingPunct="1">
                        <a:lnSpc>
                          <a:spcPct val="115000"/>
                        </a:lnSpc>
                        <a:spcAft>
                          <a:spcPts val="0"/>
                        </a:spcAft>
                        <a:buNone/>
                      </a:pPr>
                      <a:endParaRPr lang="ar-SA" sz="2400" b="0" kern="1200" baseline="0" dirty="0">
                        <a:solidFill>
                          <a:srgbClr val="7F4377"/>
                        </a:solidFill>
                        <a:latin typeface="29LT Bukra" panose="000B0903020204020204" pitchFamily="34"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29LT Bukra" panose="000B0903020204020204" pitchFamily="34" charset="-78"/>
                          <a:cs typeface="+mn-cs"/>
                        </a:rPr>
                        <a:t>أ. بدور </a:t>
                      </a:r>
                      <a:r>
                        <a:rPr lang="ar-SA" sz="2400" b="0" dirty="0" err="1">
                          <a:solidFill>
                            <a:srgbClr val="7F4377"/>
                          </a:solidFill>
                          <a:latin typeface="29LT Bukra" panose="000B0903020204020204" pitchFamily="34" charset="-78"/>
                          <a:cs typeface="+mn-cs"/>
                        </a:rPr>
                        <a:t>العوبثاني</a:t>
                      </a:r>
                      <a:r>
                        <a:rPr lang="ar-SA" sz="2400" b="0" dirty="0">
                          <a:solidFill>
                            <a:srgbClr val="7F4377"/>
                          </a:solidFill>
                          <a:latin typeface="29LT Bukra" panose="000B0903020204020204" pitchFamily="34" charset="-78"/>
                          <a:cs typeface="+mn-cs"/>
                        </a:rPr>
                        <a:t> </a:t>
                      </a:r>
                      <a:endParaRPr sz="2400" b="0" dirty="0">
                        <a:solidFill>
                          <a:srgbClr val="7F4377"/>
                        </a:solidFill>
                        <a:latin typeface="29LT Bukra" panose="000B0903020204020204" pitchFamily="34" charset="-78"/>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3"/>
                  </a:ext>
                </a:extLst>
              </a:tr>
              <a:tr h="1348903">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تخطيط وإدارة المبادرات و المشاريع</a:t>
                      </a:r>
                      <a:endParaRPr sz="2400" b="0" dirty="0">
                        <a:solidFill>
                          <a:schemeClr val="tx1"/>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342900" marR="0" lvl="0" indent="-342900" algn="r" defTabSz="914400" rtl="1" eaLnBrk="1" fontAlgn="auto" latinLnBrk="0" hangingPunct="1">
                        <a:lnSpc>
                          <a:spcPct val="115000"/>
                        </a:lnSpc>
                        <a:spcBef>
                          <a:spcPts val="0"/>
                        </a:spcBef>
                        <a:spcAft>
                          <a:spcPts val="0"/>
                        </a:spcAft>
                        <a:buClrTx/>
                        <a:buSzTx/>
                        <a:buFont typeface="+mj-lt"/>
                        <a:buAutoNum type="arabicPeriod"/>
                        <a:tabLst/>
                        <a:defRPr/>
                      </a:pPr>
                      <a:r>
                        <a:rPr lang="ar-SA" sz="2400" b="0" i="0" kern="1200" dirty="0">
                          <a:solidFill>
                            <a:schemeClr val="tx1"/>
                          </a:solidFill>
                          <a:effectLst/>
                          <a:latin typeface="29LT Bukra" panose="000B0903020204020204" pitchFamily="34" charset="-78"/>
                          <a:ea typeface="+mn-ea"/>
                          <a:cs typeface="+mn-cs"/>
                        </a:rPr>
                        <a:t>مدير مشاريع معتمد في </a:t>
                      </a:r>
                      <a:r>
                        <a:rPr lang="en-US" sz="2400" b="0" i="0" kern="1200" dirty="0" err="1">
                          <a:solidFill>
                            <a:schemeClr val="tx1"/>
                          </a:solidFill>
                          <a:effectLst/>
                          <a:latin typeface="29LT Bukra" panose="000B0903020204020204" pitchFamily="34" charset="-78"/>
                          <a:ea typeface="+mn-ea"/>
                          <a:cs typeface="+mn-cs"/>
                        </a:rPr>
                        <a:t>pmp</a:t>
                      </a:r>
                      <a:r>
                        <a:rPr lang="ar-SA" sz="2400" b="0" i="0" kern="1200" dirty="0">
                          <a:solidFill>
                            <a:schemeClr val="tx1"/>
                          </a:solidFill>
                          <a:effectLst/>
                          <a:latin typeface="29LT Bukra" panose="000B0903020204020204" pitchFamily="34" charset="-78"/>
                          <a:ea typeface="+mn-ea"/>
                          <a:cs typeface="+mn-cs"/>
                        </a:rPr>
                        <a:t>،</a:t>
                      </a:r>
                      <a:r>
                        <a:rPr lang="en-US" sz="2400" b="0" i="0" kern="1200" dirty="0">
                          <a:solidFill>
                            <a:schemeClr val="tx1"/>
                          </a:solidFill>
                          <a:effectLst/>
                          <a:latin typeface="29LT Bukra" panose="000B0903020204020204" pitchFamily="34" charset="-78"/>
                          <a:ea typeface="+mn-ea"/>
                          <a:cs typeface="+mn-cs"/>
                        </a:rPr>
                        <a:t> </a:t>
                      </a:r>
                      <a:r>
                        <a:rPr lang="en-US" sz="2400" b="0" i="0" kern="1200" dirty="0" err="1">
                          <a:solidFill>
                            <a:schemeClr val="tx1"/>
                          </a:solidFill>
                          <a:effectLst/>
                          <a:latin typeface="29LT Bukra" panose="000B0903020204020204" pitchFamily="34" charset="-78"/>
                          <a:ea typeface="+mn-ea"/>
                          <a:cs typeface="+mn-cs"/>
                        </a:rPr>
                        <a:t>pmd</a:t>
                      </a:r>
                      <a:br>
                        <a:rPr lang="en-US" sz="2400" b="0" i="0" kern="1200" dirty="0">
                          <a:solidFill>
                            <a:schemeClr val="tx1"/>
                          </a:solidFill>
                          <a:effectLst/>
                          <a:latin typeface="29LT Bukra" panose="000B0903020204020204" pitchFamily="34" charset="-78"/>
                          <a:ea typeface="+mn-ea"/>
                          <a:cs typeface="+mn-cs"/>
                        </a:rPr>
                      </a:br>
                      <a:r>
                        <a:rPr lang="ar-SA" sz="2400" b="0" i="0" kern="1200" dirty="0">
                          <a:solidFill>
                            <a:schemeClr val="tx1"/>
                          </a:solidFill>
                          <a:effectLst/>
                          <a:latin typeface="29LT Bukra" panose="000B0903020204020204" pitchFamily="34" charset="-78"/>
                          <a:ea typeface="+mn-ea"/>
                          <a:cs typeface="+mn-cs"/>
                        </a:rPr>
                        <a:t>معتمد في </a:t>
                      </a:r>
                      <a:r>
                        <a:rPr lang="en-US" sz="2400" b="0" i="0" kern="1200" dirty="0">
                          <a:solidFill>
                            <a:schemeClr val="tx1"/>
                          </a:solidFill>
                          <a:effectLst/>
                          <a:latin typeface="29LT Bukra" panose="000B0903020204020204" pitchFamily="34" charset="-78"/>
                          <a:ea typeface="+mn-ea"/>
                          <a:cs typeface="+mn-cs"/>
                        </a:rPr>
                        <a:t>TOT</a:t>
                      </a:r>
                      <a:r>
                        <a:rPr lang="ar-SA" sz="2400" b="0" i="0" kern="1200" dirty="0">
                          <a:solidFill>
                            <a:schemeClr val="tx1"/>
                          </a:solidFill>
                          <a:effectLst/>
                          <a:latin typeface="29LT Bukra" panose="000B0903020204020204" pitchFamily="34" charset="-78"/>
                          <a:ea typeface="+mn-ea"/>
                          <a:cs typeface="+mn-cs"/>
                        </a:rPr>
                        <a:t>،</a:t>
                      </a:r>
                      <a:r>
                        <a:rPr lang="en-US" sz="2400" b="0" i="0" kern="1200" dirty="0">
                          <a:solidFill>
                            <a:schemeClr val="tx1"/>
                          </a:solidFill>
                          <a:effectLst/>
                          <a:latin typeface="29LT Bukra" panose="000B0903020204020204" pitchFamily="34" charset="-78"/>
                          <a:ea typeface="+mn-ea"/>
                          <a:cs typeface="+mn-cs"/>
                        </a:rPr>
                        <a:t> NLP</a:t>
                      </a:r>
                      <a:br>
                        <a:rPr lang="en-US" sz="2400" b="0" i="0" kern="1200" dirty="0">
                          <a:solidFill>
                            <a:schemeClr val="tx1"/>
                          </a:solidFill>
                          <a:effectLst/>
                          <a:latin typeface="29LT Bukra" panose="000B0903020204020204" pitchFamily="34" charset="-78"/>
                          <a:ea typeface="+mn-ea"/>
                          <a:cs typeface="+mn-cs"/>
                        </a:rPr>
                      </a:br>
                      <a:r>
                        <a:rPr lang="ar-SA" sz="2400" b="0" i="0" kern="1200" dirty="0">
                          <a:solidFill>
                            <a:schemeClr val="tx1"/>
                          </a:solidFill>
                          <a:effectLst/>
                          <a:latin typeface="29LT Bukra" panose="000B0903020204020204" pitchFamily="34" charset="-78"/>
                          <a:ea typeface="+mn-ea"/>
                          <a:cs typeface="+mn-cs"/>
                        </a:rPr>
                        <a:t>ماستر كوتش من </a:t>
                      </a:r>
                      <a:r>
                        <a:rPr lang="en-US" sz="2400" b="0" i="0" kern="1200" dirty="0">
                          <a:solidFill>
                            <a:schemeClr val="tx1"/>
                          </a:solidFill>
                          <a:effectLst/>
                          <a:latin typeface="29LT Bukra" panose="000B0903020204020204" pitchFamily="34" charset="-78"/>
                          <a:ea typeface="+mn-ea"/>
                          <a:cs typeface="+mn-cs"/>
                        </a:rPr>
                        <a:t>ICI</a:t>
                      </a:r>
                      <a:endParaRPr kumimoji="0" lang="ar-SA" sz="2400" b="0" i="0" u="none" strike="noStrike" kern="1200" cap="none" spc="0" normalizeH="0" baseline="0" noProof="0" dirty="0">
                        <a:ln>
                          <a:noFill/>
                        </a:ln>
                        <a:solidFill>
                          <a:srgbClr val="7F4377"/>
                        </a:solidFill>
                        <a:effectLst/>
                        <a:uLnTx/>
                        <a:uFillTx/>
                        <a:latin typeface="29LT Bukra" panose="000B0903020204020204" pitchFamily="34" charset="-78"/>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None/>
                      </a:pPr>
                      <a:endParaRPr sz="2400" b="0" dirty="0">
                        <a:solidFill>
                          <a:srgbClr val="7F4377"/>
                        </a:solidFill>
                        <a:latin typeface="29LT Bukra" panose="000B0903020204020204" pitchFamily="34" charset="-78"/>
                        <a:ea typeface="Arial"/>
                        <a:cs typeface="+mn-cs"/>
                        <a:sym typeface="Arial"/>
                      </a:endParaRPr>
                    </a:p>
                    <a:p>
                      <a:pPr marL="0" marR="0" lvl="0" indent="0" algn="ctr" rtl="1">
                        <a:lnSpc>
                          <a:spcPct val="115000"/>
                        </a:lnSpc>
                        <a:spcBef>
                          <a:spcPts val="0"/>
                        </a:spcBef>
                        <a:spcAft>
                          <a:spcPts val="0"/>
                        </a:spcAft>
                        <a:buNone/>
                      </a:pPr>
                      <a:endParaRPr sz="2400" b="0" dirty="0">
                        <a:solidFill>
                          <a:srgbClr val="7F4377"/>
                        </a:solidFill>
                        <a:latin typeface="29LT Bukra" panose="000B0903020204020204" pitchFamily="34" charset="-78"/>
                        <a:ea typeface="Arial"/>
                        <a:cs typeface="+mn-cs"/>
                        <a:sym typeface="Arial"/>
                      </a:endParaRPr>
                    </a:p>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29LT Bukra" panose="000B0903020204020204" pitchFamily="34" charset="-78"/>
                          <a:ea typeface="Arial"/>
                          <a:cs typeface="+mn-cs"/>
                          <a:sym typeface="Arial"/>
                        </a:rPr>
                        <a:t>أ.</a:t>
                      </a:r>
                      <a:r>
                        <a:rPr lang="ar-SA" sz="2400" b="0" baseline="0" dirty="0">
                          <a:solidFill>
                            <a:srgbClr val="7F4377"/>
                          </a:solidFill>
                          <a:latin typeface="29LT Bukra" panose="000B0903020204020204" pitchFamily="34" charset="-78"/>
                          <a:ea typeface="Arial"/>
                          <a:cs typeface="+mn-cs"/>
                          <a:sym typeface="Arial"/>
                        </a:rPr>
                        <a:t> ناصر </a:t>
                      </a:r>
                      <a:r>
                        <a:rPr lang="ar-SA" sz="2400" b="0" baseline="0" dirty="0" err="1">
                          <a:solidFill>
                            <a:srgbClr val="7F4377"/>
                          </a:solidFill>
                          <a:latin typeface="29LT Bukra" panose="000B0903020204020204" pitchFamily="34" charset="-78"/>
                          <a:ea typeface="Arial"/>
                          <a:cs typeface="+mn-cs"/>
                          <a:sym typeface="Arial"/>
                        </a:rPr>
                        <a:t>باحاج</a:t>
                      </a:r>
                      <a:r>
                        <a:rPr lang="ar-SA" sz="2400" b="0" baseline="0" dirty="0">
                          <a:solidFill>
                            <a:srgbClr val="7F4377"/>
                          </a:solidFill>
                          <a:latin typeface="29LT Bukra" panose="000B0903020204020204" pitchFamily="34" charset="-78"/>
                          <a:ea typeface="Arial"/>
                          <a:cs typeface="+mn-cs"/>
                          <a:sym typeface="Arial"/>
                        </a:rPr>
                        <a:t> </a:t>
                      </a:r>
                      <a:r>
                        <a:rPr lang="ar-SA" sz="2400" b="0" dirty="0">
                          <a:solidFill>
                            <a:srgbClr val="7F4377"/>
                          </a:solidFill>
                          <a:latin typeface="29LT Bukra" panose="000B0903020204020204" pitchFamily="34" charset="-78"/>
                          <a:ea typeface="Arial"/>
                          <a:cs typeface="+mn-cs"/>
                          <a:sym typeface="Arial"/>
                        </a:rPr>
                        <a:t> </a:t>
                      </a:r>
                      <a:endParaRPr sz="2400" b="0" dirty="0">
                        <a:solidFill>
                          <a:srgbClr val="7F4377"/>
                        </a:solidFill>
                        <a:latin typeface="29LT Bukra" panose="000B0903020204020204" pitchFamily="34" charset="-78"/>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4"/>
                  </a:ext>
                </a:extLst>
              </a:tr>
              <a:tr h="3833341">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cs typeface="+mn-cs"/>
                          <a:sym typeface="Arial"/>
                        </a:rPr>
                        <a:t>المذاهب</a:t>
                      </a:r>
                      <a:r>
                        <a:rPr lang="ar-SA" sz="2400" b="0" baseline="0" dirty="0">
                          <a:solidFill>
                            <a:schemeClr val="tx1"/>
                          </a:solidFill>
                          <a:latin typeface="29LT Bukra" panose="000B0903020204020204" pitchFamily="34" charset="-78"/>
                          <a:cs typeface="+mn-cs"/>
                          <a:sym typeface="Arial"/>
                        </a:rPr>
                        <a:t> المعاصرة</a:t>
                      </a:r>
                      <a:endParaRPr sz="2400" b="0" dirty="0">
                        <a:solidFill>
                          <a:schemeClr val="tx1"/>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indent="0" algn="r" rtl="1">
                        <a:lnSpc>
                          <a:spcPct val="115000"/>
                        </a:lnSpc>
                        <a:spcAft>
                          <a:spcPts val="0"/>
                        </a:spcAft>
                        <a:buFont typeface="+mj-lt"/>
                        <a:buNone/>
                      </a:pPr>
                      <a:r>
                        <a:rPr lang="ar-SA" sz="2400" b="0" i="0" kern="1200" dirty="0">
                          <a:solidFill>
                            <a:schemeClr val="tx1"/>
                          </a:solidFill>
                          <a:effectLst/>
                          <a:latin typeface="29LT Bukra" panose="000B0903020204020204" pitchFamily="34" charset="-78"/>
                          <a:ea typeface="+mn-ea"/>
                          <a:cs typeface="+mn-cs"/>
                        </a:rPr>
                        <a:t>باحثة في علوم العقيدة والمذاهب المعاصرة من جامعة الملك سعود، متعاونة في جامعة الإمام من عام ١٤٣٣- ١٤٤١،عضو في الجمعية العلمية لعلوم العقيدة والمذاهب المعاصرة، الإشراف التعليمي لدار أمهات المؤمنين </a:t>
                      </a:r>
                    </a:p>
                    <a:p>
                      <a:pPr marL="0" indent="0" algn="r" rtl="1">
                        <a:lnSpc>
                          <a:spcPct val="115000"/>
                        </a:lnSpc>
                        <a:spcAft>
                          <a:spcPts val="0"/>
                        </a:spcAft>
                        <a:buFont typeface="+mj-lt"/>
                        <a:buNone/>
                      </a:pPr>
                      <a:r>
                        <a:rPr lang="ar-SA" sz="2400" b="0" i="0" kern="1200" dirty="0">
                          <a:solidFill>
                            <a:schemeClr val="tx1"/>
                          </a:solidFill>
                          <a:effectLst/>
                          <a:latin typeface="29LT Bukra" panose="000B0903020204020204" pitchFamily="34" charset="-78"/>
                          <a:ea typeface="+mn-ea"/>
                          <a:cs typeface="+mn-cs"/>
                        </a:rPr>
                        <a:t>النشاط العلمي: كتاب التوضيح والبيان (مطبوع) نظرات نقدية في المنطق - بحث علمي محكم ومنشور- رسالة ماجستير بعنوان محمد هيكل توجهاته العقدية والفكرية</a:t>
                      </a:r>
                    </a:p>
                    <a:p>
                      <a:pPr marL="0" indent="0" algn="r" rtl="1">
                        <a:lnSpc>
                          <a:spcPct val="115000"/>
                        </a:lnSpc>
                        <a:spcAft>
                          <a:spcPts val="0"/>
                        </a:spcAft>
                        <a:buFont typeface="+mj-lt"/>
                        <a:buNone/>
                      </a:pPr>
                      <a:r>
                        <a:rPr lang="ar-SA" sz="2400" b="0" i="0" kern="1200" dirty="0">
                          <a:solidFill>
                            <a:schemeClr val="tx1"/>
                          </a:solidFill>
                          <a:effectLst/>
                          <a:latin typeface="29LT Bukra" panose="000B0903020204020204" pitchFamily="34" charset="-78"/>
                          <a:ea typeface="+mn-ea"/>
                          <a:cs typeface="+mn-cs"/>
                        </a:rPr>
                        <a:t> رسالة الدكتوراه اتجاهات الصوفية في التفسير</a:t>
                      </a:r>
                      <a:endParaRPr lang="ar-SA" sz="2400" b="0" kern="1200" dirty="0">
                        <a:solidFill>
                          <a:srgbClr val="7F4377"/>
                        </a:solidFill>
                        <a:latin typeface="29LT Bukra" panose="000B0903020204020204" pitchFamily="34" charset="-78"/>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2400" b="0" kern="1200" dirty="0">
                          <a:solidFill>
                            <a:srgbClr val="7F4377"/>
                          </a:solidFill>
                          <a:latin typeface="29LT Bukra" panose="000B0903020204020204" pitchFamily="34" charset="-78"/>
                          <a:ea typeface="Arial"/>
                          <a:cs typeface="+mn-cs"/>
                          <a:sym typeface="Arial"/>
                        </a:rPr>
                        <a:t>د . هدى الكثيري </a:t>
                      </a:r>
                      <a:endParaRPr sz="2400" b="0" kern="1200" dirty="0">
                        <a:solidFill>
                          <a:srgbClr val="7F4377"/>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5"/>
                  </a:ext>
                </a:extLst>
              </a:tr>
              <a:tr h="912189">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29LT Bukra" panose="000B0903020204020204" pitchFamily="34" charset="-78"/>
                          <a:ea typeface="Arial"/>
                          <a:cs typeface="+mn-cs"/>
                          <a:sym typeface="Arial"/>
                        </a:rPr>
                        <a:t>مهارات القيادة </a:t>
                      </a:r>
                      <a:endParaRPr sz="2400" b="0" dirty="0">
                        <a:solidFill>
                          <a:schemeClr val="tx1"/>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noFill/>
                  </a:tcPr>
                </a:tc>
                <a:tc>
                  <a:txBody>
                    <a:bodyPr/>
                    <a:lstStyle/>
                    <a:p>
                      <a:pPr algn="r" rtl="1">
                        <a:lnSpc>
                          <a:spcPct val="115000"/>
                        </a:lnSpc>
                        <a:spcAft>
                          <a:spcPts val="0"/>
                        </a:spcAft>
                      </a:pPr>
                      <a:r>
                        <a:rPr lang="ar-SA" sz="2400" b="0" i="0" kern="1200" dirty="0">
                          <a:solidFill>
                            <a:schemeClr val="tx1"/>
                          </a:solidFill>
                          <a:effectLst/>
                          <a:latin typeface="29LT Bukra" panose="000B0903020204020204" pitchFamily="34" charset="-78"/>
                          <a:ea typeface="+mn-ea"/>
                          <a:cs typeface="+mn-cs"/>
                        </a:rPr>
                        <a:t>دكتوراه تنمية القيادات - جامعة إدنبرة</a:t>
                      </a:r>
                    </a:p>
                    <a:p>
                      <a:pPr algn="r" rtl="1">
                        <a:lnSpc>
                          <a:spcPct val="115000"/>
                        </a:lnSpc>
                        <a:spcAft>
                          <a:spcPts val="0"/>
                        </a:spcAft>
                      </a:pPr>
                      <a:r>
                        <a:rPr lang="ar-SA" sz="2400" b="0" i="0" kern="1200" dirty="0">
                          <a:solidFill>
                            <a:schemeClr val="tx1"/>
                          </a:solidFill>
                          <a:effectLst/>
                          <a:latin typeface="29LT Bukra" panose="000B0903020204020204" pitchFamily="34" charset="-78"/>
                          <a:ea typeface="+mn-ea"/>
                          <a:cs typeface="+mn-cs"/>
                        </a:rPr>
                        <a:t> مؤسس مركز دراسات القيادة</a:t>
                      </a:r>
                      <a:endParaRPr kumimoji="0" lang="ar-SA" sz="2400" b="0" i="0" u="none" strike="noStrike" kern="1200" cap="none" spc="0" normalizeH="0" baseline="0" dirty="0">
                        <a:ln>
                          <a:noFill/>
                        </a:ln>
                        <a:solidFill>
                          <a:srgbClr val="7F4377"/>
                        </a:solidFill>
                        <a:effectLst/>
                        <a:uLnTx/>
                        <a:uFillTx/>
                        <a:latin typeface="29LT Bukra" panose="000B0903020204020204" pitchFamily="34"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noFill/>
                  </a:tcPr>
                </a:tc>
                <a:tc>
                  <a:txBody>
                    <a:bodyPr/>
                    <a:lstStyle/>
                    <a:p>
                      <a:pPr marL="0" marR="0" lvl="0" indent="0" algn="r" rtl="1">
                        <a:spcBef>
                          <a:spcPts val="0"/>
                        </a:spcBef>
                        <a:spcAft>
                          <a:spcPts val="0"/>
                        </a:spcAft>
                        <a:buNone/>
                      </a:pPr>
                      <a:r>
                        <a:rPr lang="ar-SA" sz="2400" b="0" dirty="0">
                          <a:solidFill>
                            <a:srgbClr val="7F4377"/>
                          </a:solidFill>
                          <a:latin typeface="29LT Bukra" panose="000B0903020204020204" pitchFamily="34" charset="-78"/>
                          <a:ea typeface="Arial"/>
                          <a:cs typeface="+mn-cs"/>
                          <a:sym typeface="Arial"/>
                        </a:rPr>
                        <a:t>د . صالح المحيميد</a:t>
                      </a:r>
                      <a:endParaRPr sz="2400" b="0" dirty="0">
                        <a:solidFill>
                          <a:srgbClr val="7F4377"/>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noFill/>
                  </a:tcPr>
                </a:tc>
                <a:extLst>
                  <a:ext uri="{0D108BD9-81ED-4DB2-BD59-A6C34878D82A}">
                    <a16:rowId xmlns:a16="http://schemas.microsoft.com/office/drawing/2014/main" val="10006"/>
                  </a:ext>
                </a:extLst>
              </a:tr>
              <a:tr h="411046">
                <a:tc>
                  <a:txBody>
                    <a:bodyPr/>
                    <a:lstStyle/>
                    <a:p>
                      <a:pPr marL="0" marR="0" lvl="0" indent="0" algn="ctr" defTabSz="1219170" rtl="1" eaLnBrk="1" fontAlgn="auto" latinLnBrk="0" hangingPunct="1">
                        <a:lnSpc>
                          <a:spcPct val="100000"/>
                        </a:lnSpc>
                        <a:spcBef>
                          <a:spcPts val="0"/>
                        </a:spcBef>
                        <a:spcAft>
                          <a:spcPts val="0"/>
                        </a:spcAft>
                        <a:buClr>
                          <a:srgbClr val="7DA7BC"/>
                        </a:buClr>
                        <a:buSzPts val="1200"/>
                        <a:buFont typeface="Arial"/>
                        <a:buNone/>
                        <a:tabLst/>
                        <a:defRPr/>
                      </a:pPr>
                      <a:r>
                        <a:rPr lang="ar-SA" sz="2400" b="0" kern="1200" dirty="0">
                          <a:solidFill>
                            <a:schemeClr val="tx1"/>
                          </a:solidFill>
                          <a:latin typeface="29LT Bukra" panose="000B0903020204020204" pitchFamily="34" charset="-78"/>
                          <a:ea typeface="+mn-ea"/>
                          <a:cs typeface="+mn-cs"/>
                        </a:rPr>
                        <a:t>أبرز الشبهات حول مصادر التلقي والقضايا المعاصرة</a:t>
                      </a:r>
                    </a:p>
                    <a:p>
                      <a:pPr marL="0" marR="0" lvl="0" indent="0" algn="ctr" rtl="1">
                        <a:lnSpc>
                          <a:spcPct val="100000"/>
                        </a:lnSpc>
                        <a:spcBef>
                          <a:spcPts val="0"/>
                        </a:spcBef>
                        <a:spcAft>
                          <a:spcPts val="0"/>
                        </a:spcAft>
                        <a:buClr>
                          <a:srgbClr val="7DA7BC"/>
                        </a:buClr>
                        <a:buSzPts val="1200"/>
                        <a:buFont typeface="Arial"/>
                        <a:buNone/>
                      </a:pPr>
                      <a:endParaRPr sz="2400" b="0" dirty="0">
                        <a:solidFill>
                          <a:schemeClr val="tx1"/>
                        </a:solidFill>
                        <a:latin typeface="29LT Bukra" panose="000B0903020204020204" pitchFamily="34" charset="-78"/>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noFill/>
                  </a:tcPr>
                </a:tc>
                <a:tc>
                  <a:txBody>
                    <a:bodyPr/>
                    <a:lstStyle/>
                    <a:p>
                      <a:pPr algn="r" rtl="1">
                        <a:lnSpc>
                          <a:spcPct val="115000"/>
                        </a:lnSpc>
                        <a:spcAft>
                          <a:spcPts val="0"/>
                        </a:spcAft>
                      </a:pPr>
                      <a:r>
                        <a:rPr lang="ar-SA" sz="2400" b="0" i="0" kern="1200" dirty="0">
                          <a:solidFill>
                            <a:schemeClr val="tx1"/>
                          </a:solidFill>
                          <a:effectLst/>
                          <a:latin typeface="29LT Bukra" panose="000B0903020204020204" pitchFamily="34" charset="-78"/>
                          <a:ea typeface="+mn-ea"/>
                          <a:cs typeface="+mn-cs"/>
                        </a:rPr>
                        <a:t>أستاذ دكتور في جامعة الملك سعود تخصص العقيدة والأديان</a:t>
                      </a:r>
                      <a:endParaRPr kumimoji="0" lang="ar-SA" sz="2400" b="0" i="0" u="none" strike="noStrike" kern="1200" cap="none" spc="0" normalizeH="0" baseline="0" dirty="0">
                        <a:ln>
                          <a:noFill/>
                        </a:ln>
                        <a:solidFill>
                          <a:srgbClr val="7F4377"/>
                        </a:solidFill>
                        <a:effectLst/>
                        <a:uLnTx/>
                        <a:uFillTx/>
                        <a:latin typeface="29LT Bukra" panose="000B0903020204020204" pitchFamily="34" charset="-78"/>
                        <a:ea typeface="+mn-ea"/>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noFill/>
                  </a:tcPr>
                </a:tc>
                <a:tc>
                  <a:txBody>
                    <a:bodyPr/>
                    <a:lstStyle/>
                    <a:p>
                      <a:pPr marL="0" marR="0" lvl="0" indent="0" algn="r" rtl="1">
                        <a:spcBef>
                          <a:spcPts val="0"/>
                        </a:spcBef>
                        <a:spcAft>
                          <a:spcPts val="0"/>
                        </a:spcAft>
                        <a:buNone/>
                      </a:pPr>
                      <a:r>
                        <a:rPr lang="ar-SA" sz="2400" b="0" dirty="0">
                          <a:solidFill>
                            <a:srgbClr val="7F4377"/>
                          </a:solidFill>
                          <a:latin typeface="29LT Bukra" panose="000B0903020204020204" pitchFamily="34" charset="-78"/>
                          <a:ea typeface="Arial"/>
                          <a:cs typeface="+mn-cs"/>
                          <a:sym typeface="Arial"/>
                        </a:rPr>
                        <a:t>أ.</a:t>
                      </a:r>
                      <a:r>
                        <a:rPr lang="ar-SA" sz="2400" b="0" baseline="0" dirty="0">
                          <a:solidFill>
                            <a:srgbClr val="7F4377"/>
                          </a:solidFill>
                          <a:latin typeface="29LT Bukra" panose="000B0903020204020204" pitchFamily="34" charset="-78"/>
                          <a:ea typeface="Arial"/>
                          <a:cs typeface="+mn-cs"/>
                          <a:sym typeface="Arial"/>
                        </a:rPr>
                        <a:t> </a:t>
                      </a:r>
                      <a:r>
                        <a:rPr lang="ar-SA" sz="2400" b="0" dirty="0">
                          <a:solidFill>
                            <a:srgbClr val="7F4377"/>
                          </a:solidFill>
                          <a:latin typeface="29LT Bukra" panose="000B0903020204020204" pitchFamily="34" charset="-78"/>
                          <a:ea typeface="Arial"/>
                          <a:cs typeface="+mn-cs"/>
                          <a:sym typeface="Arial"/>
                        </a:rPr>
                        <a:t>د. أسماء السويلم</a:t>
                      </a:r>
                      <a:endParaRPr sz="2400" b="0" dirty="0">
                        <a:solidFill>
                          <a:srgbClr val="7F4377"/>
                        </a:solidFill>
                        <a:latin typeface="29LT Bukra" panose="000B0903020204020204" pitchFamily="34" charset="-78"/>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3" name="Picture 2">
            <a:extLst>
              <a:ext uri="{FF2B5EF4-FFF2-40B4-BE49-F238E27FC236}">
                <a16:creationId xmlns:a16="http://schemas.microsoft.com/office/drawing/2014/main" id="{B593C5D3-E74B-4EAA-94A4-CF1ED7FCFC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36522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430906" y="1398531"/>
            <a:ext cx="2746519" cy="2746519"/>
          </a:xfrm>
          <a:prstGeom prst="rect">
            <a:avLst/>
          </a:prstGeom>
        </p:spPr>
      </p:pic>
      <p:pic>
        <p:nvPicPr>
          <p:cNvPr id="6" name="صورة 5"/>
          <p:cNvPicPr>
            <a:picLocks noChangeAspect="1"/>
          </p:cNvPicPr>
          <p:nvPr/>
        </p:nvPicPr>
        <p:blipFill>
          <a:blip r:embed="rId3" cstate="print">
            <a:clrChange>
              <a:clrFrom>
                <a:srgbClr val="FCF5EF"/>
              </a:clrFrom>
              <a:clrTo>
                <a:srgbClr val="FCF5EF">
                  <a:alpha val="0"/>
                </a:srgbClr>
              </a:clrTo>
            </a:clrChange>
            <a:extLst>
              <a:ext uri="{28A0092B-C50C-407E-A947-70E740481C1C}">
                <a14:useLocalDpi xmlns:a14="http://schemas.microsoft.com/office/drawing/2010/main" val="0"/>
              </a:ext>
            </a:extLst>
          </a:blip>
          <a:stretch>
            <a:fillRect/>
          </a:stretch>
        </p:blipFill>
        <p:spPr>
          <a:xfrm>
            <a:off x="1490516" y="8127453"/>
            <a:ext cx="2940390" cy="2940390"/>
          </a:xfrm>
          <a:prstGeom prst="rect">
            <a:avLst/>
          </a:prstGeom>
        </p:spPr>
      </p:pic>
      <p:sp>
        <p:nvSpPr>
          <p:cNvPr id="7" name="مستطيل مستدير الزوايا 6"/>
          <p:cNvSpPr/>
          <p:nvPr/>
        </p:nvSpPr>
        <p:spPr>
          <a:xfrm>
            <a:off x="2359742" y="5058697"/>
            <a:ext cx="6943290" cy="35986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3200" dirty="0">
                <a:solidFill>
                  <a:srgbClr val="7F4377"/>
                </a:solidFill>
                <a:latin typeface="Open Sans Light"/>
              </a:rPr>
              <a:t>طُلب من كل داعية القيام بالتكليف التالي وذلك للتحقق من أثر البرنامج ولإثراء المجتمع ببرنامج دعوية وإبداعية :</a:t>
            </a:r>
          </a:p>
          <a:p>
            <a:pPr algn="ctr"/>
            <a:r>
              <a:rPr lang="ar-SA" sz="3200" b="1" dirty="0">
                <a:solidFill>
                  <a:schemeClr val="bg2">
                    <a:lumMod val="25000"/>
                  </a:schemeClr>
                </a:solidFill>
              </a:rPr>
              <a:t>اقتراح فكرة لمشروع دعوي وذلك بوضع الدراسة له وتطبيقه عملياً </a:t>
            </a:r>
          </a:p>
          <a:p>
            <a:pPr algn="ctr"/>
            <a:r>
              <a:rPr lang="ar-SA" sz="3200" b="1" dirty="0">
                <a:solidFill>
                  <a:schemeClr val="bg2">
                    <a:lumMod val="25000"/>
                  </a:schemeClr>
                </a:solidFill>
              </a:rPr>
              <a:t>وإرسال تقرير بذلك</a:t>
            </a:r>
          </a:p>
          <a:p>
            <a:pPr algn="ctr" rtl="0"/>
            <a:endParaRPr lang="id-ID" sz="3200" dirty="0">
              <a:solidFill>
                <a:srgbClr val="5EA9CA"/>
              </a:solidFill>
              <a:latin typeface="Open Sans Light"/>
            </a:endParaRPr>
          </a:p>
        </p:txBody>
      </p:sp>
      <p:sp>
        <p:nvSpPr>
          <p:cNvPr id="8" name="مربع نص 7"/>
          <p:cNvSpPr txBox="1"/>
          <p:nvPr/>
        </p:nvSpPr>
        <p:spPr>
          <a:xfrm>
            <a:off x="425669" y="4103824"/>
            <a:ext cx="11340662"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متطلبات التخرج</a:t>
            </a:r>
          </a:p>
        </p:txBody>
      </p:sp>
      <p:pic>
        <p:nvPicPr>
          <p:cNvPr id="9" name="Picture 2">
            <a:extLst>
              <a:ext uri="{FF2B5EF4-FFF2-40B4-BE49-F238E27FC236}">
                <a16:creationId xmlns:a16="http://schemas.microsoft.com/office/drawing/2014/main" id="{5232C273-5DFD-4A06-B9BD-DBA72B08C8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85523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4161843" y="6198363"/>
            <a:ext cx="3320140" cy="2554545"/>
          </a:xfrm>
          <a:prstGeom prst="rect">
            <a:avLst/>
          </a:prstGeom>
        </p:spPr>
        <p:txBody>
          <a:bodyPr wrap="none">
            <a:spAutoFit/>
          </a:bodyPr>
          <a:lstStyle/>
          <a:p>
            <a:pPr algn="ctr"/>
            <a:r>
              <a:rPr lang="ar-SA" sz="8000" b="1" dirty="0">
                <a:solidFill>
                  <a:schemeClr val="bg2">
                    <a:lumMod val="25000"/>
                  </a:schemeClr>
                </a:solidFill>
              </a:rPr>
              <a:t>المرحلة</a:t>
            </a:r>
          </a:p>
          <a:p>
            <a:pPr algn="ctr"/>
            <a:r>
              <a:rPr lang="ar-SA" sz="8000" b="1" dirty="0">
                <a:solidFill>
                  <a:schemeClr val="bg2">
                    <a:lumMod val="25000"/>
                  </a:schemeClr>
                </a:solidFill>
              </a:rPr>
              <a:t> الأولى   </a:t>
            </a:r>
          </a:p>
        </p:txBody>
      </p:sp>
      <p:pic>
        <p:nvPicPr>
          <p:cNvPr id="6" name="Picture 2">
            <a:extLst>
              <a:ext uri="{FF2B5EF4-FFF2-40B4-BE49-F238E27FC236}">
                <a16:creationId xmlns:a16="http://schemas.microsoft.com/office/drawing/2014/main" id="{3096B46F-3D89-422E-834F-9D90ABFC8D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3123" y="6399218"/>
            <a:ext cx="3930140" cy="3930140"/>
          </a:xfrm>
          <a:prstGeom prst="rect">
            <a:avLst/>
          </a:prstGeom>
        </p:spPr>
      </p:pic>
      <p:pic>
        <p:nvPicPr>
          <p:cNvPr id="7" name="Picture 2">
            <a:extLst>
              <a:ext uri="{FF2B5EF4-FFF2-40B4-BE49-F238E27FC236}">
                <a16:creationId xmlns:a16="http://schemas.microsoft.com/office/drawing/2014/main" id="{2A5E835B-7E43-4648-ABA3-C8C5722813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821913" y="3727683"/>
            <a:ext cx="3930140" cy="3930140"/>
          </a:xfrm>
          <a:prstGeom prst="rect">
            <a:avLst/>
          </a:prstGeom>
        </p:spPr>
      </p:pic>
    </p:spTree>
    <p:extLst>
      <p:ext uri="{BB962C8B-B14F-4D97-AF65-F5344CB8AC3E}">
        <p14:creationId xmlns:p14="http://schemas.microsoft.com/office/powerpoint/2010/main" val="235988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357953" y="3589276"/>
            <a:ext cx="2762429" cy="2867151"/>
            <a:chOff x="4540251" y="1082675"/>
            <a:chExt cx="1317625" cy="1320800"/>
          </a:xfrm>
        </p:grpSpPr>
        <p:sp>
          <p:nvSpPr>
            <p:cNvPr id="9"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10"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sp>
        <p:nvSpPr>
          <p:cNvPr id="11" name="Freeform 11"/>
          <p:cNvSpPr>
            <a:spLocks/>
          </p:cNvSpPr>
          <p:nvPr/>
        </p:nvSpPr>
        <p:spPr bwMode="auto">
          <a:xfrm>
            <a:off x="6990317" y="4268158"/>
            <a:ext cx="1501031" cy="150594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nvGrpSpPr>
          <p:cNvPr id="12" name="Group 12"/>
          <p:cNvGrpSpPr/>
          <p:nvPr/>
        </p:nvGrpSpPr>
        <p:grpSpPr>
          <a:xfrm>
            <a:off x="3745291" y="3589276"/>
            <a:ext cx="2769086" cy="2867151"/>
            <a:chOff x="3294063" y="1082675"/>
            <a:chExt cx="1320800" cy="1320800"/>
          </a:xfrm>
        </p:grpSpPr>
        <p:sp>
          <p:nvSpPr>
            <p:cNvPr id="13" name="Freeform 13"/>
            <p:cNvSpPr>
              <a:spLocks/>
            </p:cNvSpPr>
            <p:nvPr/>
          </p:nvSpPr>
          <p:spPr bwMode="auto">
            <a:xfrm>
              <a:off x="3294063" y="1082675"/>
              <a:ext cx="1320800" cy="1320800"/>
            </a:xfrm>
            <a:custGeom>
              <a:avLst/>
              <a:gdLst>
                <a:gd name="T0" fmla="*/ 597 w 673"/>
                <a:gd name="T1" fmla="*/ 216 h 673"/>
                <a:gd name="T2" fmla="*/ 619 w 673"/>
                <a:gd name="T3" fmla="*/ 153 h 673"/>
                <a:gd name="T4" fmla="*/ 552 w 673"/>
                <a:gd name="T5" fmla="*/ 148 h 673"/>
                <a:gd name="T6" fmla="*/ 556 w 673"/>
                <a:gd name="T7" fmla="*/ 81 h 673"/>
                <a:gd name="T8" fmla="*/ 490 w 673"/>
                <a:gd name="T9" fmla="*/ 95 h 673"/>
                <a:gd name="T10" fmla="*/ 475 w 673"/>
                <a:gd name="T11" fmla="*/ 30 h 673"/>
                <a:gd name="T12" fmla="*/ 416 w 673"/>
                <a:gd name="T13" fmla="*/ 61 h 673"/>
                <a:gd name="T14" fmla="*/ 383 w 673"/>
                <a:gd name="T15" fmla="*/ 3 h 673"/>
                <a:gd name="T16" fmla="*/ 335 w 673"/>
                <a:gd name="T17" fmla="*/ 50 h 673"/>
                <a:gd name="T18" fmla="*/ 287 w 673"/>
                <a:gd name="T19" fmla="*/ 3 h 673"/>
                <a:gd name="T20" fmla="*/ 266 w 673"/>
                <a:gd name="T21" fmla="*/ 58 h 673"/>
                <a:gd name="T22" fmla="*/ 222 w 673"/>
                <a:gd name="T23" fmla="*/ 20 h 673"/>
                <a:gd name="T24" fmla="*/ 202 w 673"/>
                <a:gd name="T25" fmla="*/ 83 h 673"/>
                <a:gd name="T26" fmla="*/ 137 w 673"/>
                <a:gd name="T27" fmla="*/ 65 h 673"/>
                <a:gd name="T28" fmla="*/ 136 w 673"/>
                <a:gd name="T29" fmla="*/ 132 h 673"/>
                <a:gd name="T30" fmla="*/ 69 w 673"/>
                <a:gd name="T31" fmla="*/ 132 h 673"/>
                <a:gd name="T32" fmla="*/ 86 w 673"/>
                <a:gd name="T33" fmla="*/ 196 h 673"/>
                <a:gd name="T34" fmla="*/ 22 w 673"/>
                <a:gd name="T35" fmla="*/ 216 h 673"/>
                <a:gd name="T36" fmla="*/ 57 w 673"/>
                <a:gd name="T37" fmla="*/ 273 h 673"/>
                <a:gd name="T38" fmla="*/ 1 w 673"/>
                <a:gd name="T39" fmla="*/ 309 h 673"/>
                <a:gd name="T40" fmla="*/ 50 w 673"/>
                <a:gd name="T41" fmla="*/ 354 h 673"/>
                <a:gd name="T42" fmla="*/ 7 w 673"/>
                <a:gd name="T43" fmla="*/ 405 h 673"/>
                <a:gd name="T44" fmla="*/ 14 w 673"/>
                <a:gd name="T45" fmla="*/ 433 h 673"/>
                <a:gd name="T46" fmla="*/ 76 w 673"/>
                <a:gd name="T47" fmla="*/ 457 h 673"/>
                <a:gd name="T48" fmla="*/ 54 w 673"/>
                <a:gd name="T49" fmla="*/ 520 h 673"/>
                <a:gd name="T50" fmla="*/ 121 w 673"/>
                <a:gd name="T51" fmla="*/ 525 h 673"/>
                <a:gd name="T52" fmla="*/ 117 w 673"/>
                <a:gd name="T53" fmla="*/ 592 h 673"/>
                <a:gd name="T54" fmla="*/ 183 w 673"/>
                <a:gd name="T55" fmla="*/ 578 h 673"/>
                <a:gd name="T56" fmla="*/ 198 w 673"/>
                <a:gd name="T57" fmla="*/ 643 h 673"/>
                <a:gd name="T58" fmla="*/ 257 w 673"/>
                <a:gd name="T59" fmla="*/ 612 h 673"/>
                <a:gd name="T60" fmla="*/ 290 w 673"/>
                <a:gd name="T61" fmla="*/ 670 h 673"/>
                <a:gd name="T62" fmla="*/ 338 w 673"/>
                <a:gd name="T63" fmla="*/ 623 h 673"/>
                <a:gd name="T64" fmla="*/ 386 w 673"/>
                <a:gd name="T65" fmla="*/ 670 h 673"/>
                <a:gd name="T66" fmla="*/ 407 w 673"/>
                <a:gd name="T67" fmla="*/ 614 h 673"/>
                <a:gd name="T68" fmla="*/ 451 w 673"/>
                <a:gd name="T69" fmla="*/ 653 h 673"/>
                <a:gd name="T70" fmla="*/ 471 w 673"/>
                <a:gd name="T71" fmla="*/ 589 h 673"/>
                <a:gd name="T72" fmla="*/ 536 w 673"/>
                <a:gd name="T73" fmla="*/ 608 h 673"/>
                <a:gd name="T74" fmla="*/ 537 w 673"/>
                <a:gd name="T75" fmla="*/ 541 h 673"/>
                <a:gd name="T76" fmla="*/ 604 w 673"/>
                <a:gd name="T77" fmla="*/ 541 h 673"/>
                <a:gd name="T78" fmla="*/ 587 w 673"/>
                <a:gd name="T79" fmla="*/ 476 h 673"/>
                <a:gd name="T80" fmla="*/ 651 w 673"/>
                <a:gd name="T81" fmla="*/ 457 h 673"/>
                <a:gd name="T82" fmla="*/ 616 w 673"/>
                <a:gd name="T83" fmla="*/ 400 h 673"/>
                <a:gd name="T84" fmla="*/ 672 w 673"/>
                <a:gd name="T85" fmla="*/ 364 h 673"/>
                <a:gd name="T86" fmla="*/ 623 w 673"/>
                <a:gd name="T87" fmla="*/ 319 h 673"/>
                <a:gd name="T88" fmla="*/ 666 w 673"/>
                <a:gd name="T89" fmla="*/ 268 h 673"/>
                <a:gd name="T90" fmla="*/ 659 w 673"/>
                <a:gd name="T91" fmla="*/ 24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606" y="239"/>
                  </a:moveTo>
                  <a:cubicBezTo>
                    <a:pt x="603" y="231"/>
                    <a:pt x="600" y="223"/>
                    <a:pt x="597" y="216"/>
                  </a:cubicBezTo>
                  <a:cubicBezTo>
                    <a:pt x="606" y="205"/>
                    <a:pt x="622" y="190"/>
                    <a:pt x="634" y="178"/>
                  </a:cubicBezTo>
                  <a:cubicBezTo>
                    <a:pt x="629" y="169"/>
                    <a:pt x="624" y="161"/>
                    <a:pt x="619" y="153"/>
                  </a:cubicBezTo>
                  <a:cubicBezTo>
                    <a:pt x="602" y="158"/>
                    <a:pt x="582" y="164"/>
                    <a:pt x="568" y="167"/>
                  </a:cubicBezTo>
                  <a:cubicBezTo>
                    <a:pt x="563" y="160"/>
                    <a:pt x="558" y="154"/>
                    <a:pt x="552" y="148"/>
                  </a:cubicBezTo>
                  <a:cubicBezTo>
                    <a:pt x="558" y="134"/>
                    <a:pt x="569" y="116"/>
                    <a:pt x="577" y="101"/>
                  </a:cubicBezTo>
                  <a:cubicBezTo>
                    <a:pt x="570" y="94"/>
                    <a:pt x="563" y="87"/>
                    <a:pt x="556" y="81"/>
                  </a:cubicBezTo>
                  <a:cubicBezTo>
                    <a:pt x="541" y="90"/>
                    <a:pt x="524" y="102"/>
                    <a:pt x="511" y="109"/>
                  </a:cubicBezTo>
                  <a:cubicBezTo>
                    <a:pt x="504" y="104"/>
                    <a:pt x="497" y="99"/>
                    <a:pt x="490" y="95"/>
                  </a:cubicBezTo>
                  <a:cubicBezTo>
                    <a:pt x="492" y="80"/>
                    <a:pt x="498" y="59"/>
                    <a:pt x="501" y="43"/>
                  </a:cubicBezTo>
                  <a:cubicBezTo>
                    <a:pt x="492" y="38"/>
                    <a:pt x="484" y="34"/>
                    <a:pt x="475" y="30"/>
                  </a:cubicBezTo>
                  <a:cubicBezTo>
                    <a:pt x="463" y="42"/>
                    <a:pt x="450" y="59"/>
                    <a:pt x="439" y="69"/>
                  </a:cubicBezTo>
                  <a:cubicBezTo>
                    <a:pt x="432" y="66"/>
                    <a:pt x="424" y="63"/>
                    <a:pt x="416" y="61"/>
                  </a:cubicBezTo>
                  <a:cubicBezTo>
                    <a:pt x="414" y="46"/>
                    <a:pt x="413" y="25"/>
                    <a:pt x="411" y="8"/>
                  </a:cubicBezTo>
                  <a:cubicBezTo>
                    <a:pt x="402" y="6"/>
                    <a:pt x="393" y="4"/>
                    <a:pt x="383" y="3"/>
                  </a:cubicBezTo>
                  <a:cubicBezTo>
                    <a:pt x="376" y="18"/>
                    <a:pt x="367" y="38"/>
                    <a:pt x="360" y="51"/>
                  </a:cubicBezTo>
                  <a:cubicBezTo>
                    <a:pt x="352" y="50"/>
                    <a:pt x="344" y="50"/>
                    <a:pt x="335" y="50"/>
                  </a:cubicBezTo>
                  <a:cubicBezTo>
                    <a:pt x="329" y="36"/>
                    <a:pt x="322" y="16"/>
                    <a:pt x="316" y="0"/>
                  </a:cubicBezTo>
                  <a:cubicBezTo>
                    <a:pt x="306" y="1"/>
                    <a:pt x="297" y="2"/>
                    <a:pt x="287" y="3"/>
                  </a:cubicBezTo>
                  <a:cubicBezTo>
                    <a:pt x="284" y="20"/>
                    <a:pt x="282" y="41"/>
                    <a:pt x="279" y="56"/>
                  </a:cubicBezTo>
                  <a:cubicBezTo>
                    <a:pt x="275" y="57"/>
                    <a:pt x="270" y="57"/>
                    <a:pt x="266" y="58"/>
                  </a:cubicBezTo>
                  <a:cubicBezTo>
                    <a:pt x="262" y="59"/>
                    <a:pt x="258" y="61"/>
                    <a:pt x="254" y="62"/>
                  </a:cubicBezTo>
                  <a:cubicBezTo>
                    <a:pt x="244" y="51"/>
                    <a:pt x="232" y="33"/>
                    <a:pt x="222" y="20"/>
                  </a:cubicBezTo>
                  <a:cubicBezTo>
                    <a:pt x="213" y="23"/>
                    <a:pt x="204" y="27"/>
                    <a:pt x="195" y="31"/>
                  </a:cubicBezTo>
                  <a:cubicBezTo>
                    <a:pt x="197" y="48"/>
                    <a:pt x="201" y="69"/>
                    <a:pt x="202" y="83"/>
                  </a:cubicBezTo>
                  <a:cubicBezTo>
                    <a:pt x="194" y="87"/>
                    <a:pt x="187" y="92"/>
                    <a:pt x="180" y="96"/>
                  </a:cubicBezTo>
                  <a:cubicBezTo>
                    <a:pt x="168" y="88"/>
                    <a:pt x="151" y="75"/>
                    <a:pt x="137" y="65"/>
                  </a:cubicBezTo>
                  <a:cubicBezTo>
                    <a:pt x="130" y="71"/>
                    <a:pt x="122" y="77"/>
                    <a:pt x="115" y="83"/>
                  </a:cubicBezTo>
                  <a:cubicBezTo>
                    <a:pt x="122" y="99"/>
                    <a:pt x="131" y="118"/>
                    <a:pt x="136" y="132"/>
                  </a:cubicBezTo>
                  <a:cubicBezTo>
                    <a:pt x="130" y="137"/>
                    <a:pt x="124" y="143"/>
                    <a:pt x="119" y="150"/>
                  </a:cubicBezTo>
                  <a:cubicBezTo>
                    <a:pt x="105" y="146"/>
                    <a:pt x="85" y="138"/>
                    <a:pt x="69" y="132"/>
                  </a:cubicBezTo>
                  <a:cubicBezTo>
                    <a:pt x="63" y="140"/>
                    <a:pt x="58" y="147"/>
                    <a:pt x="53" y="156"/>
                  </a:cubicBezTo>
                  <a:cubicBezTo>
                    <a:pt x="63" y="169"/>
                    <a:pt x="78" y="184"/>
                    <a:pt x="86" y="196"/>
                  </a:cubicBezTo>
                  <a:cubicBezTo>
                    <a:pt x="82" y="204"/>
                    <a:pt x="79" y="211"/>
                    <a:pt x="75" y="219"/>
                  </a:cubicBezTo>
                  <a:cubicBezTo>
                    <a:pt x="60" y="219"/>
                    <a:pt x="39" y="216"/>
                    <a:pt x="22" y="216"/>
                  </a:cubicBezTo>
                  <a:cubicBezTo>
                    <a:pt x="19" y="225"/>
                    <a:pt x="16" y="234"/>
                    <a:pt x="13" y="243"/>
                  </a:cubicBezTo>
                  <a:cubicBezTo>
                    <a:pt x="27" y="253"/>
                    <a:pt x="45" y="263"/>
                    <a:pt x="57" y="273"/>
                  </a:cubicBezTo>
                  <a:cubicBezTo>
                    <a:pt x="55" y="281"/>
                    <a:pt x="54" y="289"/>
                    <a:pt x="53" y="297"/>
                  </a:cubicBezTo>
                  <a:cubicBezTo>
                    <a:pt x="38" y="301"/>
                    <a:pt x="18" y="305"/>
                    <a:pt x="1" y="309"/>
                  </a:cubicBezTo>
                  <a:cubicBezTo>
                    <a:pt x="0" y="319"/>
                    <a:pt x="0" y="328"/>
                    <a:pt x="0" y="338"/>
                  </a:cubicBezTo>
                  <a:cubicBezTo>
                    <a:pt x="16" y="343"/>
                    <a:pt x="37" y="348"/>
                    <a:pt x="50" y="354"/>
                  </a:cubicBezTo>
                  <a:cubicBezTo>
                    <a:pt x="51" y="362"/>
                    <a:pt x="52" y="370"/>
                    <a:pt x="53" y="378"/>
                  </a:cubicBezTo>
                  <a:cubicBezTo>
                    <a:pt x="41" y="387"/>
                    <a:pt x="22" y="396"/>
                    <a:pt x="7" y="405"/>
                  </a:cubicBezTo>
                  <a:cubicBezTo>
                    <a:pt x="8" y="409"/>
                    <a:pt x="9" y="414"/>
                    <a:pt x="10" y="419"/>
                  </a:cubicBezTo>
                  <a:cubicBezTo>
                    <a:pt x="11" y="423"/>
                    <a:pt x="13" y="428"/>
                    <a:pt x="14" y="433"/>
                  </a:cubicBezTo>
                  <a:cubicBezTo>
                    <a:pt x="31" y="433"/>
                    <a:pt x="52" y="433"/>
                    <a:pt x="67" y="434"/>
                  </a:cubicBezTo>
                  <a:cubicBezTo>
                    <a:pt x="70" y="442"/>
                    <a:pt x="73" y="449"/>
                    <a:pt x="76" y="457"/>
                  </a:cubicBezTo>
                  <a:cubicBezTo>
                    <a:pt x="67" y="468"/>
                    <a:pt x="51" y="483"/>
                    <a:pt x="39" y="495"/>
                  </a:cubicBezTo>
                  <a:cubicBezTo>
                    <a:pt x="44" y="503"/>
                    <a:pt x="49" y="512"/>
                    <a:pt x="54" y="520"/>
                  </a:cubicBezTo>
                  <a:cubicBezTo>
                    <a:pt x="71" y="515"/>
                    <a:pt x="91" y="509"/>
                    <a:pt x="105" y="506"/>
                  </a:cubicBezTo>
                  <a:cubicBezTo>
                    <a:pt x="110" y="513"/>
                    <a:pt x="115" y="519"/>
                    <a:pt x="121" y="525"/>
                  </a:cubicBezTo>
                  <a:cubicBezTo>
                    <a:pt x="115" y="539"/>
                    <a:pt x="104" y="557"/>
                    <a:pt x="96" y="572"/>
                  </a:cubicBezTo>
                  <a:cubicBezTo>
                    <a:pt x="103" y="579"/>
                    <a:pt x="110" y="586"/>
                    <a:pt x="117" y="592"/>
                  </a:cubicBezTo>
                  <a:cubicBezTo>
                    <a:pt x="132" y="583"/>
                    <a:pt x="149" y="571"/>
                    <a:pt x="162" y="564"/>
                  </a:cubicBezTo>
                  <a:cubicBezTo>
                    <a:pt x="169" y="569"/>
                    <a:pt x="176" y="574"/>
                    <a:pt x="183" y="578"/>
                  </a:cubicBezTo>
                  <a:cubicBezTo>
                    <a:pt x="181" y="593"/>
                    <a:pt x="175" y="613"/>
                    <a:pt x="172" y="630"/>
                  </a:cubicBezTo>
                  <a:cubicBezTo>
                    <a:pt x="181" y="635"/>
                    <a:pt x="189" y="639"/>
                    <a:pt x="198" y="643"/>
                  </a:cubicBezTo>
                  <a:cubicBezTo>
                    <a:pt x="210" y="631"/>
                    <a:pt x="223" y="614"/>
                    <a:pt x="234" y="604"/>
                  </a:cubicBezTo>
                  <a:cubicBezTo>
                    <a:pt x="241" y="607"/>
                    <a:pt x="249" y="610"/>
                    <a:pt x="257" y="612"/>
                  </a:cubicBezTo>
                  <a:cubicBezTo>
                    <a:pt x="259" y="627"/>
                    <a:pt x="260" y="648"/>
                    <a:pt x="262" y="665"/>
                  </a:cubicBezTo>
                  <a:cubicBezTo>
                    <a:pt x="271" y="667"/>
                    <a:pt x="280" y="669"/>
                    <a:pt x="290" y="670"/>
                  </a:cubicBezTo>
                  <a:cubicBezTo>
                    <a:pt x="297" y="654"/>
                    <a:pt x="306" y="635"/>
                    <a:pt x="313" y="622"/>
                  </a:cubicBezTo>
                  <a:cubicBezTo>
                    <a:pt x="321" y="623"/>
                    <a:pt x="329" y="623"/>
                    <a:pt x="338" y="623"/>
                  </a:cubicBezTo>
                  <a:cubicBezTo>
                    <a:pt x="344" y="637"/>
                    <a:pt x="351" y="657"/>
                    <a:pt x="357" y="673"/>
                  </a:cubicBezTo>
                  <a:cubicBezTo>
                    <a:pt x="367" y="672"/>
                    <a:pt x="376" y="671"/>
                    <a:pt x="386" y="670"/>
                  </a:cubicBezTo>
                  <a:cubicBezTo>
                    <a:pt x="389" y="653"/>
                    <a:pt x="391" y="632"/>
                    <a:pt x="394" y="617"/>
                  </a:cubicBezTo>
                  <a:cubicBezTo>
                    <a:pt x="398" y="616"/>
                    <a:pt x="403" y="615"/>
                    <a:pt x="407" y="614"/>
                  </a:cubicBezTo>
                  <a:cubicBezTo>
                    <a:pt x="411" y="613"/>
                    <a:pt x="415" y="612"/>
                    <a:pt x="419" y="611"/>
                  </a:cubicBezTo>
                  <a:cubicBezTo>
                    <a:pt x="429" y="622"/>
                    <a:pt x="441" y="639"/>
                    <a:pt x="451" y="653"/>
                  </a:cubicBezTo>
                  <a:cubicBezTo>
                    <a:pt x="460" y="650"/>
                    <a:pt x="469" y="646"/>
                    <a:pt x="478" y="642"/>
                  </a:cubicBezTo>
                  <a:cubicBezTo>
                    <a:pt x="476" y="625"/>
                    <a:pt x="472" y="604"/>
                    <a:pt x="471" y="589"/>
                  </a:cubicBezTo>
                  <a:cubicBezTo>
                    <a:pt x="479" y="586"/>
                    <a:pt x="486" y="581"/>
                    <a:pt x="493" y="577"/>
                  </a:cubicBezTo>
                  <a:cubicBezTo>
                    <a:pt x="505" y="585"/>
                    <a:pt x="522" y="598"/>
                    <a:pt x="536" y="608"/>
                  </a:cubicBezTo>
                  <a:cubicBezTo>
                    <a:pt x="543" y="602"/>
                    <a:pt x="551" y="596"/>
                    <a:pt x="558" y="590"/>
                  </a:cubicBezTo>
                  <a:cubicBezTo>
                    <a:pt x="551" y="574"/>
                    <a:pt x="542" y="555"/>
                    <a:pt x="537" y="541"/>
                  </a:cubicBezTo>
                  <a:cubicBezTo>
                    <a:pt x="543" y="535"/>
                    <a:pt x="549" y="529"/>
                    <a:pt x="554" y="523"/>
                  </a:cubicBezTo>
                  <a:cubicBezTo>
                    <a:pt x="568" y="527"/>
                    <a:pt x="588" y="535"/>
                    <a:pt x="604" y="541"/>
                  </a:cubicBezTo>
                  <a:cubicBezTo>
                    <a:pt x="610" y="533"/>
                    <a:pt x="615" y="525"/>
                    <a:pt x="620" y="517"/>
                  </a:cubicBezTo>
                  <a:cubicBezTo>
                    <a:pt x="610" y="504"/>
                    <a:pt x="595" y="488"/>
                    <a:pt x="587" y="476"/>
                  </a:cubicBezTo>
                  <a:cubicBezTo>
                    <a:pt x="591" y="469"/>
                    <a:pt x="594" y="462"/>
                    <a:pt x="598" y="454"/>
                  </a:cubicBezTo>
                  <a:cubicBezTo>
                    <a:pt x="613" y="454"/>
                    <a:pt x="634" y="456"/>
                    <a:pt x="651" y="457"/>
                  </a:cubicBezTo>
                  <a:cubicBezTo>
                    <a:pt x="654" y="448"/>
                    <a:pt x="657" y="439"/>
                    <a:pt x="660" y="430"/>
                  </a:cubicBezTo>
                  <a:cubicBezTo>
                    <a:pt x="646" y="420"/>
                    <a:pt x="628" y="409"/>
                    <a:pt x="616" y="400"/>
                  </a:cubicBezTo>
                  <a:cubicBezTo>
                    <a:pt x="618" y="392"/>
                    <a:pt x="619" y="384"/>
                    <a:pt x="621" y="376"/>
                  </a:cubicBezTo>
                  <a:cubicBezTo>
                    <a:pt x="635" y="372"/>
                    <a:pt x="655" y="368"/>
                    <a:pt x="672" y="364"/>
                  </a:cubicBezTo>
                  <a:cubicBezTo>
                    <a:pt x="673" y="354"/>
                    <a:pt x="673" y="345"/>
                    <a:pt x="673" y="335"/>
                  </a:cubicBezTo>
                  <a:cubicBezTo>
                    <a:pt x="657" y="330"/>
                    <a:pt x="636" y="325"/>
                    <a:pt x="623" y="319"/>
                  </a:cubicBezTo>
                  <a:cubicBezTo>
                    <a:pt x="622" y="311"/>
                    <a:pt x="621" y="303"/>
                    <a:pt x="620" y="294"/>
                  </a:cubicBezTo>
                  <a:cubicBezTo>
                    <a:pt x="632" y="286"/>
                    <a:pt x="651" y="277"/>
                    <a:pt x="666" y="268"/>
                  </a:cubicBezTo>
                  <a:cubicBezTo>
                    <a:pt x="665" y="264"/>
                    <a:pt x="664" y="259"/>
                    <a:pt x="663" y="254"/>
                  </a:cubicBezTo>
                  <a:cubicBezTo>
                    <a:pt x="662" y="249"/>
                    <a:pt x="660" y="245"/>
                    <a:pt x="659" y="240"/>
                  </a:cubicBezTo>
                  <a:cubicBezTo>
                    <a:pt x="642" y="240"/>
                    <a:pt x="621" y="240"/>
                    <a:pt x="606" y="239"/>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14" name="Freeform 14"/>
            <p:cNvSpPr>
              <a:spLocks/>
            </p:cNvSpPr>
            <p:nvPr/>
          </p:nvSpPr>
          <p:spPr bwMode="auto">
            <a:xfrm>
              <a:off x="3484563" y="1273175"/>
              <a:ext cx="939800" cy="939800"/>
            </a:xfrm>
            <a:custGeom>
              <a:avLst/>
              <a:gdLst>
                <a:gd name="T0" fmla="*/ 450 w 479"/>
                <a:gd name="T1" fmla="*/ 186 h 479"/>
                <a:gd name="T2" fmla="*/ 293 w 479"/>
                <a:gd name="T3" fmla="*/ 450 h 479"/>
                <a:gd name="T4" fmla="*/ 29 w 479"/>
                <a:gd name="T5" fmla="*/ 292 h 479"/>
                <a:gd name="T6" fmla="*/ 186 w 479"/>
                <a:gd name="T7" fmla="*/ 29 h 479"/>
                <a:gd name="T8" fmla="*/ 450 w 479"/>
                <a:gd name="T9" fmla="*/ 186 h 479"/>
              </a:gdLst>
              <a:ahLst/>
              <a:cxnLst>
                <a:cxn ang="0">
                  <a:pos x="T0" y="T1"/>
                </a:cxn>
                <a:cxn ang="0">
                  <a:pos x="T2" y="T3"/>
                </a:cxn>
                <a:cxn ang="0">
                  <a:pos x="T4" y="T5"/>
                </a:cxn>
                <a:cxn ang="0">
                  <a:pos x="T6" y="T7"/>
                </a:cxn>
                <a:cxn ang="0">
                  <a:pos x="T8" y="T9"/>
                </a:cxn>
              </a:cxnLst>
              <a:rect l="0" t="0" r="r" b="b"/>
              <a:pathLst>
                <a:path w="479" h="479">
                  <a:moveTo>
                    <a:pt x="450" y="186"/>
                  </a:moveTo>
                  <a:cubicBezTo>
                    <a:pt x="479" y="303"/>
                    <a:pt x="409" y="421"/>
                    <a:pt x="293" y="450"/>
                  </a:cubicBezTo>
                  <a:cubicBezTo>
                    <a:pt x="176" y="479"/>
                    <a:pt x="58" y="409"/>
                    <a:pt x="29" y="292"/>
                  </a:cubicBezTo>
                  <a:cubicBezTo>
                    <a:pt x="0" y="176"/>
                    <a:pt x="70" y="58"/>
                    <a:pt x="186" y="29"/>
                  </a:cubicBezTo>
                  <a:cubicBezTo>
                    <a:pt x="303" y="0"/>
                    <a:pt x="421" y="70"/>
                    <a:pt x="450" y="18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sp>
        <p:nvSpPr>
          <p:cNvPr id="15" name="Freeform 15"/>
          <p:cNvSpPr>
            <a:spLocks/>
          </p:cNvSpPr>
          <p:nvPr/>
        </p:nvSpPr>
        <p:spPr bwMode="auto">
          <a:xfrm>
            <a:off x="4294451" y="4154437"/>
            <a:ext cx="1670771" cy="1729940"/>
          </a:xfrm>
          <a:custGeom>
            <a:avLst/>
            <a:gdLst>
              <a:gd name="T0" fmla="*/ 382 w 407"/>
              <a:gd name="T1" fmla="*/ 159 h 406"/>
              <a:gd name="T2" fmla="*/ 248 w 407"/>
              <a:gd name="T3" fmla="*/ 382 h 406"/>
              <a:gd name="T4" fmla="*/ 25 w 407"/>
              <a:gd name="T5" fmla="*/ 248 h 406"/>
              <a:gd name="T6" fmla="*/ 159 w 407"/>
              <a:gd name="T7" fmla="*/ 25 h 406"/>
              <a:gd name="T8" fmla="*/ 382 w 407"/>
              <a:gd name="T9" fmla="*/ 159 h 406"/>
            </a:gdLst>
            <a:ahLst/>
            <a:cxnLst>
              <a:cxn ang="0">
                <a:pos x="T0" y="T1"/>
              </a:cxn>
              <a:cxn ang="0">
                <a:pos x="T2" y="T3"/>
              </a:cxn>
              <a:cxn ang="0">
                <a:pos x="T4" y="T5"/>
              </a:cxn>
              <a:cxn ang="0">
                <a:pos x="T6" y="T7"/>
              </a:cxn>
              <a:cxn ang="0">
                <a:pos x="T8" y="T9"/>
              </a:cxn>
            </a:cxnLst>
            <a:rect l="0" t="0" r="r" b="b"/>
            <a:pathLst>
              <a:path w="407" h="406">
                <a:moveTo>
                  <a:pt x="382" y="159"/>
                </a:moveTo>
                <a:cubicBezTo>
                  <a:pt x="407" y="257"/>
                  <a:pt x="347" y="357"/>
                  <a:pt x="248" y="382"/>
                </a:cubicBezTo>
                <a:cubicBezTo>
                  <a:pt x="150" y="406"/>
                  <a:pt x="50" y="347"/>
                  <a:pt x="25" y="248"/>
                </a:cubicBezTo>
                <a:cubicBezTo>
                  <a:pt x="0" y="150"/>
                  <a:pt x="60" y="50"/>
                  <a:pt x="159" y="25"/>
                </a:cubicBezTo>
                <a:cubicBezTo>
                  <a:pt x="257" y="0"/>
                  <a:pt x="357" y="60"/>
                  <a:pt x="382" y="159"/>
                </a:cubicBezTo>
                <a:close/>
              </a:path>
            </a:pathLst>
          </a:custGeom>
          <a:solidFill>
            <a:srgbClr val="F6861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nvGrpSpPr>
          <p:cNvPr id="16" name="Group 16"/>
          <p:cNvGrpSpPr/>
          <p:nvPr/>
        </p:nvGrpSpPr>
        <p:grpSpPr>
          <a:xfrm>
            <a:off x="2433969" y="5929177"/>
            <a:ext cx="2769086" cy="2856811"/>
            <a:chOff x="2668588" y="2160588"/>
            <a:chExt cx="1320800" cy="1316037"/>
          </a:xfrm>
        </p:grpSpPr>
        <p:sp>
          <p:nvSpPr>
            <p:cNvPr id="17" name="Freeform 17"/>
            <p:cNvSpPr>
              <a:spLocks/>
            </p:cNvSpPr>
            <p:nvPr/>
          </p:nvSpPr>
          <p:spPr bwMode="auto">
            <a:xfrm>
              <a:off x="2668588" y="2160588"/>
              <a:ext cx="1320800" cy="1316037"/>
            </a:xfrm>
            <a:custGeom>
              <a:avLst/>
              <a:gdLst>
                <a:gd name="T0" fmla="*/ 593 w 673"/>
                <a:gd name="T1" fmla="*/ 208 h 671"/>
                <a:gd name="T2" fmla="*/ 614 w 673"/>
                <a:gd name="T3" fmla="*/ 145 h 671"/>
                <a:gd name="T4" fmla="*/ 547 w 673"/>
                <a:gd name="T5" fmla="*/ 141 h 671"/>
                <a:gd name="T6" fmla="*/ 549 w 673"/>
                <a:gd name="T7" fmla="*/ 74 h 671"/>
                <a:gd name="T8" fmla="*/ 484 w 673"/>
                <a:gd name="T9" fmla="*/ 89 h 671"/>
                <a:gd name="T10" fmla="*/ 467 w 673"/>
                <a:gd name="T11" fmla="*/ 25 h 671"/>
                <a:gd name="T12" fmla="*/ 409 w 673"/>
                <a:gd name="T13" fmla="*/ 58 h 671"/>
                <a:gd name="T14" fmla="*/ 375 w 673"/>
                <a:gd name="T15" fmla="*/ 1 h 671"/>
                <a:gd name="T16" fmla="*/ 328 w 673"/>
                <a:gd name="T17" fmla="*/ 49 h 671"/>
                <a:gd name="T18" fmla="*/ 279 w 673"/>
                <a:gd name="T19" fmla="*/ 3 h 671"/>
                <a:gd name="T20" fmla="*/ 259 w 673"/>
                <a:gd name="T21" fmla="*/ 59 h 671"/>
                <a:gd name="T22" fmla="*/ 214 w 673"/>
                <a:gd name="T23" fmla="*/ 22 h 671"/>
                <a:gd name="T24" fmla="*/ 195 w 673"/>
                <a:gd name="T25" fmla="*/ 86 h 671"/>
                <a:gd name="T26" fmla="*/ 130 w 673"/>
                <a:gd name="T27" fmla="*/ 69 h 671"/>
                <a:gd name="T28" fmla="*/ 131 w 673"/>
                <a:gd name="T29" fmla="*/ 136 h 671"/>
                <a:gd name="T30" fmla="*/ 64 w 673"/>
                <a:gd name="T31" fmla="*/ 138 h 671"/>
                <a:gd name="T32" fmla="*/ 83 w 673"/>
                <a:gd name="T33" fmla="*/ 202 h 671"/>
                <a:gd name="T34" fmla="*/ 19 w 673"/>
                <a:gd name="T35" fmla="*/ 223 h 671"/>
                <a:gd name="T36" fmla="*/ 55 w 673"/>
                <a:gd name="T37" fmla="*/ 278 h 671"/>
                <a:gd name="T38" fmla="*/ 0 w 673"/>
                <a:gd name="T39" fmla="*/ 316 h 671"/>
                <a:gd name="T40" fmla="*/ 51 w 673"/>
                <a:gd name="T41" fmla="*/ 360 h 671"/>
                <a:gd name="T42" fmla="*/ 9 w 673"/>
                <a:gd name="T43" fmla="*/ 412 h 671"/>
                <a:gd name="T44" fmla="*/ 16 w 673"/>
                <a:gd name="T45" fmla="*/ 440 h 671"/>
                <a:gd name="T46" fmla="*/ 80 w 673"/>
                <a:gd name="T47" fmla="*/ 462 h 671"/>
                <a:gd name="T48" fmla="*/ 59 w 673"/>
                <a:gd name="T49" fmla="*/ 526 h 671"/>
                <a:gd name="T50" fmla="*/ 126 w 673"/>
                <a:gd name="T51" fmla="*/ 529 h 671"/>
                <a:gd name="T52" fmla="*/ 124 w 673"/>
                <a:gd name="T53" fmla="*/ 596 h 671"/>
                <a:gd name="T54" fmla="*/ 189 w 673"/>
                <a:gd name="T55" fmla="*/ 581 h 671"/>
                <a:gd name="T56" fmla="*/ 206 w 673"/>
                <a:gd name="T57" fmla="*/ 645 h 671"/>
                <a:gd name="T58" fmla="*/ 264 w 673"/>
                <a:gd name="T59" fmla="*/ 613 h 671"/>
                <a:gd name="T60" fmla="*/ 298 w 673"/>
                <a:gd name="T61" fmla="*/ 670 h 671"/>
                <a:gd name="T62" fmla="*/ 345 w 673"/>
                <a:gd name="T63" fmla="*/ 622 h 671"/>
                <a:gd name="T64" fmla="*/ 394 w 673"/>
                <a:gd name="T65" fmla="*/ 667 h 671"/>
                <a:gd name="T66" fmla="*/ 414 w 673"/>
                <a:gd name="T67" fmla="*/ 611 h 671"/>
                <a:gd name="T68" fmla="*/ 459 w 673"/>
                <a:gd name="T69" fmla="*/ 649 h 671"/>
                <a:gd name="T70" fmla="*/ 478 w 673"/>
                <a:gd name="T71" fmla="*/ 585 h 671"/>
                <a:gd name="T72" fmla="*/ 543 w 673"/>
                <a:gd name="T73" fmla="*/ 601 h 671"/>
                <a:gd name="T74" fmla="*/ 542 w 673"/>
                <a:gd name="T75" fmla="*/ 535 h 671"/>
                <a:gd name="T76" fmla="*/ 609 w 673"/>
                <a:gd name="T77" fmla="*/ 532 h 671"/>
                <a:gd name="T78" fmla="*/ 590 w 673"/>
                <a:gd name="T79" fmla="*/ 469 h 671"/>
                <a:gd name="T80" fmla="*/ 654 w 673"/>
                <a:gd name="T81" fmla="*/ 448 h 671"/>
                <a:gd name="T82" fmla="*/ 618 w 673"/>
                <a:gd name="T83" fmla="*/ 392 h 671"/>
                <a:gd name="T84" fmla="*/ 673 w 673"/>
                <a:gd name="T85" fmla="*/ 354 h 671"/>
                <a:gd name="T86" fmla="*/ 622 w 673"/>
                <a:gd name="T87" fmla="*/ 310 h 671"/>
                <a:gd name="T88" fmla="*/ 664 w 673"/>
                <a:gd name="T89" fmla="*/ 258 h 671"/>
                <a:gd name="T90" fmla="*/ 656 w 673"/>
                <a:gd name="T91" fmla="*/ 23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1">
                  <a:moveTo>
                    <a:pt x="603" y="231"/>
                  </a:moveTo>
                  <a:cubicBezTo>
                    <a:pt x="600" y="223"/>
                    <a:pt x="597" y="215"/>
                    <a:pt x="593" y="208"/>
                  </a:cubicBezTo>
                  <a:cubicBezTo>
                    <a:pt x="603" y="196"/>
                    <a:pt x="618" y="182"/>
                    <a:pt x="629" y="169"/>
                  </a:cubicBezTo>
                  <a:cubicBezTo>
                    <a:pt x="625" y="161"/>
                    <a:pt x="620" y="152"/>
                    <a:pt x="614" y="145"/>
                  </a:cubicBezTo>
                  <a:cubicBezTo>
                    <a:pt x="598" y="149"/>
                    <a:pt x="578" y="157"/>
                    <a:pt x="563" y="160"/>
                  </a:cubicBezTo>
                  <a:cubicBezTo>
                    <a:pt x="558" y="153"/>
                    <a:pt x="553" y="147"/>
                    <a:pt x="547" y="141"/>
                  </a:cubicBezTo>
                  <a:cubicBezTo>
                    <a:pt x="553" y="127"/>
                    <a:pt x="563" y="109"/>
                    <a:pt x="571" y="93"/>
                  </a:cubicBezTo>
                  <a:cubicBezTo>
                    <a:pt x="564" y="87"/>
                    <a:pt x="557" y="80"/>
                    <a:pt x="549" y="74"/>
                  </a:cubicBezTo>
                  <a:cubicBezTo>
                    <a:pt x="535" y="83"/>
                    <a:pt x="518" y="96"/>
                    <a:pt x="505" y="103"/>
                  </a:cubicBezTo>
                  <a:cubicBezTo>
                    <a:pt x="498" y="98"/>
                    <a:pt x="491" y="94"/>
                    <a:pt x="484" y="89"/>
                  </a:cubicBezTo>
                  <a:cubicBezTo>
                    <a:pt x="486" y="75"/>
                    <a:pt x="490" y="54"/>
                    <a:pt x="493" y="37"/>
                  </a:cubicBezTo>
                  <a:cubicBezTo>
                    <a:pt x="485" y="33"/>
                    <a:pt x="476" y="29"/>
                    <a:pt x="467" y="25"/>
                  </a:cubicBezTo>
                  <a:cubicBezTo>
                    <a:pt x="456" y="38"/>
                    <a:pt x="443" y="55"/>
                    <a:pt x="432" y="65"/>
                  </a:cubicBezTo>
                  <a:cubicBezTo>
                    <a:pt x="425" y="62"/>
                    <a:pt x="417" y="60"/>
                    <a:pt x="409" y="58"/>
                  </a:cubicBezTo>
                  <a:cubicBezTo>
                    <a:pt x="406" y="43"/>
                    <a:pt x="405" y="22"/>
                    <a:pt x="403" y="5"/>
                  </a:cubicBezTo>
                  <a:cubicBezTo>
                    <a:pt x="393" y="3"/>
                    <a:pt x="384" y="2"/>
                    <a:pt x="375" y="1"/>
                  </a:cubicBezTo>
                  <a:cubicBezTo>
                    <a:pt x="367" y="16"/>
                    <a:pt x="360" y="36"/>
                    <a:pt x="353" y="49"/>
                  </a:cubicBezTo>
                  <a:cubicBezTo>
                    <a:pt x="344" y="48"/>
                    <a:pt x="336" y="48"/>
                    <a:pt x="328" y="49"/>
                  </a:cubicBezTo>
                  <a:cubicBezTo>
                    <a:pt x="321" y="35"/>
                    <a:pt x="314" y="15"/>
                    <a:pt x="307" y="0"/>
                  </a:cubicBezTo>
                  <a:cubicBezTo>
                    <a:pt x="298" y="1"/>
                    <a:pt x="288" y="2"/>
                    <a:pt x="279" y="3"/>
                  </a:cubicBezTo>
                  <a:cubicBezTo>
                    <a:pt x="276" y="20"/>
                    <a:pt x="274" y="41"/>
                    <a:pt x="271" y="56"/>
                  </a:cubicBezTo>
                  <a:cubicBezTo>
                    <a:pt x="267" y="57"/>
                    <a:pt x="263" y="58"/>
                    <a:pt x="259" y="59"/>
                  </a:cubicBezTo>
                  <a:cubicBezTo>
                    <a:pt x="255" y="60"/>
                    <a:pt x="251" y="61"/>
                    <a:pt x="247" y="63"/>
                  </a:cubicBezTo>
                  <a:cubicBezTo>
                    <a:pt x="237" y="52"/>
                    <a:pt x="225" y="35"/>
                    <a:pt x="214" y="22"/>
                  </a:cubicBezTo>
                  <a:cubicBezTo>
                    <a:pt x="205" y="25"/>
                    <a:pt x="196" y="29"/>
                    <a:pt x="187" y="33"/>
                  </a:cubicBezTo>
                  <a:cubicBezTo>
                    <a:pt x="190" y="50"/>
                    <a:pt x="194" y="71"/>
                    <a:pt x="195" y="86"/>
                  </a:cubicBezTo>
                  <a:cubicBezTo>
                    <a:pt x="188" y="90"/>
                    <a:pt x="181" y="94"/>
                    <a:pt x="174" y="99"/>
                  </a:cubicBezTo>
                  <a:cubicBezTo>
                    <a:pt x="161" y="91"/>
                    <a:pt x="145" y="78"/>
                    <a:pt x="130" y="69"/>
                  </a:cubicBezTo>
                  <a:cubicBezTo>
                    <a:pt x="123" y="75"/>
                    <a:pt x="115" y="81"/>
                    <a:pt x="108" y="87"/>
                  </a:cubicBezTo>
                  <a:cubicBezTo>
                    <a:pt x="115" y="103"/>
                    <a:pt x="125" y="122"/>
                    <a:pt x="131" y="136"/>
                  </a:cubicBezTo>
                  <a:cubicBezTo>
                    <a:pt x="125" y="141"/>
                    <a:pt x="119" y="148"/>
                    <a:pt x="114" y="154"/>
                  </a:cubicBezTo>
                  <a:cubicBezTo>
                    <a:pt x="100" y="151"/>
                    <a:pt x="80" y="143"/>
                    <a:pt x="64" y="138"/>
                  </a:cubicBezTo>
                  <a:cubicBezTo>
                    <a:pt x="58" y="145"/>
                    <a:pt x="53" y="153"/>
                    <a:pt x="48" y="162"/>
                  </a:cubicBezTo>
                  <a:cubicBezTo>
                    <a:pt x="59" y="175"/>
                    <a:pt x="74" y="190"/>
                    <a:pt x="83" y="202"/>
                  </a:cubicBezTo>
                  <a:cubicBezTo>
                    <a:pt x="79" y="209"/>
                    <a:pt x="75" y="216"/>
                    <a:pt x="72" y="224"/>
                  </a:cubicBezTo>
                  <a:cubicBezTo>
                    <a:pt x="57" y="225"/>
                    <a:pt x="36" y="223"/>
                    <a:pt x="19" y="223"/>
                  </a:cubicBezTo>
                  <a:cubicBezTo>
                    <a:pt x="16" y="232"/>
                    <a:pt x="13" y="241"/>
                    <a:pt x="11" y="250"/>
                  </a:cubicBezTo>
                  <a:cubicBezTo>
                    <a:pt x="25" y="259"/>
                    <a:pt x="44" y="270"/>
                    <a:pt x="55" y="278"/>
                  </a:cubicBezTo>
                  <a:cubicBezTo>
                    <a:pt x="54" y="287"/>
                    <a:pt x="52" y="295"/>
                    <a:pt x="52" y="303"/>
                  </a:cubicBezTo>
                  <a:cubicBezTo>
                    <a:pt x="38" y="308"/>
                    <a:pt x="17" y="312"/>
                    <a:pt x="0" y="316"/>
                  </a:cubicBezTo>
                  <a:cubicBezTo>
                    <a:pt x="0" y="326"/>
                    <a:pt x="0" y="335"/>
                    <a:pt x="0" y="345"/>
                  </a:cubicBezTo>
                  <a:cubicBezTo>
                    <a:pt x="16" y="350"/>
                    <a:pt x="37" y="355"/>
                    <a:pt x="51" y="360"/>
                  </a:cubicBezTo>
                  <a:cubicBezTo>
                    <a:pt x="52" y="368"/>
                    <a:pt x="53" y="376"/>
                    <a:pt x="54" y="384"/>
                  </a:cubicBezTo>
                  <a:cubicBezTo>
                    <a:pt x="42" y="393"/>
                    <a:pt x="23" y="403"/>
                    <a:pt x="9" y="412"/>
                  </a:cubicBezTo>
                  <a:cubicBezTo>
                    <a:pt x="10" y="417"/>
                    <a:pt x="11" y="421"/>
                    <a:pt x="12" y="426"/>
                  </a:cubicBezTo>
                  <a:cubicBezTo>
                    <a:pt x="14" y="431"/>
                    <a:pt x="15" y="435"/>
                    <a:pt x="16" y="440"/>
                  </a:cubicBezTo>
                  <a:cubicBezTo>
                    <a:pt x="34" y="440"/>
                    <a:pt x="55" y="439"/>
                    <a:pt x="69" y="440"/>
                  </a:cubicBezTo>
                  <a:cubicBezTo>
                    <a:pt x="72" y="447"/>
                    <a:pt x="76" y="455"/>
                    <a:pt x="80" y="462"/>
                  </a:cubicBezTo>
                  <a:cubicBezTo>
                    <a:pt x="70" y="474"/>
                    <a:pt x="55" y="489"/>
                    <a:pt x="44" y="501"/>
                  </a:cubicBezTo>
                  <a:cubicBezTo>
                    <a:pt x="48" y="510"/>
                    <a:pt x="53" y="518"/>
                    <a:pt x="59" y="526"/>
                  </a:cubicBezTo>
                  <a:cubicBezTo>
                    <a:pt x="75" y="521"/>
                    <a:pt x="95" y="514"/>
                    <a:pt x="110" y="510"/>
                  </a:cubicBezTo>
                  <a:cubicBezTo>
                    <a:pt x="115" y="517"/>
                    <a:pt x="120" y="523"/>
                    <a:pt x="126" y="529"/>
                  </a:cubicBezTo>
                  <a:cubicBezTo>
                    <a:pt x="120" y="543"/>
                    <a:pt x="110" y="562"/>
                    <a:pt x="102" y="577"/>
                  </a:cubicBezTo>
                  <a:cubicBezTo>
                    <a:pt x="109" y="584"/>
                    <a:pt x="116" y="590"/>
                    <a:pt x="124" y="596"/>
                  </a:cubicBezTo>
                  <a:cubicBezTo>
                    <a:pt x="138" y="587"/>
                    <a:pt x="155" y="574"/>
                    <a:pt x="168" y="567"/>
                  </a:cubicBezTo>
                  <a:cubicBezTo>
                    <a:pt x="175" y="572"/>
                    <a:pt x="182" y="577"/>
                    <a:pt x="189" y="581"/>
                  </a:cubicBezTo>
                  <a:cubicBezTo>
                    <a:pt x="187" y="596"/>
                    <a:pt x="183" y="616"/>
                    <a:pt x="180" y="633"/>
                  </a:cubicBezTo>
                  <a:cubicBezTo>
                    <a:pt x="188" y="638"/>
                    <a:pt x="197" y="642"/>
                    <a:pt x="206" y="645"/>
                  </a:cubicBezTo>
                  <a:cubicBezTo>
                    <a:pt x="217" y="632"/>
                    <a:pt x="230" y="616"/>
                    <a:pt x="240" y="605"/>
                  </a:cubicBezTo>
                  <a:cubicBezTo>
                    <a:pt x="248" y="608"/>
                    <a:pt x="256" y="610"/>
                    <a:pt x="264" y="613"/>
                  </a:cubicBezTo>
                  <a:cubicBezTo>
                    <a:pt x="267" y="627"/>
                    <a:pt x="268" y="648"/>
                    <a:pt x="270" y="665"/>
                  </a:cubicBezTo>
                  <a:cubicBezTo>
                    <a:pt x="280" y="667"/>
                    <a:pt x="289" y="669"/>
                    <a:pt x="298" y="670"/>
                  </a:cubicBezTo>
                  <a:cubicBezTo>
                    <a:pt x="306" y="654"/>
                    <a:pt x="313" y="634"/>
                    <a:pt x="320" y="621"/>
                  </a:cubicBezTo>
                  <a:cubicBezTo>
                    <a:pt x="329" y="622"/>
                    <a:pt x="337" y="622"/>
                    <a:pt x="345" y="622"/>
                  </a:cubicBezTo>
                  <a:cubicBezTo>
                    <a:pt x="352" y="635"/>
                    <a:pt x="359" y="655"/>
                    <a:pt x="366" y="671"/>
                  </a:cubicBezTo>
                  <a:cubicBezTo>
                    <a:pt x="375" y="670"/>
                    <a:pt x="385" y="668"/>
                    <a:pt x="394" y="667"/>
                  </a:cubicBezTo>
                  <a:cubicBezTo>
                    <a:pt x="397" y="650"/>
                    <a:pt x="398" y="629"/>
                    <a:pt x="402" y="614"/>
                  </a:cubicBezTo>
                  <a:cubicBezTo>
                    <a:pt x="406" y="613"/>
                    <a:pt x="410" y="612"/>
                    <a:pt x="414" y="611"/>
                  </a:cubicBezTo>
                  <a:cubicBezTo>
                    <a:pt x="418" y="610"/>
                    <a:pt x="422" y="609"/>
                    <a:pt x="426" y="608"/>
                  </a:cubicBezTo>
                  <a:cubicBezTo>
                    <a:pt x="436" y="618"/>
                    <a:pt x="448" y="635"/>
                    <a:pt x="459" y="649"/>
                  </a:cubicBezTo>
                  <a:cubicBezTo>
                    <a:pt x="468" y="645"/>
                    <a:pt x="477" y="641"/>
                    <a:pt x="486" y="637"/>
                  </a:cubicBezTo>
                  <a:cubicBezTo>
                    <a:pt x="483" y="620"/>
                    <a:pt x="479" y="599"/>
                    <a:pt x="478" y="585"/>
                  </a:cubicBezTo>
                  <a:cubicBezTo>
                    <a:pt x="485" y="580"/>
                    <a:pt x="492" y="576"/>
                    <a:pt x="499" y="571"/>
                  </a:cubicBezTo>
                  <a:cubicBezTo>
                    <a:pt x="512" y="579"/>
                    <a:pt x="528" y="592"/>
                    <a:pt x="543" y="601"/>
                  </a:cubicBezTo>
                  <a:cubicBezTo>
                    <a:pt x="550" y="595"/>
                    <a:pt x="558" y="589"/>
                    <a:pt x="565" y="583"/>
                  </a:cubicBezTo>
                  <a:cubicBezTo>
                    <a:pt x="557" y="567"/>
                    <a:pt x="548" y="549"/>
                    <a:pt x="542" y="535"/>
                  </a:cubicBezTo>
                  <a:cubicBezTo>
                    <a:pt x="548" y="529"/>
                    <a:pt x="554" y="523"/>
                    <a:pt x="559" y="516"/>
                  </a:cubicBezTo>
                  <a:cubicBezTo>
                    <a:pt x="573" y="520"/>
                    <a:pt x="593" y="527"/>
                    <a:pt x="609" y="532"/>
                  </a:cubicBezTo>
                  <a:cubicBezTo>
                    <a:pt x="615" y="525"/>
                    <a:pt x="620" y="517"/>
                    <a:pt x="625" y="509"/>
                  </a:cubicBezTo>
                  <a:cubicBezTo>
                    <a:pt x="614" y="495"/>
                    <a:pt x="599" y="480"/>
                    <a:pt x="590" y="469"/>
                  </a:cubicBezTo>
                  <a:cubicBezTo>
                    <a:pt x="594" y="461"/>
                    <a:pt x="598" y="454"/>
                    <a:pt x="601" y="446"/>
                  </a:cubicBezTo>
                  <a:cubicBezTo>
                    <a:pt x="616" y="446"/>
                    <a:pt x="637" y="447"/>
                    <a:pt x="654" y="448"/>
                  </a:cubicBezTo>
                  <a:cubicBezTo>
                    <a:pt x="657" y="439"/>
                    <a:pt x="660" y="430"/>
                    <a:pt x="662" y="420"/>
                  </a:cubicBezTo>
                  <a:cubicBezTo>
                    <a:pt x="648" y="411"/>
                    <a:pt x="629" y="401"/>
                    <a:pt x="618" y="392"/>
                  </a:cubicBezTo>
                  <a:cubicBezTo>
                    <a:pt x="619" y="384"/>
                    <a:pt x="620" y="375"/>
                    <a:pt x="621" y="367"/>
                  </a:cubicBezTo>
                  <a:cubicBezTo>
                    <a:pt x="635" y="362"/>
                    <a:pt x="656" y="358"/>
                    <a:pt x="673" y="354"/>
                  </a:cubicBezTo>
                  <a:cubicBezTo>
                    <a:pt x="673" y="344"/>
                    <a:pt x="673" y="335"/>
                    <a:pt x="673" y="325"/>
                  </a:cubicBezTo>
                  <a:cubicBezTo>
                    <a:pt x="657" y="320"/>
                    <a:pt x="636" y="316"/>
                    <a:pt x="622" y="310"/>
                  </a:cubicBezTo>
                  <a:cubicBezTo>
                    <a:pt x="621" y="302"/>
                    <a:pt x="620" y="294"/>
                    <a:pt x="619" y="286"/>
                  </a:cubicBezTo>
                  <a:cubicBezTo>
                    <a:pt x="631" y="277"/>
                    <a:pt x="650" y="267"/>
                    <a:pt x="664" y="258"/>
                  </a:cubicBezTo>
                  <a:cubicBezTo>
                    <a:pt x="663" y="254"/>
                    <a:pt x="662" y="249"/>
                    <a:pt x="661" y="244"/>
                  </a:cubicBezTo>
                  <a:cubicBezTo>
                    <a:pt x="659" y="240"/>
                    <a:pt x="658" y="235"/>
                    <a:pt x="656" y="231"/>
                  </a:cubicBezTo>
                  <a:cubicBezTo>
                    <a:pt x="639" y="230"/>
                    <a:pt x="618" y="232"/>
                    <a:pt x="603" y="231"/>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18" name="Freeform 18"/>
            <p:cNvSpPr>
              <a:spLocks/>
            </p:cNvSpPr>
            <p:nvPr/>
          </p:nvSpPr>
          <p:spPr bwMode="auto">
            <a:xfrm>
              <a:off x="2854326" y="2344738"/>
              <a:ext cx="947738" cy="944562"/>
            </a:xfrm>
            <a:custGeom>
              <a:avLst/>
              <a:gdLst>
                <a:gd name="T0" fmla="*/ 450 w 483"/>
                <a:gd name="T1" fmla="*/ 183 h 482"/>
                <a:gd name="T2" fmla="*/ 300 w 483"/>
                <a:gd name="T3" fmla="*/ 450 h 482"/>
                <a:gd name="T4" fmla="*/ 33 w 483"/>
                <a:gd name="T5" fmla="*/ 300 h 482"/>
                <a:gd name="T6" fmla="*/ 183 w 483"/>
                <a:gd name="T7" fmla="*/ 32 h 482"/>
                <a:gd name="T8" fmla="*/ 450 w 483"/>
                <a:gd name="T9" fmla="*/ 183 h 482"/>
              </a:gdLst>
              <a:ahLst/>
              <a:cxnLst>
                <a:cxn ang="0">
                  <a:pos x="T0" y="T1"/>
                </a:cxn>
                <a:cxn ang="0">
                  <a:pos x="T2" y="T3"/>
                </a:cxn>
                <a:cxn ang="0">
                  <a:pos x="T4" y="T5"/>
                </a:cxn>
                <a:cxn ang="0">
                  <a:pos x="T6" y="T7"/>
                </a:cxn>
                <a:cxn ang="0">
                  <a:pos x="T8" y="T9"/>
                </a:cxn>
              </a:cxnLst>
              <a:rect l="0" t="0" r="r" b="b"/>
              <a:pathLst>
                <a:path w="483" h="482">
                  <a:moveTo>
                    <a:pt x="450" y="183"/>
                  </a:moveTo>
                  <a:cubicBezTo>
                    <a:pt x="483" y="298"/>
                    <a:pt x="415" y="418"/>
                    <a:pt x="300" y="450"/>
                  </a:cubicBezTo>
                  <a:cubicBezTo>
                    <a:pt x="185" y="482"/>
                    <a:pt x="65" y="415"/>
                    <a:pt x="33" y="300"/>
                  </a:cubicBezTo>
                  <a:cubicBezTo>
                    <a:pt x="0" y="184"/>
                    <a:pt x="68" y="64"/>
                    <a:pt x="183" y="32"/>
                  </a:cubicBezTo>
                  <a:cubicBezTo>
                    <a:pt x="298" y="0"/>
                    <a:pt x="418" y="67"/>
                    <a:pt x="450" y="183"/>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sp>
        <p:nvSpPr>
          <p:cNvPr id="19" name="Freeform 19"/>
          <p:cNvSpPr>
            <a:spLocks/>
          </p:cNvSpPr>
          <p:nvPr/>
        </p:nvSpPr>
        <p:spPr bwMode="auto">
          <a:xfrm>
            <a:off x="3063007" y="6601164"/>
            <a:ext cx="1564267" cy="1505943"/>
          </a:xfrm>
          <a:custGeom>
            <a:avLst/>
            <a:gdLst>
              <a:gd name="T0" fmla="*/ 183 w 380"/>
              <a:gd name="T1" fmla="*/ 354 h 354"/>
              <a:gd name="T2" fmla="*/ 13 w 380"/>
              <a:gd name="T3" fmla="*/ 225 h 354"/>
              <a:gd name="T4" fmla="*/ 29 w 380"/>
              <a:gd name="T5" fmla="*/ 90 h 354"/>
              <a:gd name="T6" fmla="*/ 136 w 380"/>
              <a:gd name="T7" fmla="*/ 7 h 354"/>
              <a:gd name="T8" fmla="*/ 184 w 380"/>
              <a:gd name="T9" fmla="*/ 0 h 354"/>
              <a:gd name="T10" fmla="*/ 354 w 380"/>
              <a:gd name="T11" fmla="*/ 129 h 354"/>
              <a:gd name="T12" fmla="*/ 231 w 380"/>
              <a:gd name="T13" fmla="*/ 348 h 354"/>
              <a:gd name="T14" fmla="*/ 183 w 380"/>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54">
                <a:moveTo>
                  <a:pt x="183" y="354"/>
                </a:moveTo>
                <a:cubicBezTo>
                  <a:pt x="104" y="354"/>
                  <a:pt x="34" y="301"/>
                  <a:pt x="13" y="225"/>
                </a:cubicBezTo>
                <a:cubicBezTo>
                  <a:pt x="0" y="179"/>
                  <a:pt x="6" y="132"/>
                  <a:pt x="29" y="90"/>
                </a:cubicBezTo>
                <a:cubicBezTo>
                  <a:pt x="52" y="49"/>
                  <a:pt x="90" y="19"/>
                  <a:pt x="136" y="7"/>
                </a:cubicBezTo>
                <a:cubicBezTo>
                  <a:pt x="151" y="2"/>
                  <a:pt x="168" y="0"/>
                  <a:pt x="184" y="0"/>
                </a:cubicBezTo>
                <a:cubicBezTo>
                  <a:pt x="263" y="0"/>
                  <a:pt x="333" y="53"/>
                  <a:pt x="354" y="129"/>
                </a:cubicBezTo>
                <a:cubicBezTo>
                  <a:pt x="380" y="223"/>
                  <a:pt x="325" y="321"/>
                  <a:pt x="231" y="348"/>
                </a:cubicBezTo>
                <a:cubicBezTo>
                  <a:pt x="216" y="352"/>
                  <a:pt x="199" y="354"/>
                  <a:pt x="183" y="354"/>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nvGrpSpPr>
          <p:cNvPr id="20" name="Group 20"/>
          <p:cNvGrpSpPr/>
          <p:nvPr/>
        </p:nvGrpSpPr>
        <p:grpSpPr>
          <a:xfrm>
            <a:off x="4580679" y="7847601"/>
            <a:ext cx="2769086" cy="2867151"/>
            <a:chOff x="3287713" y="3232150"/>
            <a:chExt cx="1320800" cy="1320800"/>
          </a:xfrm>
        </p:grpSpPr>
        <p:sp>
          <p:nvSpPr>
            <p:cNvPr id="21"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22"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sp>
        <p:nvSpPr>
          <p:cNvPr id="23" name="Freeform 23"/>
          <p:cNvSpPr>
            <a:spLocks/>
          </p:cNvSpPr>
          <p:nvPr/>
        </p:nvSpPr>
        <p:spPr bwMode="auto">
          <a:xfrm>
            <a:off x="5216372" y="8529929"/>
            <a:ext cx="1570924" cy="1509389"/>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nvGrpSpPr>
          <p:cNvPr id="24" name="Group 24"/>
          <p:cNvGrpSpPr/>
          <p:nvPr/>
        </p:nvGrpSpPr>
        <p:grpSpPr>
          <a:xfrm>
            <a:off x="7365618" y="6218051"/>
            <a:ext cx="2765759" cy="2867151"/>
            <a:chOff x="4537076" y="3232150"/>
            <a:chExt cx="1319213" cy="1320800"/>
          </a:xfrm>
        </p:grpSpPr>
        <p:sp>
          <p:nvSpPr>
            <p:cNvPr id="25"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26"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sp>
        <p:nvSpPr>
          <p:cNvPr id="27" name="Freeform 27"/>
          <p:cNvSpPr>
            <a:spLocks/>
          </p:cNvSpPr>
          <p:nvPr/>
        </p:nvSpPr>
        <p:spPr bwMode="auto">
          <a:xfrm>
            <a:off x="7978106" y="6844210"/>
            <a:ext cx="1494376" cy="1509389"/>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28" name="TextBox 28"/>
          <p:cNvSpPr txBox="1"/>
          <p:nvPr/>
        </p:nvSpPr>
        <p:spPr>
          <a:xfrm>
            <a:off x="5296166" y="6830115"/>
            <a:ext cx="2190088" cy="707886"/>
          </a:xfrm>
          <a:prstGeom prst="rect">
            <a:avLst/>
          </a:prstGeom>
          <a:noFill/>
        </p:spPr>
        <p:txBody>
          <a:bodyPr wrap="square" rtlCol="0">
            <a:spAutoFit/>
          </a:bodyPr>
          <a:lstStyle/>
          <a:p>
            <a:pPr algn="ctr" rtl="0"/>
            <a:r>
              <a:rPr lang="ar-SA" sz="2000" b="1" dirty="0">
                <a:solidFill>
                  <a:prstClr val="black"/>
                </a:solidFill>
                <a:latin typeface="Raleway"/>
              </a:rPr>
              <a:t>سير العمل في المرحلة الأولى </a:t>
            </a:r>
            <a:endParaRPr lang="id-ID" sz="2000" b="1" dirty="0">
              <a:solidFill>
                <a:prstClr val="black"/>
              </a:solidFill>
              <a:latin typeface="Raleway"/>
            </a:endParaRPr>
          </a:p>
        </p:txBody>
      </p:sp>
      <p:cxnSp>
        <p:nvCxnSpPr>
          <p:cNvPr id="29" name="Straight Arrow Connector 29"/>
          <p:cNvCxnSpPr/>
          <p:nvPr/>
        </p:nvCxnSpPr>
        <p:spPr>
          <a:xfrm>
            <a:off x="9402468" y="3950494"/>
            <a:ext cx="1670917"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30" name="TextBox 30"/>
          <p:cNvSpPr txBox="1"/>
          <p:nvPr/>
        </p:nvSpPr>
        <p:spPr>
          <a:xfrm>
            <a:off x="2236616" y="3654218"/>
            <a:ext cx="1441421" cy="400110"/>
          </a:xfrm>
          <a:prstGeom prst="rect">
            <a:avLst/>
          </a:prstGeom>
          <a:noFill/>
        </p:spPr>
        <p:txBody>
          <a:bodyPr wrap="none" rtlCol="0">
            <a:spAutoFit/>
          </a:bodyPr>
          <a:lstStyle/>
          <a:p>
            <a:pPr rtl="0"/>
            <a:r>
              <a:rPr lang="ar-SA" sz="2000" dirty="0">
                <a:solidFill>
                  <a:prstClr val="black"/>
                </a:solidFill>
                <a:latin typeface="Raleway"/>
                <a:ea typeface="Raleway" panose="020B0003030101060003" pitchFamily="2" charset="0"/>
              </a:rPr>
              <a:t>الشكر والتقارير</a:t>
            </a:r>
            <a:endParaRPr lang="id-ID" sz="2000" dirty="0">
              <a:solidFill>
                <a:prstClr val="black"/>
              </a:solidFill>
              <a:latin typeface="Raleway"/>
              <a:ea typeface="Raleway" panose="020B0003030101060003" pitchFamily="2" charset="0"/>
            </a:endParaRPr>
          </a:p>
        </p:txBody>
      </p:sp>
      <p:sp>
        <p:nvSpPr>
          <p:cNvPr id="31" name="Rectangle 31"/>
          <p:cNvSpPr/>
          <p:nvPr/>
        </p:nvSpPr>
        <p:spPr>
          <a:xfrm>
            <a:off x="766788" y="4243771"/>
            <a:ext cx="2802794" cy="1323439"/>
          </a:xfrm>
          <a:prstGeom prst="rect">
            <a:avLst/>
          </a:prstGeom>
        </p:spPr>
        <p:txBody>
          <a:bodyPr wrap="square">
            <a:spAutoFit/>
          </a:bodyPr>
          <a:lstStyle/>
          <a:p>
            <a:pPr rtl="0"/>
            <a:r>
              <a:rPr lang="ar-SA" sz="2000" b="1" dirty="0">
                <a:solidFill>
                  <a:prstClr val="black">
                    <a:lumMod val="65000"/>
                    <a:lumOff val="35000"/>
                  </a:prstClr>
                </a:solidFill>
                <a:latin typeface="Open Sans Light"/>
              </a:rPr>
              <a:t>كتابة تقارير الدورات بعد الانتهاء من كل لقاء ومنح المدربين والمدربات الرسوم وشهادات الشكر والتقدير </a:t>
            </a:r>
            <a:endParaRPr lang="id-ID" sz="2000" b="1" dirty="0">
              <a:solidFill>
                <a:prstClr val="black">
                  <a:lumMod val="65000"/>
                  <a:lumOff val="35000"/>
                </a:prstClr>
              </a:solidFill>
              <a:latin typeface="Open Sans Light"/>
            </a:endParaRPr>
          </a:p>
        </p:txBody>
      </p:sp>
      <p:sp>
        <p:nvSpPr>
          <p:cNvPr id="32" name="TextBox 32"/>
          <p:cNvSpPr txBox="1"/>
          <p:nvPr/>
        </p:nvSpPr>
        <p:spPr>
          <a:xfrm>
            <a:off x="9708806" y="3446602"/>
            <a:ext cx="1614546" cy="400110"/>
          </a:xfrm>
          <a:prstGeom prst="rect">
            <a:avLst/>
          </a:prstGeom>
          <a:noFill/>
        </p:spPr>
        <p:txBody>
          <a:bodyPr wrap="none" rtlCol="0">
            <a:spAutoFit/>
          </a:bodyPr>
          <a:lstStyle/>
          <a:p>
            <a:pPr algn="l" rtl="0"/>
            <a:r>
              <a:rPr lang="ar-SA" sz="2000" dirty="0">
                <a:solidFill>
                  <a:prstClr val="black"/>
                </a:solidFill>
                <a:latin typeface="Raleway"/>
                <a:ea typeface="Raleway" panose="020B0003030101060003" pitchFamily="2" charset="0"/>
              </a:rPr>
              <a:t>الإعلان والتسجيل</a:t>
            </a:r>
            <a:endParaRPr lang="id-ID" sz="2000" dirty="0">
              <a:solidFill>
                <a:prstClr val="black"/>
              </a:solidFill>
              <a:latin typeface="Raleway"/>
              <a:ea typeface="Raleway" panose="020B0003030101060003" pitchFamily="2" charset="0"/>
            </a:endParaRPr>
          </a:p>
        </p:txBody>
      </p:sp>
      <p:sp>
        <p:nvSpPr>
          <p:cNvPr id="33" name="Rectangle 33"/>
          <p:cNvSpPr/>
          <p:nvPr/>
        </p:nvSpPr>
        <p:spPr>
          <a:xfrm>
            <a:off x="9741702" y="4069365"/>
            <a:ext cx="1741096" cy="1323439"/>
          </a:xfrm>
          <a:prstGeom prst="rect">
            <a:avLst/>
          </a:prstGeom>
        </p:spPr>
        <p:txBody>
          <a:bodyPr wrap="square">
            <a:spAutoFit/>
          </a:bodyPr>
          <a:lstStyle/>
          <a:p>
            <a:pPr algn="l" rtl="0"/>
            <a:r>
              <a:rPr lang="ar-SA" sz="2000" b="1" dirty="0">
                <a:solidFill>
                  <a:prstClr val="black">
                    <a:lumMod val="65000"/>
                    <a:lumOff val="35000"/>
                  </a:prstClr>
                </a:solidFill>
                <a:latin typeface="Open Sans Light"/>
              </a:rPr>
              <a:t>تم إرسال رابط التسجيل في البرنامج وإتاحة التسجيل </a:t>
            </a:r>
            <a:endParaRPr lang="id-ID" sz="2000" b="1" dirty="0">
              <a:solidFill>
                <a:prstClr val="black">
                  <a:lumMod val="65000"/>
                  <a:lumOff val="35000"/>
                </a:prstClr>
              </a:solidFill>
              <a:latin typeface="Open Sans Light"/>
            </a:endParaRPr>
          </a:p>
        </p:txBody>
      </p:sp>
      <p:sp>
        <p:nvSpPr>
          <p:cNvPr id="34" name="TextBox 34"/>
          <p:cNvSpPr txBox="1"/>
          <p:nvPr/>
        </p:nvSpPr>
        <p:spPr>
          <a:xfrm>
            <a:off x="1638422" y="6720238"/>
            <a:ext cx="702436" cy="400110"/>
          </a:xfrm>
          <a:prstGeom prst="rect">
            <a:avLst/>
          </a:prstGeom>
          <a:noFill/>
        </p:spPr>
        <p:txBody>
          <a:bodyPr wrap="none" rtlCol="0">
            <a:spAutoFit/>
          </a:bodyPr>
          <a:lstStyle/>
          <a:p>
            <a:pPr rtl="0"/>
            <a:r>
              <a:rPr lang="ar-SA" sz="2000" dirty="0">
                <a:solidFill>
                  <a:prstClr val="black"/>
                </a:solidFill>
                <a:latin typeface="Raleway"/>
                <a:ea typeface="Raleway" panose="020B0003030101060003" pitchFamily="2" charset="0"/>
              </a:rPr>
              <a:t>التقييم </a:t>
            </a:r>
            <a:endParaRPr lang="id-ID" sz="2000" dirty="0">
              <a:solidFill>
                <a:prstClr val="black"/>
              </a:solidFill>
              <a:latin typeface="Raleway"/>
              <a:ea typeface="Raleway" panose="020B0003030101060003" pitchFamily="2" charset="0"/>
            </a:endParaRPr>
          </a:p>
        </p:txBody>
      </p:sp>
      <p:sp>
        <p:nvSpPr>
          <p:cNvPr id="35" name="Rectangle 35"/>
          <p:cNvSpPr/>
          <p:nvPr/>
        </p:nvSpPr>
        <p:spPr>
          <a:xfrm>
            <a:off x="827485" y="7278173"/>
            <a:ext cx="1539758" cy="2555526"/>
          </a:xfrm>
          <a:prstGeom prst="rect">
            <a:avLst/>
          </a:prstGeom>
        </p:spPr>
        <p:txBody>
          <a:bodyPr wrap="square">
            <a:spAutoFit/>
          </a:bodyPr>
          <a:lstStyle/>
          <a:p>
            <a:pPr rtl="0"/>
            <a:r>
              <a:rPr lang="ar-SA" sz="2000" b="1" dirty="0">
                <a:solidFill>
                  <a:prstClr val="black">
                    <a:lumMod val="65000"/>
                    <a:lumOff val="35000"/>
                  </a:prstClr>
                </a:solidFill>
                <a:latin typeface="Open Sans Light"/>
              </a:rPr>
              <a:t>تم إعداد جميع الأسئلة التقييمية القبلية والبعدية والمتابعة في ذلك مع تقييم المدربين والمدربات لمشاركتهم </a:t>
            </a:r>
            <a:endParaRPr lang="id-ID" sz="2000" b="1" dirty="0">
              <a:solidFill>
                <a:prstClr val="black">
                  <a:lumMod val="65000"/>
                  <a:lumOff val="35000"/>
                </a:prstClr>
              </a:solidFill>
              <a:latin typeface="Open Sans Light"/>
            </a:endParaRPr>
          </a:p>
        </p:txBody>
      </p:sp>
      <p:sp>
        <p:nvSpPr>
          <p:cNvPr id="38" name="TextBox 38"/>
          <p:cNvSpPr txBox="1"/>
          <p:nvPr/>
        </p:nvSpPr>
        <p:spPr>
          <a:xfrm>
            <a:off x="3645598" y="9759245"/>
            <a:ext cx="1462259" cy="400110"/>
          </a:xfrm>
          <a:prstGeom prst="rect">
            <a:avLst/>
          </a:prstGeom>
          <a:noFill/>
        </p:spPr>
        <p:txBody>
          <a:bodyPr wrap="none" rtlCol="0">
            <a:spAutoFit/>
          </a:bodyPr>
          <a:lstStyle/>
          <a:p>
            <a:pPr rtl="0"/>
            <a:r>
              <a:rPr lang="ar-SA" sz="2000" dirty="0">
                <a:solidFill>
                  <a:prstClr val="black"/>
                </a:solidFill>
                <a:latin typeface="Raleway"/>
                <a:ea typeface="Raleway" panose="020B0003030101060003" pitchFamily="2" charset="0"/>
              </a:rPr>
              <a:t>التنفيذ والتنسيق </a:t>
            </a:r>
            <a:endParaRPr lang="id-ID" sz="2000" dirty="0">
              <a:solidFill>
                <a:prstClr val="black"/>
              </a:solidFill>
              <a:latin typeface="Raleway"/>
              <a:ea typeface="Raleway" panose="020B0003030101060003" pitchFamily="2" charset="0"/>
            </a:endParaRPr>
          </a:p>
        </p:txBody>
      </p:sp>
      <p:sp>
        <p:nvSpPr>
          <p:cNvPr id="39" name="Rectangle 39"/>
          <p:cNvSpPr/>
          <p:nvPr/>
        </p:nvSpPr>
        <p:spPr>
          <a:xfrm>
            <a:off x="2212235" y="10456523"/>
            <a:ext cx="3084860" cy="1352926"/>
          </a:xfrm>
          <a:prstGeom prst="rect">
            <a:avLst/>
          </a:prstGeom>
        </p:spPr>
        <p:txBody>
          <a:bodyPr wrap="square">
            <a:spAutoFit/>
          </a:bodyPr>
          <a:lstStyle/>
          <a:p>
            <a:pPr rtl="0"/>
            <a:r>
              <a:rPr lang="ar-SA" sz="2000" b="1" dirty="0">
                <a:solidFill>
                  <a:prstClr val="black">
                    <a:lumMod val="65000"/>
                    <a:lumOff val="35000"/>
                  </a:prstClr>
                </a:solidFill>
                <a:latin typeface="Open Sans Light"/>
              </a:rPr>
              <a:t>تم التنسيق واعتماد المتدربين والمدربات مع التأكيد والمتابعة والإعلان مع حصر احتياجهم التدريبي</a:t>
            </a:r>
            <a:endParaRPr lang="id-ID" sz="2000" b="1" dirty="0">
              <a:solidFill>
                <a:prstClr val="black">
                  <a:lumMod val="65000"/>
                  <a:lumOff val="35000"/>
                </a:prstClr>
              </a:solidFill>
              <a:latin typeface="Open Sans Light"/>
            </a:endParaRPr>
          </a:p>
        </p:txBody>
      </p:sp>
      <p:sp>
        <p:nvSpPr>
          <p:cNvPr id="40" name="TextBox 40"/>
          <p:cNvSpPr txBox="1"/>
          <p:nvPr/>
        </p:nvSpPr>
        <p:spPr>
          <a:xfrm>
            <a:off x="9084093" y="9900239"/>
            <a:ext cx="731289" cy="400110"/>
          </a:xfrm>
          <a:prstGeom prst="rect">
            <a:avLst/>
          </a:prstGeom>
          <a:noFill/>
        </p:spPr>
        <p:txBody>
          <a:bodyPr wrap="none" rtlCol="0">
            <a:spAutoFit/>
          </a:bodyPr>
          <a:lstStyle/>
          <a:p>
            <a:pPr algn="l" rtl="0"/>
            <a:r>
              <a:rPr lang="ar-SA" sz="2000" dirty="0">
                <a:solidFill>
                  <a:prstClr val="black"/>
                </a:solidFill>
                <a:latin typeface="Raleway"/>
                <a:ea typeface="Raleway" panose="020B0003030101060003" pitchFamily="2" charset="0"/>
              </a:rPr>
              <a:t>القبول </a:t>
            </a:r>
            <a:endParaRPr lang="id-ID" sz="2000" dirty="0">
              <a:solidFill>
                <a:prstClr val="black"/>
              </a:solidFill>
              <a:latin typeface="Raleway"/>
              <a:ea typeface="Raleway" panose="020B0003030101060003" pitchFamily="2" charset="0"/>
            </a:endParaRPr>
          </a:p>
        </p:txBody>
      </p:sp>
      <p:sp>
        <p:nvSpPr>
          <p:cNvPr id="41" name="Rectangle 41"/>
          <p:cNvSpPr/>
          <p:nvPr/>
        </p:nvSpPr>
        <p:spPr>
          <a:xfrm>
            <a:off x="6889722" y="10539975"/>
            <a:ext cx="3389823" cy="1352926"/>
          </a:xfrm>
          <a:prstGeom prst="rect">
            <a:avLst/>
          </a:prstGeom>
        </p:spPr>
        <p:txBody>
          <a:bodyPr wrap="square">
            <a:spAutoFit/>
          </a:bodyPr>
          <a:lstStyle/>
          <a:p>
            <a:pPr algn="ctr" rtl="0"/>
            <a:r>
              <a:rPr lang="ar-SA" sz="2000" b="1" dirty="0">
                <a:solidFill>
                  <a:prstClr val="black">
                    <a:lumMod val="65000"/>
                    <a:lumOff val="35000"/>
                  </a:prstClr>
                </a:solidFill>
                <a:latin typeface="Open Sans Light"/>
              </a:rPr>
              <a:t>تم إرسال رسالة القبول للمرشحات وجمعهم في مجموعة واحدة عبر تطبيق الواتس آب كما تقسيم المشاركات إلى مجموعات تنافسية</a:t>
            </a:r>
            <a:endParaRPr lang="id-ID" sz="2000" b="1" dirty="0">
              <a:solidFill>
                <a:prstClr val="black">
                  <a:lumMod val="65000"/>
                  <a:lumOff val="35000"/>
                </a:prstClr>
              </a:solidFill>
              <a:latin typeface="Open Sans Light"/>
            </a:endParaRPr>
          </a:p>
        </p:txBody>
      </p:sp>
      <p:sp>
        <p:nvSpPr>
          <p:cNvPr id="42" name="Freeform 26"/>
          <p:cNvSpPr>
            <a:spLocks/>
          </p:cNvSpPr>
          <p:nvPr/>
        </p:nvSpPr>
        <p:spPr bwMode="auto">
          <a:xfrm>
            <a:off x="2184512" y="6089814"/>
            <a:ext cx="1020792" cy="2753958"/>
          </a:xfrm>
          <a:custGeom>
            <a:avLst/>
            <a:gdLst>
              <a:gd name="T0" fmla="*/ 35 w 240"/>
              <a:gd name="T1" fmla="*/ 336 h 625"/>
              <a:gd name="T2" fmla="*/ 112 w 240"/>
              <a:gd name="T3" fmla="*/ 52 h 625"/>
              <a:gd name="T4" fmla="*/ 128 w 240"/>
              <a:gd name="T5" fmla="*/ 68 h 625"/>
              <a:gd name="T6" fmla="*/ 155 w 240"/>
              <a:gd name="T7" fmla="*/ 0 h 625"/>
              <a:gd name="T8" fmla="*/ 81 w 240"/>
              <a:gd name="T9" fmla="*/ 21 h 625"/>
              <a:gd name="T10" fmla="*/ 101 w 240"/>
              <a:gd name="T11" fmla="*/ 41 h 625"/>
              <a:gd name="T12" fmla="*/ 19 w 240"/>
              <a:gd name="T13" fmla="*/ 339 h 625"/>
              <a:gd name="T14" fmla="*/ 232 w 240"/>
              <a:gd name="T15" fmla="*/ 625 h 625"/>
              <a:gd name="T16" fmla="*/ 240 w 240"/>
              <a:gd name="T17" fmla="*/ 611 h 625"/>
              <a:gd name="T18" fmla="*/ 35 w 240"/>
              <a:gd name="T19" fmla="*/ 33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5">
                <a:moveTo>
                  <a:pt x="35" y="336"/>
                </a:moveTo>
                <a:cubicBezTo>
                  <a:pt x="17" y="236"/>
                  <a:pt x="45" y="136"/>
                  <a:pt x="112" y="52"/>
                </a:cubicBezTo>
                <a:cubicBezTo>
                  <a:pt x="128" y="68"/>
                  <a:pt x="128" y="68"/>
                  <a:pt x="128" y="68"/>
                </a:cubicBezTo>
                <a:cubicBezTo>
                  <a:pt x="155" y="0"/>
                  <a:pt x="155" y="0"/>
                  <a:pt x="155" y="0"/>
                </a:cubicBezTo>
                <a:cubicBezTo>
                  <a:pt x="81" y="21"/>
                  <a:pt x="81" y="21"/>
                  <a:pt x="81" y="21"/>
                </a:cubicBezTo>
                <a:cubicBezTo>
                  <a:pt x="101" y="41"/>
                  <a:pt x="101" y="41"/>
                  <a:pt x="101" y="41"/>
                </a:cubicBezTo>
                <a:cubicBezTo>
                  <a:pt x="30" y="129"/>
                  <a:pt x="0" y="234"/>
                  <a:pt x="19" y="339"/>
                </a:cubicBezTo>
                <a:cubicBezTo>
                  <a:pt x="39" y="454"/>
                  <a:pt x="117" y="558"/>
                  <a:pt x="232" y="625"/>
                </a:cubicBezTo>
                <a:cubicBezTo>
                  <a:pt x="240" y="611"/>
                  <a:pt x="240" y="611"/>
                  <a:pt x="240" y="611"/>
                </a:cubicBezTo>
                <a:cubicBezTo>
                  <a:pt x="127" y="546"/>
                  <a:pt x="54" y="448"/>
                  <a:pt x="35" y="336"/>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43" name="Freeform 27"/>
          <p:cNvSpPr>
            <a:spLocks/>
          </p:cNvSpPr>
          <p:nvPr/>
        </p:nvSpPr>
        <p:spPr bwMode="auto">
          <a:xfrm>
            <a:off x="8293415" y="7644790"/>
            <a:ext cx="2139861" cy="185785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44" name="Freeform 28"/>
          <p:cNvSpPr>
            <a:spLocks/>
          </p:cNvSpPr>
          <p:nvPr/>
        </p:nvSpPr>
        <p:spPr bwMode="auto">
          <a:xfrm>
            <a:off x="6929741" y="3224716"/>
            <a:ext cx="2472725" cy="1480376"/>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46" name="Freeform 31"/>
          <p:cNvSpPr>
            <a:spLocks/>
          </p:cNvSpPr>
          <p:nvPr/>
        </p:nvSpPr>
        <p:spPr bwMode="auto">
          <a:xfrm>
            <a:off x="6167365" y="7556802"/>
            <a:ext cx="944707" cy="538319"/>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nvGrpSpPr>
          <p:cNvPr id="48" name="Group 49"/>
          <p:cNvGrpSpPr/>
          <p:nvPr/>
        </p:nvGrpSpPr>
        <p:grpSpPr>
          <a:xfrm flipV="1">
            <a:off x="8591729" y="9447098"/>
            <a:ext cx="1543233" cy="890302"/>
            <a:chOff x="6015388" y="3679825"/>
            <a:chExt cx="736092" cy="201168"/>
          </a:xfrm>
        </p:grpSpPr>
        <p:cxnSp>
          <p:nvCxnSpPr>
            <p:cNvPr id="49"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50"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cxnSp>
        <p:nvCxnSpPr>
          <p:cNvPr id="51" name="Straight Arrow Connector 52"/>
          <p:cNvCxnSpPr/>
          <p:nvPr/>
        </p:nvCxnSpPr>
        <p:spPr>
          <a:xfrm flipH="1">
            <a:off x="2291901" y="4172109"/>
            <a:ext cx="1670917"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cxnSp>
        <p:nvCxnSpPr>
          <p:cNvPr id="52" name="Straight Arrow Connector 53"/>
          <p:cNvCxnSpPr/>
          <p:nvPr/>
        </p:nvCxnSpPr>
        <p:spPr>
          <a:xfrm flipH="1">
            <a:off x="1684484" y="7206710"/>
            <a:ext cx="8867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cxnSp>
        <p:nvCxnSpPr>
          <p:cNvPr id="53" name="Straight Arrow Connector 54"/>
          <p:cNvCxnSpPr/>
          <p:nvPr/>
        </p:nvCxnSpPr>
        <p:spPr>
          <a:xfrm flipH="1">
            <a:off x="4620212" y="10337059"/>
            <a:ext cx="8867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54" name="Group 79"/>
          <p:cNvGrpSpPr/>
          <p:nvPr/>
        </p:nvGrpSpPr>
        <p:grpSpPr>
          <a:xfrm>
            <a:off x="7424167" y="5010462"/>
            <a:ext cx="620011" cy="441534"/>
            <a:chOff x="9036050" y="6316663"/>
            <a:chExt cx="350838" cy="241300"/>
          </a:xfrm>
          <a:solidFill>
            <a:srgbClr val="FFFFFF"/>
          </a:solidFill>
        </p:grpSpPr>
        <p:sp>
          <p:nvSpPr>
            <p:cNvPr id="55" name="Freeform 55"/>
            <p:cNvSpPr>
              <a:spLocks noEditPoints="1"/>
            </p:cNvSpPr>
            <p:nvPr/>
          </p:nvSpPr>
          <p:spPr bwMode="auto">
            <a:xfrm>
              <a:off x="9036050" y="6316663"/>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56" name="Freeform 56"/>
            <p:cNvSpPr>
              <a:spLocks noEditPoints="1"/>
            </p:cNvSpPr>
            <p:nvPr/>
          </p:nvSpPr>
          <p:spPr bwMode="auto">
            <a:xfrm>
              <a:off x="9036050" y="6403975"/>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57" name="Freeform 57"/>
            <p:cNvSpPr>
              <a:spLocks noEditPoints="1"/>
            </p:cNvSpPr>
            <p:nvPr/>
          </p:nvSpPr>
          <p:spPr bwMode="auto">
            <a:xfrm>
              <a:off x="9036050" y="6492875"/>
              <a:ext cx="65088" cy="650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58" name="Freeform 58"/>
            <p:cNvSpPr>
              <a:spLocks/>
            </p:cNvSpPr>
            <p:nvPr/>
          </p:nvSpPr>
          <p:spPr bwMode="auto">
            <a:xfrm>
              <a:off x="9123363" y="6316663"/>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59" name="Freeform 59"/>
            <p:cNvSpPr>
              <a:spLocks/>
            </p:cNvSpPr>
            <p:nvPr/>
          </p:nvSpPr>
          <p:spPr bwMode="auto">
            <a:xfrm>
              <a:off x="9123363" y="6403975"/>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sp>
          <p:nvSpPr>
            <p:cNvPr id="60" name="Freeform 60"/>
            <p:cNvSpPr>
              <a:spLocks/>
            </p:cNvSpPr>
            <p:nvPr/>
          </p:nvSpPr>
          <p:spPr bwMode="auto">
            <a:xfrm>
              <a:off x="9123363" y="6492875"/>
              <a:ext cx="263525" cy="65088"/>
            </a:xfrm>
            <a:custGeom>
              <a:avLst/>
              <a:gdLst>
                <a:gd name="T0" fmla="*/ 166 w 166"/>
                <a:gd name="T1" fmla="*/ 41 h 41"/>
                <a:gd name="T2" fmla="*/ 0 w 166"/>
                <a:gd name="T3" fmla="*/ 41 h 41"/>
                <a:gd name="T4" fmla="*/ 0 w 166"/>
                <a:gd name="T5" fmla="*/ 27 h 41"/>
                <a:gd name="T6" fmla="*/ 152 w 166"/>
                <a:gd name="T7" fmla="*/ 27 h 41"/>
                <a:gd name="T8" fmla="*/ 152 w 166"/>
                <a:gd name="T9" fmla="*/ 13 h 41"/>
                <a:gd name="T10" fmla="*/ 0 w 166"/>
                <a:gd name="T11" fmla="*/ 13 h 41"/>
                <a:gd name="T12" fmla="*/ 0 w 166"/>
                <a:gd name="T13" fmla="*/ 0 h 41"/>
                <a:gd name="T14" fmla="*/ 166 w 166"/>
                <a:gd name="T15" fmla="*/ 0 h 41"/>
                <a:gd name="T16" fmla="*/ 166 w 166"/>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1">
                  <a:moveTo>
                    <a:pt x="166" y="41"/>
                  </a:moveTo>
                  <a:lnTo>
                    <a:pt x="0" y="41"/>
                  </a:lnTo>
                  <a:lnTo>
                    <a:pt x="0" y="27"/>
                  </a:lnTo>
                  <a:lnTo>
                    <a:pt x="152" y="27"/>
                  </a:lnTo>
                  <a:lnTo>
                    <a:pt x="152" y="13"/>
                  </a:lnTo>
                  <a:lnTo>
                    <a:pt x="0" y="13"/>
                  </a:lnTo>
                  <a:lnTo>
                    <a:pt x="0" y="0"/>
                  </a:lnTo>
                  <a:lnTo>
                    <a:pt x="166" y="0"/>
                  </a:lnTo>
                  <a:lnTo>
                    <a:pt x="16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Open Sans Light"/>
              </a:endParaRPr>
            </a:p>
          </p:txBody>
        </p:sp>
      </p:grpSp>
      <p:grpSp>
        <p:nvGrpSpPr>
          <p:cNvPr id="61" name="Group 45"/>
          <p:cNvGrpSpPr/>
          <p:nvPr/>
        </p:nvGrpSpPr>
        <p:grpSpPr>
          <a:xfrm>
            <a:off x="8230376" y="7424157"/>
            <a:ext cx="989836" cy="453110"/>
            <a:chOff x="2865438" y="5287963"/>
            <a:chExt cx="754062" cy="333375"/>
          </a:xfrm>
          <a:solidFill>
            <a:srgbClr val="FFFFFF"/>
          </a:solidFill>
        </p:grpSpPr>
        <p:sp>
          <p:nvSpPr>
            <p:cNvPr id="62" name="Freeform 31"/>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3" name="Freeform 32"/>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4" name="Freeform 33"/>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5" name="Freeform 34"/>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6" name="Freeform 35"/>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7" name="Freeform 36"/>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68" name="Freeform 37"/>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grpSp>
      <p:sp>
        <p:nvSpPr>
          <p:cNvPr id="69" name="Freeform 102"/>
          <p:cNvSpPr>
            <a:spLocks noEditPoints="1"/>
          </p:cNvSpPr>
          <p:nvPr/>
        </p:nvSpPr>
        <p:spPr bwMode="auto">
          <a:xfrm>
            <a:off x="7493498" y="4406795"/>
            <a:ext cx="525668" cy="544284"/>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28 w 64"/>
              <a:gd name="T11" fmla="*/ 8 h 64"/>
              <a:gd name="T12" fmla="*/ 36 w 64"/>
              <a:gd name="T13" fmla="*/ 8 h 64"/>
              <a:gd name="T14" fmla="*/ 36 w 64"/>
              <a:gd name="T15" fmla="*/ 28 h 64"/>
              <a:gd name="T16" fmla="*/ 28 w 64"/>
              <a:gd name="T17" fmla="*/ 28 h 64"/>
              <a:gd name="T18" fmla="*/ 28 w 64"/>
              <a:gd name="T19" fmla="*/ 8 h 64"/>
              <a:gd name="T20" fmla="*/ 32 w 64"/>
              <a:gd name="T21" fmla="*/ 53 h 64"/>
              <a:gd name="T22" fmla="*/ 11 w 64"/>
              <a:gd name="T23" fmla="*/ 32 h 64"/>
              <a:gd name="T24" fmla="*/ 24 w 64"/>
              <a:gd name="T25" fmla="*/ 13 h 64"/>
              <a:gd name="T26" fmla="*/ 24 w 64"/>
              <a:gd name="T27" fmla="*/ 12 h 64"/>
              <a:gd name="T28" fmla="*/ 24 w 64"/>
              <a:gd name="T29" fmla="*/ 20 h 64"/>
              <a:gd name="T30" fmla="*/ 17 w 64"/>
              <a:gd name="T31" fmla="*/ 32 h 64"/>
              <a:gd name="T32" fmla="*/ 32 w 64"/>
              <a:gd name="T33" fmla="*/ 47 h 64"/>
              <a:gd name="T34" fmla="*/ 47 w 64"/>
              <a:gd name="T35" fmla="*/ 32 h 64"/>
              <a:gd name="T36" fmla="*/ 40 w 64"/>
              <a:gd name="T37" fmla="*/ 20 h 64"/>
              <a:gd name="T38" fmla="*/ 40 w 64"/>
              <a:gd name="T39" fmla="*/ 12 h 64"/>
              <a:gd name="T40" fmla="*/ 40 w 64"/>
              <a:gd name="T41" fmla="*/ 13 h 64"/>
              <a:gd name="T42" fmla="*/ 53 w 64"/>
              <a:gd name="T43" fmla="*/ 32 h 64"/>
              <a:gd name="T44" fmla="*/ 32 w 64"/>
              <a:gd name="T4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28" y="8"/>
                </a:moveTo>
                <a:cubicBezTo>
                  <a:pt x="36" y="8"/>
                  <a:pt x="36" y="8"/>
                  <a:pt x="36" y="8"/>
                </a:cubicBezTo>
                <a:cubicBezTo>
                  <a:pt x="36" y="28"/>
                  <a:pt x="36" y="28"/>
                  <a:pt x="36" y="28"/>
                </a:cubicBezTo>
                <a:cubicBezTo>
                  <a:pt x="28" y="28"/>
                  <a:pt x="28" y="28"/>
                  <a:pt x="28" y="28"/>
                </a:cubicBezTo>
                <a:lnTo>
                  <a:pt x="28" y="8"/>
                </a:lnTo>
                <a:close/>
                <a:moveTo>
                  <a:pt x="32" y="53"/>
                </a:moveTo>
                <a:cubicBezTo>
                  <a:pt x="20" y="53"/>
                  <a:pt x="11" y="44"/>
                  <a:pt x="11" y="32"/>
                </a:cubicBezTo>
                <a:cubicBezTo>
                  <a:pt x="11" y="24"/>
                  <a:pt x="16" y="16"/>
                  <a:pt x="24" y="13"/>
                </a:cubicBezTo>
                <a:cubicBezTo>
                  <a:pt x="24" y="12"/>
                  <a:pt x="24" y="12"/>
                  <a:pt x="24" y="12"/>
                </a:cubicBezTo>
                <a:cubicBezTo>
                  <a:pt x="24" y="20"/>
                  <a:pt x="24" y="20"/>
                  <a:pt x="24" y="20"/>
                </a:cubicBezTo>
                <a:cubicBezTo>
                  <a:pt x="20" y="22"/>
                  <a:pt x="17" y="27"/>
                  <a:pt x="17" y="32"/>
                </a:cubicBezTo>
                <a:cubicBezTo>
                  <a:pt x="17" y="40"/>
                  <a:pt x="24" y="47"/>
                  <a:pt x="32" y="47"/>
                </a:cubicBezTo>
                <a:cubicBezTo>
                  <a:pt x="40" y="47"/>
                  <a:pt x="47" y="40"/>
                  <a:pt x="47" y="32"/>
                </a:cubicBezTo>
                <a:cubicBezTo>
                  <a:pt x="47" y="27"/>
                  <a:pt x="44" y="22"/>
                  <a:pt x="40" y="20"/>
                </a:cubicBezTo>
                <a:cubicBezTo>
                  <a:pt x="40" y="12"/>
                  <a:pt x="40" y="12"/>
                  <a:pt x="40" y="12"/>
                </a:cubicBezTo>
                <a:cubicBezTo>
                  <a:pt x="40" y="13"/>
                  <a:pt x="40" y="13"/>
                  <a:pt x="40" y="13"/>
                </a:cubicBezTo>
                <a:cubicBezTo>
                  <a:pt x="48" y="16"/>
                  <a:pt x="53" y="24"/>
                  <a:pt x="53" y="32"/>
                </a:cubicBezTo>
                <a:cubicBezTo>
                  <a:pt x="53" y="44"/>
                  <a:pt x="44" y="53"/>
                  <a:pt x="32" y="53"/>
                </a:cubicBezTo>
                <a:close/>
              </a:path>
            </a:pathLst>
          </a:custGeom>
          <a:solidFill>
            <a:sysClr val="window" lastClr="FFFFFF"/>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grpSp>
        <p:nvGrpSpPr>
          <p:cNvPr id="80" name="Group 70"/>
          <p:cNvGrpSpPr/>
          <p:nvPr/>
        </p:nvGrpSpPr>
        <p:grpSpPr>
          <a:xfrm>
            <a:off x="5761215" y="8937091"/>
            <a:ext cx="507247" cy="714491"/>
            <a:chOff x="7523163" y="1893888"/>
            <a:chExt cx="801688" cy="1090612"/>
          </a:xfrm>
          <a:solidFill>
            <a:sysClr val="window" lastClr="FFFFFF"/>
          </a:solidFill>
        </p:grpSpPr>
        <p:sp>
          <p:nvSpPr>
            <p:cNvPr id="81"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2"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3"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4"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5"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6"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7"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88"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grpSp>
      <p:grpSp>
        <p:nvGrpSpPr>
          <p:cNvPr id="89" name="Group 64"/>
          <p:cNvGrpSpPr/>
          <p:nvPr/>
        </p:nvGrpSpPr>
        <p:grpSpPr>
          <a:xfrm>
            <a:off x="3515092" y="7033192"/>
            <a:ext cx="591510" cy="533044"/>
            <a:chOff x="6009735" y="4805391"/>
            <a:chExt cx="356477" cy="310253"/>
          </a:xfrm>
          <a:solidFill>
            <a:sysClr val="window" lastClr="FFFFFF"/>
          </a:solidFill>
        </p:grpSpPr>
        <p:sp>
          <p:nvSpPr>
            <p:cNvPr id="90" name="Freeform 98"/>
            <p:cNvSpPr>
              <a:spLocks/>
            </p:cNvSpPr>
            <p:nvPr/>
          </p:nvSpPr>
          <p:spPr bwMode="auto">
            <a:xfrm>
              <a:off x="6009735" y="4980104"/>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91" name="Freeform 99"/>
            <p:cNvSpPr>
              <a:spLocks/>
            </p:cNvSpPr>
            <p:nvPr/>
          </p:nvSpPr>
          <p:spPr bwMode="auto">
            <a:xfrm>
              <a:off x="6102967" y="4940931"/>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92" name="Freeform 100"/>
            <p:cNvSpPr>
              <a:spLocks/>
            </p:cNvSpPr>
            <p:nvPr/>
          </p:nvSpPr>
          <p:spPr bwMode="auto">
            <a:xfrm>
              <a:off x="6195416" y="4969136"/>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93" name="Freeform 101"/>
            <p:cNvSpPr>
              <a:spLocks/>
            </p:cNvSpPr>
            <p:nvPr/>
          </p:nvSpPr>
          <p:spPr bwMode="auto">
            <a:xfrm>
              <a:off x="6287865" y="4883738"/>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94" name="Freeform 102"/>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grpSp>
      <p:grpSp>
        <p:nvGrpSpPr>
          <p:cNvPr id="95" name="Group 82"/>
          <p:cNvGrpSpPr/>
          <p:nvPr/>
        </p:nvGrpSpPr>
        <p:grpSpPr>
          <a:xfrm>
            <a:off x="4863225" y="4724376"/>
            <a:ext cx="533215" cy="513471"/>
            <a:chOff x="3338513" y="696913"/>
            <a:chExt cx="771525" cy="717550"/>
          </a:xfrm>
          <a:solidFill>
            <a:sysClr val="window" lastClr="FFFFFF"/>
          </a:solidFill>
        </p:grpSpPr>
        <p:sp>
          <p:nvSpPr>
            <p:cNvPr id="96" name="Freeform 23"/>
            <p:cNvSpPr>
              <a:spLocks/>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sp>
          <p:nvSpPr>
            <p:cNvPr id="97" name="Rectangle 24"/>
            <p:cNvSpPr>
              <a:spLocks noChangeArrowheads="1"/>
            </p:cNvSpPr>
            <p:nvPr/>
          </p:nvSpPr>
          <p:spPr bwMode="auto">
            <a:xfrm>
              <a:off x="3338513" y="960438"/>
              <a:ext cx="163513"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prstClr val="black"/>
                </a:solidFill>
                <a:effectLst/>
                <a:uLnTx/>
                <a:uFillTx/>
                <a:latin typeface="Open Sans Light"/>
              </a:endParaRPr>
            </a:p>
          </p:txBody>
        </p:sp>
      </p:grpSp>
      <p:sp>
        <p:nvSpPr>
          <p:cNvPr id="99" name="مربع نص 98"/>
          <p:cNvSpPr txBox="1"/>
          <p:nvPr/>
        </p:nvSpPr>
        <p:spPr>
          <a:xfrm>
            <a:off x="394255" y="1655217"/>
            <a:ext cx="11340662" cy="830997"/>
          </a:xfrm>
          <a:prstGeom prst="rect">
            <a:avLst/>
          </a:prstGeom>
          <a:noFill/>
        </p:spPr>
        <p:txBody>
          <a:bodyPr wrap="square" rtlCol="1">
            <a:spAutoFit/>
          </a:bodyPr>
          <a:lstStyle/>
          <a:p>
            <a:pPr algn="ctr"/>
            <a:r>
              <a:rPr lang="ar-SA" sz="4800" dirty="0">
                <a:solidFill>
                  <a:srgbClr val="015A74"/>
                </a:solidFill>
                <a:cs typeface="AL-Mateen" pitchFamily="2" charset="-78"/>
              </a:rPr>
              <a:t>مراحل سير  المشروع </a:t>
            </a:r>
          </a:p>
        </p:txBody>
      </p:sp>
      <p:pic>
        <p:nvPicPr>
          <p:cNvPr id="79" name="Picture 2">
            <a:extLst>
              <a:ext uri="{FF2B5EF4-FFF2-40B4-BE49-F238E27FC236}">
                <a16:creationId xmlns:a16="http://schemas.microsoft.com/office/drawing/2014/main" id="{7F27468A-208C-416B-B141-423A671988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9627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مجموعة 19"/>
          <p:cNvGrpSpPr/>
          <p:nvPr/>
        </p:nvGrpSpPr>
        <p:grpSpPr>
          <a:xfrm>
            <a:off x="3402883" y="454670"/>
            <a:ext cx="4607488" cy="2500694"/>
            <a:chOff x="3492312" y="1333564"/>
            <a:chExt cx="3647914" cy="1984988"/>
          </a:xfrm>
        </p:grpSpPr>
        <p:grpSp>
          <p:nvGrpSpPr>
            <p:cNvPr id="4" name="Group 8"/>
            <p:cNvGrpSpPr/>
            <p:nvPr/>
          </p:nvGrpSpPr>
          <p:grpSpPr>
            <a:xfrm>
              <a:off x="3492312" y="1557485"/>
              <a:ext cx="1756833" cy="1761067"/>
              <a:chOff x="4540251" y="1082675"/>
              <a:chExt cx="1317625" cy="1320800"/>
            </a:xfrm>
          </p:grpSpPr>
          <p:sp>
            <p:nvSpPr>
              <p:cNvPr id="5"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6"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7" name="Freeform 11"/>
            <p:cNvSpPr>
              <a:spLocks/>
            </p:cNvSpPr>
            <p:nvPr/>
          </p:nvSpPr>
          <p:spPr bwMode="auto">
            <a:xfrm>
              <a:off x="3894479" y="1974469"/>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cxnSp>
          <p:nvCxnSpPr>
            <p:cNvPr id="8" name="Straight Arrow Connector 29"/>
            <p:cNvCxnSpPr/>
            <p:nvPr/>
          </p:nvCxnSpPr>
          <p:spPr>
            <a:xfrm>
              <a:off x="5428544" y="1779353"/>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9" name="TextBox 32"/>
            <p:cNvSpPr txBox="1"/>
            <p:nvPr/>
          </p:nvSpPr>
          <p:spPr>
            <a:xfrm>
              <a:off x="5623367" y="1469851"/>
              <a:ext cx="1516859" cy="362394"/>
            </a:xfrm>
            <a:prstGeom prst="rect">
              <a:avLst/>
            </a:prstGeom>
            <a:noFill/>
          </p:spPr>
          <p:txBody>
            <a:bodyPr wrap="none" rtlCol="0">
              <a:spAutoFit/>
            </a:bodyPr>
            <a:lstStyle/>
            <a:p>
              <a:pPr algn="l" rtl="0"/>
              <a:r>
                <a:rPr lang="ar-SA" sz="2800" dirty="0">
                  <a:solidFill>
                    <a:prstClr val="black"/>
                  </a:solidFill>
                  <a:latin typeface="Raleway"/>
                  <a:ea typeface="Raleway" panose="020B0003030101060003" pitchFamily="2" charset="0"/>
                </a:rPr>
                <a:t>الإعلان والتسجيل</a:t>
              </a:r>
              <a:endParaRPr lang="id-ID" sz="2800" dirty="0">
                <a:solidFill>
                  <a:prstClr val="black"/>
                </a:solidFill>
                <a:latin typeface="Raleway"/>
                <a:ea typeface="Raleway" panose="020B0003030101060003" pitchFamily="2" charset="0"/>
              </a:endParaRPr>
            </a:p>
          </p:txBody>
        </p:sp>
        <p:sp>
          <p:nvSpPr>
            <p:cNvPr id="10" name="Rectangle 33"/>
            <p:cNvSpPr/>
            <p:nvPr/>
          </p:nvSpPr>
          <p:spPr>
            <a:xfrm>
              <a:off x="5644288" y="1852366"/>
              <a:ext cx="1107292" cy="916643"/>
            </a:xfrm>
            <a:prstGeom prst="rect">
              <a:avLst/>
            </a:prstGeom>
          </p:spPr>
          <p:txBody>
            <a:bodyPr wrap="square">
              <a:spAutoFit/>
            </a:bodyPr>
            <a:lstStyle/>
            <a:p>
              <a:pPr algn="l" rtl="0"/>
              <a:r>
                <a:rPr lang="ar-SA" sz="2000" b="1" dirty="0">
                  <a:solidFill>
                    <a:prstClr val="black">
                      <a:lumMod val="65000"/>
                      <a:lumOff val="35000"/>
                    </a:prstClr>
                  </a:solidFill>
                  <a:latin typeface="Open Sans Light"/>
                </a:rPr>
                <a:t>تم إرسال رابط التسجيل في البرنامج وإتاحة التسجيل </a:t>
              </a:r>
              <a:endParaRPr lang="id-ID" sz="2000" b="1" dirty="0">
                <a:solidFill>
                  <a:prstClr val="black">
                    <a:lumMod val="65000"/>
                    <a:lumOff val="35000"/>
                  </a:prstClr>
                </a:solidFill>
                <a:latin typeface="Open Sans Light"/>
              </a:endParaRPr>
            </a:p>
          </p:txBody>
        </p:sp>
        <p:sp>
          <p:nvSpPr>
            <p:cNvPr id="11" name="Freeform 28"/>
            <p:cNvSpPr>
              <a:spLocks/>
            </p:cNvSpPr>
            <p:nvPr/>
          </p:nvSpPr>
          <p:spPr bwMode="auto">
            <a:xfrm>
              <a:off x="3855954" y="1333564"/>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nvGrpSpPr>
            <p:cNvPr id="12" name="Group 79"/>
            <p:cNvGrpSpPr/>
            <p:nvPr/>
          </p:nvGrpSpPr>
          <p:grpSpPr>
            <a:xfrm>
              <a:off x="4170396" y="2430408"/>
              <a:ext cx="394311" cy="271200"/>
              <a:chOff x="9036050" y="6316663"/>
              <a:chExt cx="350838" cy="241300"/>
            </a:xfrm>
            <a:solidFill>
              <a:srgbClr val="FFFFFF"/>
            </a:solidFill>
          </p:grpSpPr>
          <p:sp>
            <p:nvSpPr>
              <p:cNvPr id="13" name="Freeform 55"/>
              <p:cNvSpPr>
                <a:spLocks noEditPoints="1"/>
              </p:cNvSpPr>
              <p:nvPr/>
            </p:nvSpPr>
            <p:spPr bwMode="auto">
              <a:xfrm>
                <a:off x="9036050" y="6316663"/>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4" name="Freeform 56"/>
              <p:cNvSpPr>
                <a:spLocks noEditPoints="1"/>
              </p:cNvSpPr>
              <p:nvPr/>
            </p:nvSpPr>
            <p:spPr bwMode="auto">
              <a:xfrm>
                <a:off x="9036050" y="6403975"/>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5" name="Freeform 57"/>
              <p:cNvSpPr>
                <a:spLocks noEditPoints="1"/>
              </p:cNvSpPr>
              <p:nvPr/>
            </p:nvSpPr>
            <p:spPr bwMode="auto">
              <a:xfrm>
                <a:off x="9036050" y="6492875"/>
                <a:ext cx="65088" cy="650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6" name="Freeform 58"/>
              <p:cNvSpPr>
                <a:spLocks/>
              </p:cNvSpPr>
              <p:nvPr/>
            </p:nvSpPr>
            <p:spPr bwMode="auto">
              <a:xfrm>
                <a:off x="9123363" y="6316663"/>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7" name="Freeform 59"/>
              <p:cNvSpPr>
                <a:spLocks/>
              </p:cNvSpPr>
              <p:nvPr/>
            </p:nvSpPr>
            <p:spPr bwMode="auto">
              <a:xfrm>
                <a:off x="9123363" y="6403975"/>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8" name="Freeform 60"/>
              <p:cNvSpPr>
                <a:spLocks/>
              </p:cNvSpPr>
              <p:nvPr/>
            </p:nvSpPr>
            <p:spPr bwMode="auto">
              <a:xfrm>
                <a:off x="9123363" y="6492875"/>
                <a:ext cx="263525" cy="65088"/>
              </a:xfrm>
              <a:custGeom>
                <a:avLst/>
                <a:gdLst>
                  <a:gd name="T0" fmla="*/ 166 w 166"/>
                  <a:gd name="T1" fmla="*/ 41 h 41"/>
                  <a:gd name="T2" fmla="*/ 0 w 166"/>
                  <a:gd name="T3" fmla="*/ 41 h 41"/>
                  <a:gd name="T4" fmla="*/ 0 w 166"/>
                  <a:gd name="T5" fmla="*/ 27 h 41"/>
                  <a:gd name="T6" fmla="*/ 152 w 166"/>
                  <a:gd name="T7" fmla="*/ 27 h 41"/>
                  <a:gd name="T8" fmla="*/ 152 w 166"/>
                  <a:gd name="T9" fmla="*/ 13 h 41"/>
                  <a:gd name="T10" fmla="*/ 0 w 166"/>
                  <a:gd name="T11" fmla="*/ 13 h 41"/>
                  <a:gd name="T12" fmla="*/ 0 w 166"/>
                  <a:gd name="T13" fmla="*/ 0 h 41"/>
                  <a:gd name="T14" fmla="*/ 166 w 166"/>
                  <a:gd name="T15" fmla="*/ 0 h 41"/>
                  <a:gd name="T16" fmla="*/ 166 w 166"/>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1">
                    <a:moveTo>
                      <a:pt x="166" y="41"/>
                    </a:moveTo>
                    <a:lnTo>
                      <a:pt x="0" y="41"/>
                    </a:lnTo>
                    <a:lnTo>
                      <a:pt x="0" y="27"/>
                    </a:lnTo>
                    <a:lnTo>
                      <a:pt x="152" y="27"/>
                    </a:lnTo>
                    <a:lnTo>
                      <a:pt x="152" y="13"/>
                    </a:lnTo>
                    <a:lnTo>
                      <a:pt x="0" y="13"/>
                    </a:lnTo>
                    <a:lnTo>
                      <a:pt x="0" y="0"/>
                    </a:lnTo>
                    <a:lnTo>
                      <a:pt x="166" y="0"/>
                    </a:lnTo>
                    <a:lnTo>
                      <a:pt x="16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19" name="Freeform 102"/>
            <p:cNvSpPr>
              <a:spLocks noEditPoints="1"/>
            </p:cNvSpPr>
            <p:nvPr/>
          </p:nvSpPr>
          <p:spPr bwMode="auto">
            <a:xfrm>
              <a:off x="4214489" y="2059623"/>
              <a:ext cx="334311" cy="334311"/>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28 w 64"/>
                <a:gd name="T11" fmla="*/ 8 h 64"/>
                <a:gd name="T12" fmla="*/ 36 w 64"/>
                <a:gd name="T13" fmla="*/ 8 h 64"/>
                <a:gd name="T14" fmla="*/ 36 w 64"/>
                <a:gd name="T15" fmla="*/ 28 h 64"/>
                <a:gd name="T16" fmla="*/ 28 w 64"/>
                <a:gd name="T17" fmla="*/ 28 h 64"/>
                <a:gd name="T18" fmla="*/ 28 w 64"/>
                <a:gd name="T19" fmla="*/ 8 h 64"/>
                <a:gd name="T20" fmla="*/ 32 w 64"/>
                <a:gd name="T21" fmla="*/ 53 h 64"/>
                <a:gd name="T22" fmla="*/ 11 w 64"/>
                <a:gd name="T23" fmla="*/ 32 h 64"/>
                <a:gd name="T24" fmla="*/ 24 w 64"/>
                <a:gd name="T25" fmla="*/ 13 h 64"/>
                <a:gd name="T26" fmla="*/ 24 w 64"/>
                <a:gd name="T27" fmla="*/ 12 h 64"/>
                <a:gd name="T28" fmla="*/ 24 w 64"/>
                <a:gd name="T29" fmla="*/ 20 h 64"/>
                <a:gd name="T30" fmla="*/ 17 w 64"/>
                <a:gd name="T31" fmla="*/ 32 h 64"/>
                <a:gd name="T32" fmla="*/ 32 w 64"/>
                <a:gd name="T33" fmla="*/ 47 h 64"/>
                <a:gd name="T34" fmla="*/ 47 w 64"/>
                <a:gd name="T35" fmla="*/ 32 h 64"/>
                <a:gd name="T36" fmla="*/ 40 w 64"/>
                <a:gd name="T37" fmla="*/ 20 h 64"/>
                <a:gd name="T38" fmla="*/ 40 w 64"/>
                <a:gd name="T39" fmla="*/ 12 h 64"/>
                <a:gd name="T40" fmla="*/ 40 w 64"/>
                <a:gd name="T41" fmla="*/ 13 h 64"/>
                <a:gd name="T42" fmla="*/ 53 w 64"/>
                <a:gd name="T43" fmla="*/ 32 h 64"/>
                <a:gd name="T44" fmla="*/ 32 w 64"/>
                <a:gd name="T4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28" y="8"/>
                  </a:moveTo>
                  <a:cubicBezTo>
                    <a:pt x="36" y="8"/>
                    <a:pt x="36" y="8"/>
                    <a:pt x="36" y="8"/>
                  </a:cubicBezTo>
                  <a:cubicBezTo>
                    <a:pt x="36" y="28"/>
                    <a:pt x="36" y="28"/>
                    <a:pt x="36" y="28"/>
                  </a:cubicBezTo>
                  <a:cubicBezTo>
                    <a:pt x="28" y="28"/>
                    <a:pt x="28" y="28"/>
                    <a:pt x="28" y="28"/>
                  </a:cubicBezTo>
                  <a:lnTo>
                    <a:pt x="28" y="8"/>
                  </a:lnTo>
                  <a:close/>
                  <a:moveTo>
                    <a:pt x="32" y="53"/>
                  </a:moveTo>
                  <a:cubicBezTo>
                    <a:pt x="20" y="53"/>
                    <a:pt x="11" y="44"/>
                    <a:pt x="11" y="32"/>
                  </a:cubicBezTo>
                  <a:cubicBezTo>
                    <a:pt x="11" y="24"/>
                    <a:pt x="16" y="16"/>
                    <a:pt x="24" y="13"/>
                  </a:cubicBezTo>
                  <a:cubicBezTo>
                    <a:pt x="24" y="12"/>
                    <a:pt x="24" y="12"/>
                    <a:pt x="24" y="12"/>
                  </a:cubicBezTo>
                  <a:cubicBezTo>
                    <a:pt x="24" y="20"/>
                    <a:pt x="24" y="20"/>
                    <a:pt x="24" y="20"/>
                  </a:cubicBezTo>
                  <a:cubicBezTo>
                    <a:pt x="20" y="22"/>
                    <a:pt x="17" y="27"/>
                    <a:pt x="17" y="32"/>
                  </a:cubicBezTo>
                  <a:cubicBezTo>
                    <a:pt x="17" y="40"/>
                    <a:pt x="24" y="47"/>
                    <a:pt x="32" y="47"/>
                  </a:cubicBezTo>
                  <a:cubicBezTo>
                    <a:pt x="40" y="47"/>
                    <a:pt x="47" y="40"/>
                    <a:pt x="47" y="32"/>
                  </a:cubicBezTo>
                  <a:cubicBezTo>
                    <a:pt x="47" y="27"/>
                    <a:pt x="44" y="22"/>
                    <a:pt x="40" y="20"/>
                  </a:cubicBezTo>
                  <a:cubicBezTo>
                    <a:pt x="40" y="12"/>
                    <a:pt x="40" y="12"/>
                    <a:pt x="40" y="12"/>
                  </a:cubicBezTo>
                  <a:cubicBezTo>
                    <a:pt x="40" y="13"/>
                    <a:pt x="40" y="13"/>
                    <a:pt x="40" y="13"/>
                  </a:cubicBezTo>
                  <a:cubicBezTo>
                    <a:pt x="48" y="16"/>
                    <a:pt x="53" y="24"/>
                    <a:pt x="53" y="32"/>
                  </a:cubicBezTo>
                  <a:cubicBezTo>
                    <a:pt x="53" y="44"/>
                    <a:pt x="44" y="53"/>
                    <a:pt x="32" y="53"/>
                  </a:cubicBezTo>
                  <a:close/>
                </a:path>
              </a:pathLst>
            </a:custGeom>
            <a:solidFill>
              <a:sysClr val="window" lastClr="FFFFFF"/>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grpSp>
      <p:pic>
        <p:nvPicPr>
          <p:cNvPr id="21" name="صورة 20"/>
          <p:cNvPicPr>
            <a:picLocks noChangeAspect="1"/>
          </p:cNvPicPr>
          <p:nvPr/>
        </p:nvPicPr>
        <p:blipFill rotWithShape="1">
          <a:blip r:embed="rId2"/>
          <a:srcRect t="8333" r="3579" b="5278"/>
          <a:stretch/>
        </p:blipFill>
        <p:spPr>
          <a:xfrm>
            <a:off x="2272743" y="3182022"/>
            <a:ext cx="3360062" cy="5352006"/>
          </a:xfrm>
          <a:prstGeom prst="rect">
            <a:avLst/>
          </a:prstGeom>
        </p:spPr>
      </p:pic>
      <p:pic>
        <p:nvPicPr>
          <p:cNvPr id="22" name="صورة 21"/>
          <p:cNvPicPr>
            <a:picLocks noChangeAspect="1"/>
          </p:cNvPicPr>
          <p:nvPr/>
        </p:nvPicPr>
        <p:blipFill>
          <a:blip r:embed="rId3"/>
          <a:stretch>
            <a:fillRect/>
          </a:stretch>
        </p:blipFill>
        <p:spPr>
          <a:xfrm>
            <a:off x="6330340" y="3156923"/>
            <a:ext cx="3360062" cy="5402205"/>
          </a:xfrm>
          <a:prstGeom prst="rect">
            <a:avLst/>
          </a:prstGeom>
        </p:spPr>
      </p:pic>
      <p:pic>
        <p:nvPicPr>
          <p:cNvPr id="23" name="صورة 22"/>
          <p:cNvPicPr>
            <a:picLocks noChangeAspect="1"/>
          </p:cNvPicPr>
          <p:nvPr/>
        </p:nvPicPr>
        <p:blipFill>
          <a:blip r:embed="rId4"/>
          <a:stretch>
            <a:fillRect/>
          </a:stretch>
        </p:blipFill>
        <p:spPr>
          <a:xfrm>
            <a:off x="6331587" y="8987344"/>
            <a:ext cx="3360062" cy="5973444"/>
          </a:xfrm>
          <a:prstGeom prst="rect">
            <a:avLst/>
          </a:prstGeom>
        </p:spPr>
      </p:pic>
      <p:sp>
        <p:nvSpPr>
          <p:cNvPr id="24" name="AutoShape 2" descr="blob:https://web.whatsapp.com/20301c7d-85dd-4dd1-9d54-eda36798e0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25" name="صورة 24"/>
          <p:cNvPicPr>
            <a:picLocks noChangeAspect="1"/>
          </p:cNvPicPr>
          <p:nvPr/>
        </p:nvPicPr>
        <p:blipFill>
          <a:blip r:embed="rId5"/>
          <a:stretch>
            <a:fillRect/>
          </a:stretch>
        </p:blipFill>
        <p:spPr>
          <a:xfrm>
            <a:off x="2253992" y="8987344"/>
            <a:ext cx="3360062" cy="5973444"/>
          </a:xfrm>
          <a:prstGeom prst="rect">
            <a:avLst/>
          </a:prstGeom>
        </p:spPr>
      </p:pic>
      <p:pic>
        <p:nvPicPr>
          <p:cNvPr id="26" name="Picture 2">
            <a:extLst>
              <a:ext uri="{FF2B5EF4-FFF2-40B4-BE49-F238E27FC236}">
                <a16:creationId xmlns:a16="http://schemas.microsoft.com/office/drawing/2014/main" id="{16A719BE-81CA-4654-9F82-D62CD7232D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39444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p:cNvGrpSpPr/>
          <p:nvPr/>
        </p:nvGrpSpPr>
        <p:grpSpPr>
          <a:xfrm>
            <a:off x="2860749" y="267580"/>
            <a:ext cx="8200542" cy="4168953"/>
            <a:chOff x="2318883" y="1283580"/>
            <a:chExt cx="5999719" cy="3095593"/>
          </a:xfrm>
        </p:grpSpPr>
        <p:grpSp>
          <p:nvGrpSpPr>
            <p:cNvPr id="4" name="Group 24"/>
            <p:cNvGrpSpPr/>
            <p:nvPr/>
          </p:nvGrpSpPr>
          <p:grpSpPr>
            <a:xfrm>
              <a:off x="2318883" y="1283580"/>
              <a:ext cx="1758951" cy="1761067"/>
              <a:chOff x="4537076" y="3232150"/>
              <a:chExt cx="1319213" cy="1320800"/>
            </a:xfrm>
          </p:grpSpPr>
          <p:sp>
            <p:nvSpPr>
              <p:cNvPr id="5"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Open Sans Light"/>
                </a:endParaRPr>
              </a:p>
            </p:txBody>
          </p:sp>
          <p:sp>
            <p:nvSpPr>
              <p:cNvPr id="6"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Open Sans Light"/>
                </a:endParaRPr>
              </a:p>
            </p:txBody>
          </p:sp>
        </p:grpSp>
        <p:sp>
          <p:nvSpPr>
            <p:cNvPr id="7" name="Freeform 27"/>
            <p:cNvSpPr>
              <a:spLocks/>
            </p:cNvSpPr>
            <p:nvPr/>
          </p:nvSpPr>
          <p:spPr bwMode="auto">
            <a:xfrm>
              <a:off x="2723165" y="1702681"/>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Open Sans Light"/>
              </a:endParaRPr>
            </a:p>
          </p:txBody>
        </p:sp>
        <p:sp>
          <p:nvSpPr>
            <p:cNvPr id="8" name="TextBox 40"/>
            <p:cNvSpPr txBox="1"/>
            <p:nvPr/>
          </p:nvSpPr>
          <p:spPr>
            <a:xfrm>
              <a:off x="4796851" y="2170205"/>
              <a:ext cx="777799" cy="434216"/>
            </a:xfrm>
            <a:prstGeom prst="rect">
              <a:avLst/>
            </a:prstGeom>
            <a:noFill/>
          </p:spPr>
          <p:txBody>
            <a:bodyPr wrap="none" rtlCol="0">
              <a:spAutoFit/>
            </a:bodyPr>
            <a:lstStyle/>
            <a:p>
              <a:pPr algn="l" rtl="0"/>
              <a:r>
                <a:rPr lang="ar-SA" sz="3200" dirty="0">
                  <a:solidFill>
                    <a:prstClr val="black"/>
                  </a:solidFill>
                  <a:latin typeface="Raleway"/>
                  <a:ea typeface="Raleway" panose="020B0003030101060003" pitchFamily="2" charset="0"/>
                </a:rPr>
                <a:t>القبول </a:t>
              </a:r>
              <a:endParaRPr lang="id-ID" sz="3200" dirty="0">
                <a:solidFill>
                  <a:prstClr val="black"/>
                </a:solidFill>
                <a:latin typeface="Raleway"/>
                <a:ea typeface="Raleway" panose="020B0003030101060003" pitchFamily="2" charset="0"/>
              </a:endParaRPr>
            </a:p>
          </p:txBody>
        </p:sp>
        <p:sp>
          <p:nvSpPr>
            <p:cNvPr id="9" name="Freeform 27"/>
            <p:cNvSpPr>
              <a:spLocks/>
            </p:cNvSpPr>
            <p:nvPr/>
          </p:nvSpPr>
          <p:spPr bwMode="auto">
            <a:xfrm>
              <a:off x="2923693" y="2194415"/>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Open Sans Light"/>
              </a:endParaRPr>
            </a:p>
          </p:txBody>
        </p:sp>
        <p:grpSp>
          <p:nvGrpSpPr>
            <p:cNvPr id="10" name="Group 49"/>
            <p:cNvGrpSpPr/>
            <p:nvPr/>
          </p:nvGrpSpPr>
          <p:grpSpPr>
            <a:xfrm flipV="1">
              <a:off x="4256415" y="2007893"/>
              <a:ext cx="981456" cy="546843"/>
              <a:chOff x="6015388" y="3679825"/>
              <a:chExt cx="736092" cy="201168"/>
            </a:xfrm>
          </p:grpSpPr>
          <p:cxnSp>
            <p:nvCxnSpPr>
              <p:cNvPr id="11"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12"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grpSp>
          <p:nvGrpSpPr>
            <p:cNvPr id="13" name="Group 45"/>
            <p:cNvGrpSpPr/>
            <p:nvPr/>
          </p:nvGrpSpPr>
          <p:grpSpPr>
            <a:xfrm>
              <a:off x="2883602" y="2058897"/>
              <a:ext cx="629510" cy="278310"/>
              <a:chOff x="2865438" y="5287963"/>
              <a:chExt cx="754062" cy="333375"/>
            </a:xfrm>
            <a:solidFill>
              <a:srgbClr val="FFFFFF"/>
            </a:solidFill>
          </p:grpSpPr>
          <p:sp>
            <p:nvSpPr>
              <p:cNvPr id="14" name="Freeform 31"/>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5" name="Freeform 32"/>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6" name="Freeform 33"/>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7" name="Freeform 34"/>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 name="Freeform 35"/>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9" name="Freeform 36"/>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 name="Freeform 37"/>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sp>
          <p:nvSpPr>
            <p:cNvPr id="21" name="مستطيل مستدير الزوايا 20"/>
            <p:cNvSpPr/>
            <p:nvPr/>
          </p:nvSpPr>
          <p:spPr>
            <a:xfrm>
              <a:off x="4013577" y="2839974"/>
              <a:ext cx="430502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2400" dirty="0">
                  <a:solidFill>
                    <a:srgbClr val="7F4377"/>
                  </a:solidFill>
                  <a:latin typeface="Open Sans Light"/>
                </a:rPr>
                <a:t>تم إرسال رسالة القبول للمرشحات وهن من خريجات برامج معين السابقة وممن لم يلتحقن بالبرامج السابقة ولكن لديهن مهارات في الدعوة والتأثير وجمعهم في مجموعة واحدة عبر تطبيق الواتس آب كما تم تقسيم المشاركات إلى مجموعات تنافسية</a:t>
              </a:r>
            </a:p>
          </p:txBody>
        </p:sp>
      </p:grpSp>
      <p:pic>
        <p:nvPicPr>
          <p:cNvPr id="23" name="صورة 22"/>
          <p:cNvPicPr>
            <a:picLocks noChangeAspect="1"/>
          </p:cNvPicPr>
          <p:nvPr/>
        </p:nvPicPr>
        <p:blipFill>
          <a:blip r:embed="rId2"/>
          <a:stretch>
            <a:fillRect/>
          </a:stretch>
        </p:blipFill>
        <p:spPr>
          <a:xfrm>
            <a:off x="1578445" y="4753761"/>
            <a:ext cx="3930563" cy="6987668"/>
          </a:xfrm>
          <a:prstGeom prst="rect">
            <a:avLst/>
          </a:prstGeom>
        </p:spPr>
      </p:pic>
      <p:sp>
        <p:nvSpPr>
          <p:cNvPr id="24" name="AutoShape 2" descr="blob:https://web.whatsapp.com/33c5b95a-464d-4ca0-8b26-1c1d9ffd005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25" name="Picture 2">
            <a:extLst>
              <a:ext uri="{FF2B5EF4-FFF2-40B4-BE49-F238E27FC236}">
                <a16:creationId xmlns:a16="http://schemas.microsoft.com/office/drawing/2014/main" id="{453DEB23-DAA6-45BA-BD21-FF240D110B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01193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مجموعة 39"/>
          <p:cNvGrpSpPr/>
          <p:nvPr/>
        </p:nvGrpSpPr>
        <p:grpSpPr>
          <a:xfrm>
            <a:off x="812800" y="1098133"/>
            <a:ext cx="10457879" cy="2999732"/>
            <a:chOff x="-555983" y="1354095"/>
            <a:chExt cx="7213601" cy="2163231"/>
          </a:xfrm>
        </p:grpSpPr>
        <p:grpSp>
          <p:nvGrpSpPr>
            <p:cNvPr id="23" name="Group 20"/>
            <p:cNvGrpSpPr/>
            <p:nvPr/>
          </p:nvGrpSpPr>
          <p:grpSpPr>
            <a:xfrm>
              <a:off x="4896551" y="1532710"/>
              <a:ext cx="1761067" cy="1761067"/>
              <a:chOff x="3287713" y="3232150"/>
              <a:chExt cx="1320800" cy="1320800"/>
            </a:xfrm>
          </p:grpSpPr>
          <p:sp>
            <p:nvSpPr>
              <p:cNvPr id="24"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Open Sans Light"/>
                </a:endParaRPr>
              </a:p>
            </p:txBody>
          </p:sp>
          <p:sp>
            <p:nvSpPr>
              <p:cNvPr id="25"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Open Sans Light"/>
                </a:endParaRPr>
              </a:p>
            </p:txBody>
          </p:sp>
        </p:grpSp>
        <p:sp>
          <p:nvSpPr>
            <p:cNvPr id="26" name="Freeform 23"/>
            <p:cNvSpPr>
              <a:spLocks/>
            </p:cNvSpPr>
            <p:nvPr/>
          </p:nvSpPr>
          <p:spPr bwMode="auto">
            <a:xfrm>
              <a:off x="5300835" y="1951811"/>
              <a:ext cx="999067" cy="927100"/>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Open Sans Light"/>
              </a:endParaRPr>
            </a:p>
          </p:txBody>
        </p:sp>
        <p:sp>
          <p:nvSpPr>
            <p:cNvPr id="27" name="TextBox 38"/>
            <p:cNvSpPr txBox="1"/>
            <p:nvPr/>
          </p:nvSpPr>
          <p:spPr>
            <a:xfrm>
              <a:off x="4090493" y="3199660"/>
              <a:ext cx="1113174" cy="288536"/>
            </a:xfrm>
            <a:prstGeom prst="rect">
              <a:avLst/>
            </a:prstGeom>
            <a:noFill/>
          </p:spPr>
          <p:txBody>
            <a:bodyPr wrap="none" rtlCol="0">
              <a:spAutoFit/>
            </a:bodyPr>
            <a:lstStyle/>
            <a:p>
              <a:pPr rtl="0"/>
              <a:r>
                <a:rPr lang="ar-SA" sz="2000" b="1" dirty="0">
                  <a:solidFill>
                    <a:prstClr val="black"/>
                  </a:solidFill>
                  <a:latin typeface="Raleway"/>
                  <a:ea typeface="Raleway" panose="020B0003030101060003" pitchFamily="2" charset="0"/>
                </a:rPr>
                <a:t>التنفيذ والتنسيق </a:t>
              </a:r>
              <a:endParaRPr lang="id-ID" sz="2000" b="1" dirty="0">
                <a:solidFill>
                  <a:prstClr val="black"/>
                </a:solidFill>
                <a:latin typeface="Raleway"/>
                <a:ea typeface="Raleway" panose="020B0003030101060003" pitchFamily="2" charset="0"/>
              </a:endParaRPr>
            </a:p>
          </p:txBody>
        </p:sp>
        <p:sp>
          <p:nvSpPr>
            <p:cNvPr id="28" name="Freeform 31"/>
            <p:cNvSpPr>
              <a:spLocks/>
            </p:cNvSpPr>
            <p:nvPr/>
          </p:nvSpPr>
          <p:spPr bwMode="auto">
            <a:xfrm>
              <a:off x="5905642" y="1354095"/>
              <a:ext cx="600809" cy="330647"/>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Open Sans Light"/>
              </a:endParaRPr>
            </a:p>
          </p:txBody>
        </p:sp>
        <p:cxnSp>
          <p:nvCxnSpPr>
            <p:cNvPr id="29" name="Straight Arrow Connector 54"/>
            <p:cNvCxnSpPr/>
            <p:nvPr/>
          </p:nvCxnSpPr>
          <p:spPr>
            <a:xfrm flipH="1">
              <a:off x="4921693" y="3061790"/>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30" name="Group 70"/>
            <p:cNvGrpSpPr/>
            <p:nvPr/>
          </p:nvGrpSpPr>
          <p:grpSpPr>
            <a:xfrm>
              <a:off x="5647341" y="2201899"/>
              <a:ext cx="322596" cy="438856"/>
              <a:chOff x="7523163" y="1893888"/>
              <a:chExt cx="801688" cy="1090612"/>
            </a:xfrm>
            <a:solidFill>
              <a:sysClr val="window" lastClr="FFFFFF"/>
            </a:solidFill>
          </p:grpSpPr>
          <p:sp>
            <p:nvSpPr>
              <p:cNvPr id="31"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2"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3"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4"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5"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6"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7"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sp>
            <p:nvSpPr>
              <p:cNvPr id="38"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prstClr val="black"/>
                  </a:solidFill>
                  <a:effectLst/>
                  <a:uLnTx/>
                  <a:uFillTx/>
                  <a:latin typeface="Open Sans Light"/>
                </a:endParaRPr>
              </a:p>
            </p:txBody>
          </p:sp>
        </p:grpSp>
        <p:sp>
          <p:nvSpPr>
            <p:cNvPr id="39" name="مستطيل مستدير الزوايا 38"/>
            <p:cNvSpPr/>
            <p:nvPr/>
          </p:nvSpPr>
          <p:spPr>
            <a:xfrm>
              <a:off x="-555983" y="1432299"/>
              <a:ext cx="4521381"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2800" dirty="0">
                  <a:solidFill>
                    <a:srgbClr val="7F4377"/>
                  </a:solidFill>
                  <a:latin typeface="Open Sans Light"/>
                </a:rPr>
                <a:t>تم التنسيق واعتماد المتدربين والمدربات مع التأكيد والمتابعة والإعلان مع حصر احتياجهم التدريبي، وتم استقبال المشاركات في البرنامج بإعداد الحقائب الخاصة بهم و تنظيم القاعة والضيافة واعتماد برنامج التحفيز كما تم توزيع بروش خاص يحمل مسمى كل مشتركة بالإضافة للإهداءات </a:t>
              </a:r>
              <a:endParaRPr lang="id-ID" sz="2800" dirty="0">
                <a:solidFill>
                  <a:srgbClr val="7F4377"/>
                </a:solidFill>
                <a:latin typeface="Open Sans Light"/>
              </a:endParaRPr>
            </a:p>
          </p:txBody>
        </p:sp>
      </p:grpSp>
      <p:pic>
        <p:nvPicPr>
          <p:cNvPr id="42" name="صورة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 y="4899377"/>
            <a:ext cx="3310467" cy="4413956"/>
          </a:xfrm>
          <a:prstGeom prst="rect">
            <a:avLst/>
          </a:prstGeom>
        </p:spPr>
      </p:pic>
      <p:pic>
        <p:nvPicPr>
          <p:cNvPr id="43" name="صورة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9470" y="4899377"/>
            <a:ext cx="3310467" cy="4413956"/>
          </a:xfrm>
          <a:prstGeom prst="rect">
            <a:avLst/>
          </a:prstGeom>
        </p:spPr>
      </p:pic>
      <p:pic>
        <p:nvPicPr>
          <p:cNvPr id="2" name="صورة 1"/>
          <p:cNvPicPr>
            <a:picLocks noChangeAspect="1"/>
          </p:cNvPicPr>
          <p:nvPr/>
        </p:nvPicPr>
        <p:blipFill>
          <a:blip r:embed="rId4"/>
          <a:stretch>
            <a:fillRect/>
          </a:stretch>
        </p:blipFill>
        <p:spPr>
          <a:xfrm>
            <a:off x="4509470" y="9556954"/>
            <a:ext cx="3310467" cy="4413956"/>
          </a:xfrm>
          <a:prstGeom prst="rect">
            <a:avLst/>
          </a:prstGeom>
        </p:spPr>
      </p:pic>
      <p:pic>
        <p:nvPicPr>
          <p:cNvPr id="3" name="صورة 2"/>
          <p:cNvPicPr>
            <a:picLocks noChangeAspect="1"/>
          </p:cNvPicPr>
          <p:nvPr/>
        </p:nvPicPr>
        <p:blipFill rotWithShape="1">
          <a:blip r:embed="rId5"/>
          <a:srcRect t="9828" r="1656"/>
          <a:stretch/>
        </p:blipFill>
        <p:spPr>
          <a:xfrm>
            <a:off x="844610" y="9556954"/>
            <a:ext cx="3278657" cy="4413956"/>
          </a:xfrm>
          <a:prstGeom prst="rect">
            <a:avLst/>
          </a:prstGeom>
        </p:spPr>
      </p:pic>
      <p:pic>
        <p:nvPicPr>
          <p:cNvPr id="41" name="Picture 2">
            <a:extLst>
              <a:ext uri="{FF2B5EF4-FFF2-40B4-BE49-F238E27FC236}">
                <a16:creationId xmlns:a16="http://schemas.microsoft.com/office/drawing/2014/main" id="{DC899ABF-B1FE-4D36-891F-F40BC8334F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22878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مجموعة 18"/>
          <p:cNvGrpSpPr/>
          <p:nvPr/>
        </p:nvGrpSpPr>
        <p:grpSpPr>
          <a:xfrm>
            <a:off x="1490133" y="1021716"/>
            <a:ext cx="9042400" cy="2737483"/>
            <a:chOff x="1656864" y="994897"/>
            <a:chExt cx="7301792" cy="2183762"/>
          </a:xfrm>
        </p:grpSpPr>
        <p:grpSp>
          <p:nvGrpSpPr>
            <p:cNvPr id="5" name="Group 16"/>
            <p:cNvGrpSpPr/>
            <p:nvPr/>
          </p:nvGrpSpPr>
          <p:grpSpPr>
            <a:xfrm>
              <a:off x="7197589" y="994897"/>
              <a:ext cx="1761067" cy="1754716"/>
              <a:chOff x="2668588" y="2160588"/>
              <a:chExt cx="1320800" cy="1316037"/>
            </a:xfrm>
          </p:grpSpPr>
          <p:sp>
            <p:nvSpPr>
              <p:cNvPr id="6" name="Freeform 17"/>
              <p:cNvSpPr>
                <a:spLocks/>
              </p:cNvSpPr>
              <p:nvPr/>
            </p:nvSpPr>
            <p:spPr bwMode="auto">
              <a:xfrm>
                <a:off x="2668588" y="2160588"/>
                <a:ext cx="1320800" cy="1316037"/>
              </a:xfrm>
              <a:custGeom>
                <a:avLst/>
                <a:gdLst>
                  <a:gd name="T0" fmla="*/ 593 w 673"/>
                  <a:gd name="T1" fmla="*/ 208 h 671"/>
                  <a:gd name="T2" fmla="*/ 614 w 673"/>
                  <a:gd name="T3" fmla="*/ 145 h 671"/>
                  <a:gd name="T4" fmla="*/ 547 w 673"/>
                  <a:gd name="T5" fmla="*/ 141 h 671"/>
                  <a:gd name="T6" fmla="*/ 549 w 673"/>
                  <a:gd name="T7" fmla="*/ 74 h 671"/>
                  <a:gd name="T8" fmla="*/ 484 w 673"/>
                  <a:gd name="T9" fmla="*/ 89 h 671"/>
                  <a:gd name="T10" fmla="*/ 467 w 673"/>
                  <a:gd name="T11" fmla="*/ 25 h 671"/>
                  <a:gd name="T12" fmla="*/ 409 w 673"/>
                  <a:gd name="T13" fmla="*/ 58 h 671"/>
                  <a:gd name="T14" fmla="*/ 375 w 673"/>
                  <a:gd name="T15" fmla="*/ 1 h 671"/>
                  <a:gd name="T16" fmla="*/ 328 w 673"/>
                  <a:gd name="T17" fmla="*/ 49 h 671"/>
                  <a:gd name="T18" fmla="*/ 279 w 673"/>
                  <a:gd name="T19" fmla="*/ 3 h 671"/>
                  <a:gd name="T20" fmla="*/ 259 w 673"/>
                  <a:gd name="T21" fmla="*/ 59 h 671"/>
                  <a:gd name="T22" fmla="*/ 214 w 673"/>
                  <a:gd name="T23" fmla="*/ 22 h 671"/>
                  <a:gd name="T24" fmla="*/ 195 w 673"/>
                  <a:gd name="T25" fmla="*/ 86 h 671"/>
                  <a:gd name="T26" fmla="*/ 130 w 673"/>
                  <a:gd name="T27" fmla="*/ 69 h 671"/>
                  <a:gd name="T28" fmla="*/ 131 w 673"/>
                  <a:gd name="T29" fmla="*/ 136 h 671"/>
                  <a:gd name="T30" fmla="*/ 64 w 673"/>
                  <a:gd name="T31" fmla="*/ 138 h 671"/>
                  <a:gd name="T32" fmla="*/ 83 w 673"/>
                  <a:gd name="T33" fmla="*/ 202 h 671"/>
                  <a:gd name="T34" fmla="*/ 19 w 673"/>
                  <a:gd name="T35" fmla="*/ 223 h 671"/>
                  <a:gd name="T36" fmla="*/ 55 w 673"/>
                  <a:gd name="T37" fmla="*/ 278 h 671"/>
                  <a:gd name="T38" fmla="*/ 0 w 673"/>
                  <a:gd name="T39" fmla="*/ 316 h 671"/>
                  <a:gd name="T40" fmla="*/ 51 w 673"/>
                  <a:gd name="T41" fmla="*/ 360 h 671"/>
                  <a:gd name="T42" fmla="*/ 9 w 673"/>
                  <a:gd name="T43" fmla="*/ 412 h 671"/>
                  <a:gd name="T44" fmla="*/ 16 w 673"/>
                  <a:gd name="T45" fmla="*/ 440 h 671"/>
                  <a:gd name="T46" fmla="*/ 80 w 673"/>
                  <a:gd name="T47" fmla="*/ 462 h 671"/>
                  <a:gd name="T48" fmla="*/ 59 w 673"/>
                  <a:gd name="T49" fmla="*/ 526 h 671"/>
                  <a:gd name="T50" fmla="*/ 126 w 673"/>
                  <a:gd name="T51" fmla="*/ 529 h 671"/>
                  <a:gd name="T52" fmla="*/ 124 w 673"/>
                  <a:gd name="T53" fmla="*/ 596 h 671"/>
                  <a:gd name="T54" fmla="*/ 189 w 673"/>
                  <a:gd name="T55" fmla="*/ 581 h 671"/>
                  <a:gd name="T56" fmla="*/ 206 w 673"/>
                  <a:gd name="T57" fmla="*/ 645 h 671"/>
                  <a:gd name="T58" fmla="*/ 264 w 673"/>
                  <a:gd name="T59" fmla="*/ 613 h 671"/>
                  <a:gd name="T60" fmla="*/ 298 w 673"/>
                  <a:gd name="T61" fmla="*/ 670 h 671"/>
                  <a:gd name="T62" fmla="*/ 345 w 673"/>
                  <a:gd name="T63" fmla="*/ 622 h 671"/>
                  <a:gd name="T64" fmla="*/ 394 w 673"/>
                  <a:gd name="T65" fmla="*/ 667 h 671"/>
                  <a:gd name="T66" fmla="*/ 414 w 673"/>
                  <a:gd name="T67" fmla="*/ 611 h 671"/>
                  <a:gd name="T68" fmla="*/ 459 w 673"/>
                  <a:gd name="T69" fmla="*/ 649 h 671"/>
                  <a:gd name="T70" fmla="*/ 478 w 673"/>
                  <a:gd name="T71" fmla="*/ 585 h 671"/>
                  <a:gd name="T72" fmla="*/ 543 w 673"/>
                  <a:gd name="T73" fmla="*/ 601 h 671"/>
                  <a:gd name="T74" fmla="*/ 542 w 673"/>
                  <a:gd name="T75" fmla="*/ 535 h 671"/>
                  <a:gd name="T76" fmla="*/ 609 w 673"/>
                  <a:gd name="T77" fmla="*/ 532 h 671"/>
                  <a:gd name="T78" fmla="*/ 590 w 673"/>
                  <a:gd name="T79" fmla="*/ 469 h 671"/>
                  <a:gd name="T80" fmla="*/ 654 w 673"/>
                  <a:gd name="T81" fmla="*/ 448 h 671"/>
                  <a:gd name="T82" fmla="*/ 618 w 673"/>
                  <a:gd name="T83" fmla="*/ 392 h 671"/>
                  <a:gd name="T84" fmla="*/ 673 w 673"/>
                  <a:gd name="T85" fmla="*/ 354 h 671"/>
                  <a:gd name="T86" fmla="*/ 622 w 673"/>
                  <a:gd name="T87" fmla="*/ 310 h 671"/>
                  <a:gd name="T88" fmla="*/ 664 w 673"/>
                  <a:gd name="T89" fmla="*/ 258 h 671"/>
                  <a:gd name="T90" fmla="*/ 656 w 673"/>
                  <a:gd name="T91" fmla="*/ 23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1">
                    <a:moveTo>
                      <a:pt x="603" y="231"/>
                    </a:moveTo>
                    <a:cubicBezTo>
                      <a:pt x="600" y="223"/>
                      <a:pt x="597" y="215"/>
                      <a:pt x="593" y="208"/>
                    </a:cubicBezTo>
                    <a:cubicBezTo>
                      <a:pt x="603" y="196"/>
                      <a:pt x="618" y="182"/>
                      <a:pt x="629" y="169"/>
                    </a:cubicBezTo>
                    <a:cubicBezTo>
                      <a:pt x="625" y="161"/>
                      <a:pt x="620" y="152"/>
                      <a:pt x="614" y="145"/>
                    </a:cubicBezTo>
                    <a:cubicBezTo>
                      <a:pt x="598" y="149"/>
                      <a:pt x="578" y="157"/>
                      <a:pt x="563" y="160"/>
                    </a:cubicBezTo>
                    <a:cubicBezTo>
                      <a:pt x="558" y="153"/>
                      <a:pt x="553" y="147"/>
                      <a:pt x="547" y="141"/>
                    </a:cubicBezTo>
                    <a:cubicBezTo>
                      <a:pt x="553" y="127"/>
                      <a:pt x="563" y="109"/>
                      <a:pt x="571" y="93"/>
                    </a:cubicBezTo>
                    <a:cubicBezTo>
                      <a:pt x="564" y="87"/>
                      <a:pt x="557" y="80"/>
                      <a:pt x="549" y="74"/>
                    </a:cubicBezTo>
                    <a:cubicBezTo>
                      <a:pt x="535" y="83"/>
                      <a:pt x="518" y="96"/>
                      <a:pt x="505" y="103"/>
                    </a:cubicBezTo>
                    <a:cubicBezTo>
                      <a:pt x="498" y="98"/>
                      <a:pt x="491" y="94"/>
                      <a:pt x="484" y="89"/>
                    </a:cubicBezTo>
                    <a:cubicBezTo>
                      <a:pt x="486" y="75"/>
                      <a:pt x="490" y="54"/>
                      <a:pt x="493" y="37"/>
                    </a:cubicBezTo>
                    <a:cubicBezTo>
                      <a:pt x="485" y="33"/>
                      <a:pt x="476" y="29"/>
                      <a:pt x="467" y="25"/>
                    </a:cubicBezTo>
                    <a:cubicBezTo>
                      <a:pt x="456" y="38"/>
                      <a:pt x="443" y="55"/>
                      <a:pt x="432" y="65"/>
                    </a:cubicBezTo>
                    <a:cubicBezTo>
                      <a:pt x="425" y="62"/>
                      <a:pt x="417" y="60"/>
                      <a:pt x="409" y="58"/>
                    </a:cubicBezTo>
                    <a:cubicBezTo>
                      <a:pt x="406" y="43"/>
                      <a:pt x="405" y="22"/>
                      <a:pt x="403" y="5"/>
                    </a:cubicBezTo>
                    <a:cubicBezTo>
                      <a:pt x="393" y="3"/>
                      <a:pt x="384" y="2"/>
                      <a:pt x="375" y="1"/>
                    </a:cubicBezTo>
                    <a:cubicBezTo>
                      <a:pt x="367" y="16"/>
                      <a:pt x="360" y="36"/>
                      <a:pt x="353" y="49"/>
                    </a:cubicBezTo>
                    <a:cubicBezTo>
                      <a:pt x="344" y="48"/>
                      <a:pt x="336" y="48"/>
                      <a:pt x="328" y="49"/>
                    </a:cubicBezTo>
                    <a:cubicBezTo>
                      <a:pt x="321" y="35"/>
                      <a:pt x="314" y="15"/>
                      <a:pt x="307" y="0"/>
                    </a:cubicBezTo>
                    <a:cubicBezTo>
                      <a:pt x="298" y="1"/>
                      <a:pt x="288" y="2"/>
                      <a:pt x="279" y="3"/>
                    </a:cubicBezTo>
                    <a:cubicBezTo>
                      <a:pt x="276" y="20"/>
                      <a:pt x="274" y="41"/>
                      <a:pt x="271" y="56"/>
                    </a:cubicBezTo>
                    <a:cubicBezTo>
                      <a:pt x="267" y="57"/>
                      <a:pt x="263" y="58"/>
                      <a:pt x="259" y="59"/>
                    </a:cubicBezTo>
                    <a:cubicBezTo>
                      <a:pt x="255" y="60"/>
                      <a:pt x="251" y="61"/>
                      <a:pt x="247" y="63"/>
                    </a:cubicBezTo>
                    <a:cubicBezTo>
                      <a:pt x="237" y="52"/>
                      <a:pt x="225" y="35"/>
                      <a:pt x="214" y="22"/>
                    </a:cubicBezTo>
                    <a:cubicBezTo>
                      <a:pt x="205" y="25"/>
                      <a:pt x="196" y="29"/>
                      <a:pt x="187" y="33"/>
                    </a:cubicBezTo>
                    <a:cubicBezTo>
                      <a:pt x="190" y="50"/>
                      <a:pt x="194" y="71"/>
                      <a:pt x="195" y="86"/>
                    </a:cubicBezTo>
                    <a:cubicBezTo>
                      <a:pt x="188" y="90"/>
                      <a:pt x="181" y="94"/>
                      <a:pt x="174" y="99"/>
                    </a:cubicBezTo>
                    <a:cubicBezTo>
                      <a:pt x="161" y="91"/>
                      <a:pt x="145" y="78"/>
                      <a:pt x="130" y="69"/>
                    </a:cubicBezTo>
                    <a:cubicBezTo>
                      <a:pt x="123" y="75"/>
                      <a:pt x="115" y="81"/>
                      <a:pt x="108" y="87"/>
                    </a:cubicBezTo>
                    <a:cubicBezTo>
                      <a:pt x="115" y="103"/>
                      <a:pt x="125" y="122"/>
                      <a:pt x="131" y="136"/>
                    </a:cubicBezTo>
                    <a:cubicBezTo>
                      <a:pt x="125" y="141"/>
                      <a:pt x="119" y="148"/>
                      <a:pt x="114" y="154"/>
                    </a:cubicBezTo>
                    <a:cubicBezTo>
                      <a:pt x="100" y="151"/>
                      <a:pt x="80" y="143"/>
                      <a:pt x="64" y="138"/>
                    </a:cubicBezTo>
                    <a:cubicBezTo>
                      <a:pt x="58" y="145"/>
                      <a:pt x="53" y="153"/>
                      <a:pt x="48" y="162"/>
                    </a:cubicBezTo>
                    <a:cubicBezTo>
                      <a:pt x="59" y="175"/>
                      <a:pt x="74" y="190"/>
                      <a:pt x="83" y="202"/>
                    </a:cubicBezTo>
                    <a:cubicBezTo>
                      <a:pt x="79" y="209"/>
                      <a:pt x="75" y="216"/>
                      <a:pt x="72" y="224"/>
                    </a:cubicBezTo>
                    <a:cubicBezTo>
                      <a:pt x="57" y="225"/>
                      <a:pt x="36" y="223"/>
                      <a:pt x="19" y="223"/>
                    </a:cubicBezTo>
                    <a:cubicBezTo>
                      <a:pt x="16" y="232"/>
                      <a:pt x="13" y="241"/>
                      <a:pt x="11" y="250"/>
                    </a:cubicBezTo>
                    <a:cubicBezTo>
                      <a:pt x="25" y="259"/>
                      <a:pt x="44" y="270"/>
                      <a:pt x="55" y="278"/>
                    </a:cubicBezTo>
                    <a:cubicBezTo>
                      <a:pt x="54" y="287"/>
                      <a:pt x="52" y="295"/>
                      <a:pt x="52" y="303"/>
                    </a:cubicBezTo>
                    <a:cubicBezTo>
                      <a:pt x="38" y="308"/>
                      <a:pt x="17" y="312"/>
                      <a:pt x="0" y="316"/>
                    </a:cubicBezTo>
                    <a:cubicBezTo>
                      <a:pt x="0" y="326"/>
                      <a:pt x="0" y="335"/>
                      <a:pt x="0" y="345"/>
                    </a:cubicBezTo>
                    <a:cubicBezTo>
                      <a:pt x="16" y="350"/>
                      <a:pt x="37" y="355"/>
                      <a:pt x="51" y="360"/>
                    </a:cubicBezTo>
                    <a:cubicBezTo>
                      <a:pt x="52" y="368"/>
                      <a:pt x="53" y="376"/>
                      <a:pt x="54" y="384"/>
                    </a:cubicBezTo>
                    <a:cubicBezTo>
                      <a:pt x="42" y="393"/>
                      <a:pt x="23" y="403"/>
                      <a:pt x="9" y="412"/>
                    </a:cubicBezTo>
                    <a:cubicBezTo>
                      <a:pt x="10" y="417"/>
                      <a:pt x="11" y="421"/>
                      <a:pt x="12" y="426"/>
                    </a:cubicBezTo>
                    <a:cubicBezTo>
                      <a:pt x="14" y="431"/>
                      <a:pt x="15" y="435"/>
                      <a:pt x="16" y="440"/>
                    </a:cubicBezTo>
                    <a:cubicBezTo>
                      <a:pt x="34" y="440"/>
                      <a:pt x="55" y="439"/>
                      <a:pt x="69" y="440"/>
                    </a:cubicBezTo>
                    <a:cubicBezTo>
                      <a:pt x="72" y="447"/>
                      <a:pt x="76" y="455"/>
                      <a:pt x="80" y="462"/>
                    </a:cubicBezTo>
                    <a:cubicBezTo>
                      <a:pt x="70" y="474"/>
                      <a:pt x="55" y="489"/>
                      <a:pt x="44" y="501"/>
                    </a:cubicBezTo>
                    <a:cubicBezTo>
                      <a:pt x="48" y="510"/>
                      <a:pt x="53" y="518"/>
                      <a:pt x="59" y="526"/>
                    </a:cubicBezTo>
                    <a:cubicBezTo>
                      <a:pt x="75" y="521"/>
                      <a:pt x="95" y="514"/>
                      <a:pt x="110" y="510"/>
                    </a:cubicBezTo>
                    <a:cubicBezTo>
                      <a:pt x="115" y="517"/>
                      <a:pt x="120" y="523"/>
                      <a:pt x="126" y="529"/>
                    </a:cubicBezTo>
                    <a:cubicBezTo>
                      <a:pt x="120" y="543"/>
                      <a:pt x="110" y="562"/>
                      <a:pt x="102" y="577"/>
                    </a:cubicBezTo>
                    <a:cubicBezTo>
                      <a:pt x="109" y="584"/>
                      <a:pt x="116" y="590"/>
                      <a:pt x="124" y="596"/>
                    </a:cubicBezTo>
                    <a:cubicBezTo>
                      <a:pt x="138" y="587"/>
                      <a:pt x="155" y="574"/>
                      <a:pt x="168" y="567"/>
                    </a:cubicBezTo>
                    <a:cubicBezTo>
                      <a:pt x="175" y="572"/>
                      <a:pt x="182" y="577"/>
                      <a:pt x="189" y="581"/>
                    </a:cubicBezTo>
                    <a:cubicBezTo>
                      <a:pt x="187" y="596"/>
                      <a:pt x="183" y="616"/>
                      <a:pt x="180" y="633"/>
                    </a:cubicBezTo>
                    <a:cubicBezTo>
                      <a:pt x="188" y="638"/>
                      <a:pt x="197" y="642"/>
                      <a:pt x="206" y="645"/>
                    </a:cubicBezTo>
                    <a:cubicBezTo>
                      <a:pt x="217" y="632"/>
                      <a:pt x="230" y="616"/>
                      <a:pt x="240" y="605"/>
                    </a:cubicBezTo>
                    <a:cubicBezTo>
                      <a:pt x="248" y="608"/>
                      <a:pt x="256" y="610"/>
                      <a:pt x="264" y="613"/>
                    </a:cubicBezTo>
                    <a:cubicBezTo>
                      <a:pt x="267" y="627"/>
                      <a:pt x="268" y="648"/>
                      <a:pt x="270" y="665"/>
                    </a:cubicBezTo>
                    <a:cubicBezTo>
                      <a:pt x="280" y="667"/>
                      <a:pt x="289" y="669"/>
                      <a:pt x="298" y="670"/>
                    </a:cubicBezTo>
                    <a:cubicBezTo>
                      <a:pt x="306" y="654"/>
                      <a:pt x="313" y="634"/>
                      <a:pt x="320" y="621"/>
                    </a:cubicBezTo>
                    <a:cubicBezTo>
                      <a:pt x="329" y="622"/>
                      <a:pt x="337" y="622"/>
                      <a:pt x="345" y="622"/>
                    </a:cubicBezTo>
                    <a:cubicBezTo>
                      <a:pt x="352" y="635"/>
                      <a:pt x="359" y="655"/>
                      <a:pt x="366" y="671"/>
                    </a:cubicBezTo>
                    <a:cubicBezTo>
                      <a:pt x="375" y="670"/>
                      <a:pt x="385" y="668"/>
                      <a:pt x="394" y="667"/>
                    </a:cubicBezTo>
                    <a:cubicBezTo>
                      <a:pt x="397" y="650"/>
                      <a:pt x="398" y="629"/>
                      <a:pt x="402" y="614"/>
                    </a:cubicBezTo>
                    <a:cubicBezTo>
                      <a:pt x="406" y="613"/>
                      <a:pt x="410" y="612"/>
                      <a:pt x="414" y="611"/>
                    </a:cubicBezTo>
                    <a:cubicBezTo>
                      <a:pt x="418" y="610"/>
                      <a:pt x="422" y="609"/>
                      <a:pt x="426" y="608"/>
                    </a:cubicBezTo>
                    <a:cubicBezTo>
                      <a:pt x="436" y="618"/>
                      <a:pt x="448" y="635"/>
                      <a:pt x="459" y="649"/>
                    </a:cubicBezTo>
                    <a:cubicBezTo>
                      <a:pt x="468" y="645"/>
                      <a:pt x="477" y="641"/>
                      <a:pt x="486" y="637"/>
                    </a:cubicBezTo>
                    <a:cubicBezTo>
                      <a:pt x="483" y="620"/>
                      <a:pt x="479" y="599"/>
                      <a:pt x="478" y="585"/>
                    </a:cubicBezTo>
                    <a:cubicBezTo>
                      <a:pt x="485" y="580"/>
                      <a:pt x="492" y="576"/>
                      <a:pt x="499" y="571"/>
                    </a:cubicBezTo>
                    <a:cubicBezTo>
                      <a:pt x="512" y="579"/>
                      <a:pt x="528" y="592"/>
                      <a:pt x="543" y="601"/>
                    </a:cubicBezTo>
                    <a:cubicBezTo>
                      <a:pt x="550" y="595"/>
                      <a:pt x="558" y="589"/>
                      <a:pt x="565" y="583"/>
                    </a:cubicBezTo>
                    <a:cubicBezTo>
                      <a:pt x="557" y="567"/>
                      <a:pt x="548" y="549"/>
                      <a:pt x="542" y="535"/>
                    </a:cubicBezTo>
                    <a:cubicBezTo>
                      <a:pt x="548" y="529"/>
                      <a:pt x="554" y="523"/>
                      <a:pt x="559" y="516"/>
                    </a:cubicBezTo>
                    <a:cubicBezTo>
                      <a:pt x="573" y="520"/>
                      <a:pt x="593" y="527"/>
                      <a:pt x="609" y="532"/>
                    </a:cubicBezTo>
                    <a:cubicBezTo>
                      <a:pt x="615" y="525"/>
                      <a:pt x="620" y="517"/>
                      <a:pt x="625" y="509"/>
                    </a:cubicBezTo>
                    <a:cubicBezTo>
                      <a:pt x="614" y="495"/>
                      <a:pt x="599" y="480"/>
                      <a:pt x="590" y="469"/>
                    </a:cubicBezTo>
                    <a:cubicBezTo>
                      <a:pt x="594" y="461"/>
                      <a:pt x="598" y="454"/>
                      <a:pt x="601" y="446"/>
                    </a:cubicBezTo>
                    <a:cubicBezTo>
                      <a:pt x="616" y="446"/>
                      <a:pt x="637" y="447"/>
                      <a:pt x="654" y="448"/>
                    </a:cubicBezTo>
                    <a:cubicBezTo>
                      <a:pt x="657" y="439"/>
                      <a:pt x="660" y="430"/>
                      <a:pt x="662" y="420"/>
                    </a:cubicBezTo>
                    <a:cubicBezTo>
                      <a:pt x="648" y="411"/>
                      <a:pt x="629" y="401"/>
                      <a:pt x="618" y="392"/>
                    </a:cubicBezTo>
                    <a:cubicBezTo>
                      <a:pt x="619" y="384"/>
                      <a:pt x="620" y="375"/>
                      <a:pt x="621" y="367"/>
                    </a:cubicBezTo>
                    <a:cubicBezTo>
                      <a:pt x="635" y="362"/>
                      <a:pt x="656" y="358"/>
                      <a:pt x="673" y="354"/>
                    </a:cubicBezTo>
                    <a:cubicBezTo>
                      <a:pt x="673" y="344"/>
                      <a:pt x="673" y="335"/>
                      <a:pt x="673" y="325"/>
                    </a:cubicBezTo>
                    <a:cubicBezTo>
                      <a:pt x="657" y="320"/>
                      <a:pt x="636" y="316"/>
                      <a:pt x="622" y="310"/>
                    </a:cubicBezTo>
                    <a:cubicBezTo>
                      <a:pt x="621" y="302"/>
                      <a:pt x="620" y="294"/>
                      <a:pt x="619" y="286"/>
                    </a:cubicBezTo>
                    <a:cubicBezTo>
                      <a:pt x="631" y="277"/>
                      <a:pt x="650" y="267"/>
                      <a:pt x="664" y="258"/>
                    </a:cubicBezTo>
                    <a:cubicBezTo>
                      <a:pt x="663" y="254"/>
                      <a:pt x="662" y="249"/>
                      <a:pt x="661" y="244"/>
                    </a:cubicBezTo>
                    <a:cubicBezTo>
                      <a:pt x="659" y="240"/>
                      <a:pt x="658" y="235"/>
                      <a:pt x="656" y="231"/>
                    </a:cubicBezTo>
                    <a:cubicBezTo>
                      <a:pt x="639" y="230"/>
                      <a:pt x="618" y="232"/>
                      <a:pt x="603" y="231"/>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sp>
            <p:nvSpPr>
              <p:cNvPr id="7" name="Freeform 18"/>
              <p:cNvSpPr>
                <a:spLocks/>
              </p:cNvSpPr>
              <p:nvPr/>
            </p:nvSpPr>
            <p:spPr bwMode="auto">
              <a:xfrm>
                <a:off x="2854326" y="2344738"/>
                <a:ext cx="947738" cy="944562"/>
              </a:xfrm>
              <a:custGeom>
                <a:avLst/>
                <a:gdLst>
                  <a:gd name="T0" fmla="*/ 450 w 483"/>
                  <a:gd name="T1" fmla="*/ 183 h 482"/>
                  <a:gd name="T2" fmla="*/ 300 w 483"/>
                  <a:gd name="T3" fmla="*/ 450 h 482"/>
                  <a:gd name="T4" fmla="*/ 33 w 483"/>
                  <a:gd name="T5" fmla="*/ 300 h 482"/>
                  <a:gd name="T6" fmla="*/ 183 w 483"/>
                  <a:gd name="T7" fmla="*/ 32 h 482"/>
                  <a:gd name="T8" fmla="*/ 450 w 483"/>
                  <a:gd name="T9" fmla="*/ 183 h 482"/>
                </a:gdLst>
                <a:ahLst/>
                <a:cxnLst>
                  <a:cxn ang="0">
                    <a:pos x="T0" y="T1"/>
                  </a:cxn>
                  <a:cxn ang="0">
                    <a:pos x="T2" y="T3"/>
                  </a:cxn>
                  <a:cxn ang="0">
                    <a:pos x="T4" y="T5"/>
                  </a:cxn>
                  <a:cxn ang="0">
                    <a:pos x="T6" y="T7"/>
                  </a:cxn>
                  <a:cxn ang="0">
                    <a:pos x="T8" y="T9"/>
                  </a:cxn>
                </a:cxnLst>
                <a:rect l="0" t="0" r="r" b="b"/>
                <a:pathLst>
                  <a:path w="483" h="482">
                    <a:moveTo>
                      <a:pt x="450" y="183"/>
                    </a:moveTo>
                    <a:cubicBezTo>
                      <a:pt x="483" y="298"/>
                      <a:pt x="415" y="418"/>
                      <a:pt x="300" y="450"/>
                    </a:cubicBezTo>
                    <a:cubicBezTo>
                      <a:pt x="185" y="482"/>
                      <a:pt x="65" y="415"/>
                      <a:pt x="33" y="300"/>
                    </a:cubicBezTo>
                    <a:cubicBezTo>
                      <a:pt x="0" y="184"/>
                      <a:pt x="68" y="64"/>
                      <a:pt x="183" y="32"/>
                    </a:cubicBezTo>
                    <a:cubicBezTo>
                      <a:pt x="298" y="0"/>
                      <a:pt x="418" y="67"/>
                      <a:pt x="450" y="183"/>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grpSp>
        <p:sp>
          <p:nvSpPr>
            <p:cNvPr id="8" name="Freeform 19"/>
            <p:cNvSpPr>
              <a:spLocks/>
            </p:cNvSpPr>
            <p:nvPr/>
          </p:nvSpPr>
          <p:spPr bwMode="auto">
            <a:xfrm>
              <a:off x="7597641" y="1407646"/>
              <a:ext cx="994833" cy="924983"/>
            </a:xfrm>
            <a:custGeom>
              <a:avLst/>
              <a:gdLst>
                <a:gd name="T0" fmla="*/ 183 w 380"/>
                <a:gd name="T1" fmla="*/ 354 h 354"/>
                <a:gd name="T2" fmla="*/ 13 w 380"/>
                <a:gd name="T3" fmla="*/ 225 h 354"/>
                <a:gd name="T4" fmla="*/ 29 w 380"/>
                <a:gd name="T5" fmla="*/ 90 h 354"/>
                <a:gd name="T6" fmla="*/ 136 w 380"/>
                <a:gd name="T7" fmla="*/ 7 h 354"/>
                <a:gd name="T8" fmla="*/ 184 w 380"/>
                <a:gd name="T9" fmla="*/ 0 h 354"/>
                <a:gd name="T10" fmla="*/ 354 w 380"/>
                <a:gd name="T11" fmla="*/ 129 h 354"/>
                <a:gd name="T12" fmla="*/ 231 w 380"/>
                <a:gd name="T13" fmla="*/ 348 h 354"/>
                <a:gd name="T14" fmla="*/ 183 w 380"/>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54">
                  <a:moveTo>
                    <a:pt x="183" y="354"/>
                  </a:moveTo>
                  <a:cubicBezTo>
                    <a:pt x="104" y="354"/>
                    <a:pt x="34" y="301"/>
                    <a:pt x="13" y="225"/>
                  </a:cubicBezTo>
                  <a:cubicBezTo>
                    <a:pt x="0" y="179"/>
                    <a:pt x="6" y="132"/>
                    <a:pt x="29" y="90"/>
                  </a:cubicBezTo>
                  <a:cubicBezTo>
                    <a:pt x="52" y="49"/>
                    <a:pt x="90" y="19"/>
                    <a:pt x="136" y="7"/>
                  </a:cubicBezTo>
                  <a:cubicBezTo>
                    <a:pt x="151" y="2"/>
                    <a:pt x="168" y="0"/>
                    <a:pt x="184" y="0"/>
                  </a:cubicBezTo>
                  <a:cubicBezTo>
                    <a:pt x="263" y="0"/>
                    <a:pt x="333" y="53"/>
                    <a:pt x="354" y="129"/>
                  </a:cubicBezTo>
                  <a:cubicBezTo>
                    <a:pt x="380" y="223"/>
                    <a:pt x="325" y="321"/>
                    <a:pt x="231" y="348"/>
                  </a:cubicBezTo>
                  <a:cubicBezTo>
                    <a:pt x="216" y="352"/>
                    <a:pt x="199" y="354"/>
                    <a:pt x="183" y="354"/>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sp>
          <p:nvSpPr>
            <p:cNvPr id="9" name="TextBox 34"/>
            <p:cNvSpPr txBox="1"/>
            <p:nvPr/>
          </p:nvSpPr>
          <p:spPr>
            <a:xfrm>
              <a:off x="6181209" y="1447759"/>
              <a:ext cx="822225" cy="466490"/>
            </a:xfrm>
            <a:prstGeom prst="rect">
              <a:avLst/>
            </a:prstGeom>
            <a:noFill/>
          </p:spPr>
          <p:txBody>
            <a:bodyPr wrap="none" rtlCol="0">
              <a:spAutoFit/>
            </a:bodyPr>
            <a:lstStyle/>
            <a:p>
              <a:pPr rtl="0"/>
              <a:r>
                <a:rPr lang="ar-SA" sz="3200" dirty="0">
                  <a:solidFill>
                    <a:prstClr val="black"/>
                  </a:solidFill>
                  <a:latin typeface="Raleway"/>
                  <a:ea typeface="Raleway" panose="020B0003030101060003" pitchFamily="2" charset="0"/>
                </a:rPr>
                <a:t>التقييم </a:t>
              </a:r>
              <a:endParaRPr lang="id-ID" sz="3200" dirty="0">
                <a:solidFill>
                  <a:prstClr val="black"/>
                </a:solidFill>
                <a:latin typeface="Raleway"/>
                <a:ea typeface="Raleway" panose="020B0003030101060003" pitchFamily="2" charset="0"/>
              </a:endParaRPr>
            </a:p>
          </p:txBody>
        </p:sp>
        <p:sp>
          <p:nvSpPr>
            <p:cNvPr id="10" name="Freeform 26"/>
            <p:cNvSpPr>
              <a:spLocks/>
            </p:cNvSpPr>
            <p:nvPr/>
          </p:nvSpPr>
          <p:spPr bwMode="auto">
            <a:xfrm>
              <a:off x="7038941" y="1093564"/>
              <a:ext cx="649197" cy="1691541"/>
            </a:xfrm>
            <a:custGeom>
              <a:avLst/>
              <a:gdLst>
                <a:gd name="T0" fmla="*/ 35 w 240"/>
                <a:gd name="T1" fmla="*/ 336 h 625"/>
                <a:gd name="T2" fmla="*/ 112 w 240"/>
                <a:gd name="T3" fmla="*/ 52 h 625"/>
                <a:gd name="T4" fmla="*/ 128 w 240"/>
                <a:gd name="T5" fmla="*/ 68 h 625"/>
                <a:gd name="T6" fmla="*/ 155 w 240"/>
                <a:gd name="T7" fmla="*/ 0 h 625"/>
                <a:gd name="T8" fmla="*/ 81 w 240"/>
                <a:gd name="T9" fmla="*/ 21 h 625"/>
                <a:gd name="T10" fmla="*/ 101 w 240"/>
                <a:gd name="T11" fmla="*/ 41 h 625"/>
                <a:gd name="T12" fmla="*/ 19 w 240"/>
                <a:gd name="T13" fmla="*/ 339 h 625"/>
                <a:gd name="T14" fmla="*/ 232 w 240"/>
                <a:gd name="T15" fmla="*/ 625 h 625"/>
                <a:gd name="T16" fmla="*/ 240 w 240"/>
                <a:gd name="T17" fmla="*/ 611 h 625"/>
                <a:gd name="T18" fmla="*/ 35 w 240"/>
                <a:gd name="T19" fmla="*/ 33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5">
                  <a:moveTo>
                    <a:pt x="35" y="336"/>
                  </a:moveTo>
                  <a:cubicBezTo>
                    <a:pt x="17" y="236"/>
                    <a:pt x="45" y="136"/>
                    <a:pt x="112" y="52"/>
                  </a:cubicBezTo>
                  <a:cubicBezTo>
                    <a:pt x="128" y="68"/>
                    <a:pt x="128" y="68"/>
                    <a:pt x="128" y="68"/>
                  </a:cubicBezTo>
                  <a:cubicBezTo>
                    <a:pt x="155" y="0"/>
                    <a:pt x="155" y="0"/>
                    <a:pt x="155" y="0"/>
                  </a:cubicBezTo>
                  <a:cubicBezTo>
                    <a:pt x="81" y="21"/>
                    <a:pt x="81" y="21"/>
                    <a:pt x="81" y="21"/>
                  </a:cubicBezTo>
                  <a:cubicBezTo>
                    <a:pt x="101" y="41"/>
                    <a:pt x="101" y="41"/>
                    <a:pt x="101" y="41"/>
                  </a:cubicBezTo>
                  <a:cubicBezTo>
                    <a:pt x="30" y="129"/>
                    <a:pt x="0" y="234"/>
                    <a:pt x="19" y="339"/>
                  </a:cubicBezTo>
                  <a:cubicBezTo>
                    <a:pt x="39" y="454"/>
                    <a:pt x="117" y="558"/>
                    <a:pt x="232" y="625"/>
                  </a:cubicBezTo>
                  <a:cubicBezTo>
                    <a:pt x="240" y="611"/>
                    <a:pt x="240" y="611"/>
                    <a:pt x="240" y="611"/>
                  </a:cubicBezTo>
                  <a:cubicBezTo>
                    <a:pt x="127" y="546"/>
                    <a:pt x="54" y="448"/>
                    <a:pt x="35" y="336"/>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cxnSp>
          <p:nvCxnSpPr>
            <p:cNvPr id="11" name="Straight Arrow Connector 53"/>
            <p:cNvCxnSpPr/>
            <p:nvPr/>
          </p:nvCxnSpPr>
          <p:spPr>
            <a:xfrm flipH="1">
              <a:off x="6326411" y="1845806"/>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2" name="Group 64"/>
            <p:cNvGrpSpPr/>
            <p:nvPr/>
          </p:nvGrpSpPr>
          <p:grpSpPr>
            <a:xfrm>
              <a:off x="7885155" y="1673007"/>
              <a:ext cx="376185" cy="327407"/>
              <a:chOff x="6009735" y="4805391"/>
              <a:chExt cx="356477" cy="310253"/>
            </a:xfrm>
            <a:solidFill>
              <a:sysClr val="window" lastClr="FFFFFF"/>
            </a:solidFill>
          </p:grpSpPr>
          <p:sp>
            <p:nvSpPr>
              <p:cNvPr id="13" name="Freeform 98"/>
              <p:cNvSpPr>
                <a:spLocks/>
              </p:cNvSpPr>
              <p:nvPr/>
            </p:nvSpPr>
            <p:spPr bwMode="auto">
              <a:xfrm>
                <a:off x="6009735" y="4980104"/>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sp>
            <p:nvSpPr>
              <p:cNvPr id="14" name="Freeform 99"/>
              <p:cNvSpPr>
                <a:spLocks/>
              </p:cNvSpPr>
              <p:nvPr/>
            </p:nvSpPr>
            <p:spPr bwMode="auto">
              <a:xfrm>
                <a:off x="6102967" y="4940931"/>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sp>
            <p:nvSpPr>
              <p:cNvPr id="15" name="Freeform 100"/>
              <p:cNvSpPr>
                <a:spLocks/>
              </p:cNvSpPr>
              <p:nvPr/>
            </p:nvSpPr>
            <p:spPr bwMode="auto">
              <a:xfrm>
                <a:off x="6195416" y="4969136"/>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sp>
            <p:nvSpPr>
              <p:cNvPr id="16" name="Freeform 101"/>
              <p:cNvSpPr>
                <a:spLocks/>
              </p:cNvSpPr>
              <p:nvPr/>
            </p:nvSpPr>
            <p:spPr bwMode="auto">
              <a:xfrm>
                <a:off x="6287865" y="4883738"/>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sp>
            <p:nvSpPr>
              <p:cNvPr id="17" name="Freeform 102"/>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grpSp>
        <p:sp>
          <p:nvSpPr>
            <p:cNvPr id="18" name="مستطيل مستدير الزوايا 17"/>
            <p:cNvSpPr/>
            <p:nvPr/>
          </p:nvSpPr>
          <p:spPr>
            <a:xfrm>
              <a:off x="1656864" y="1093632"/>
              <a:ext cx="4509867"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3600" dirty="0">
                  <a:solidFill>
                    <a:srgbClr val="7F4377"/>
                  </a:solidFill>
                  <a:latin typeface="Open Sans Light"/>
                </a:rPr>
                <a:t>تم إعداد جميع الأسئلة التقييمية القبلية والبعدية والمتابعة في ذلك مع تقييم المدربين والمدربات بعد مشاركتهم في البرنامج </a:t>
              </a:r>
              <a:endParaRPr lang="id-ID" sz="3600" dirty="0">
                <a:solidFill>
                  <a:srgbClr val="7F4377"/>
                </a:solidFill>
                <a:latin typeface="Open Sans Light"/>
              </a:endParaRPr>
            </a:p>
          </p:txBody>
        </p:sp>
      </p:grpSp>
      <p:pic>
        <p:nvPicPr>
          <p:cNvPr id="2" name="صورة 1"/>
          <p:cNvPicPr>
            <a:picLocks noChangeAspect="1"/>
          </p:cNvPicPr>
          <p:nvPr/>
        </p:nvPicPr>
        <p:blipFill rotWithShape="1">
          <a:blip r:embed="rId2"/>
          <a:srcRect l="10176" t="9453" r="20453" b="5466"/>
          <a:stretch/>
        </p:blipFill>
        <p:spPr>
          <a:xfrm>
            <a:off x="2608801" y="4258176"/>
            <a:ext cx="7060189" cy="4868301"/>
          </a:xfrm>
          <a:prstGeom prst="rect">
            <a:avLst/>
          </a:prstGeom>
        </p:spPr>
      </p:pic>
      <p:pic>
        <p:nvPicPr>
          <p:cNvPr id="3" name="صورة 2"/>
          <p:cNvPicPr>
            <a:picLocks noChangeAspect="1"/>
          </p:cNvPicPr>
          <p:nvPr/>
        </p:nvPicPr>
        <p:blipFill rotWithShape="1">
          <a:blip r:embed="rId3"/>
          <a:srcRect l="21284" t="23969" r="22720" b="2643"/>
          <a:stretch/>
        </p:blipFill>
        <p:spPr>
          <a:xfrm>
            <a:off x="2608800" y="9379974"/>
            <a:ext cx="7060189" cy="5368414"/>
          </a:xfrm>
          <a:prstGeom prst="rect">
            <a:avLst/>
          </a:prstGeom>
        </p:spPr>
      </p:pic>
      <p:pic>
        <p:nvPicPr>
          <p:cNvPr id="20" name="Picture 2">
            <a:extLst>
              <a:ext uri="{FF2B5EF4-FFF2-40B4-BE49-F238E27FC236}">
                <a16:creationId xmlns:a16="http://schemas.microsoft.com/office/drawing/2014/main" id="{B638F64D-B473-4FD6-866F-F215B33A8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11757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مجموعة 14"/>
          <p:cNvGrpSpPr/>
          <p:nvPr/>
        </p:nvGrpSpPr>
        <p:grpSpPr>
          <a:xfrm>
            <a:off x="866161" y="1009754"/>
            <a:ext cx="9687848" cy="3189712"/>
            <a:chOff x="154961" y="1333564"/>
            <a:chExt cx="6502657" cy="2183762"/>
          </a:xfrm>
        </p:grpSpPr>
        <p:grpSp>
          <p:nvGrpSpPr>
            <p:cNvPr id="5" name="Group 12"/>
            <p:cNvGrpSpPr/>
            <p:nvPr/>
          </p:nvGrpSpPr>
          <p:grpSpPr>
            <a:xfrm>
              <a:off x="4896551" y="1333564"/>
              <a:ext cx="1761067" cy="1761067"/>
              <a:chOff x="3294063" y="1082675"/>
              <a:chExt cx="1320800" cy="1320800"/>
            </a:xfrm>
          </p:grpSpPr>
          <p:sp>
            <p:nvSpPr>
              <p:cNvPr id="6" name="Freeform 13"/>
              <p:cNvSpPr>
                <a:spLocks/>
              </p:cNvSpPr>
              <p:nvPr/>
            </p:nvSpPr>
            <p:spPr bwMode="auto">
              <a:xfrm>
                <a:off x="3294063" y="1082675"/>
                <a:ext cx="1320800" cy="1320800"/>
              </a:xfrm>
              <a:custGeom>
                <a:avLst/>
                <a:gdLst>
                  <a:gd name="T0" fmla="*/ 597 w 673"/>
                  <a:gd name="T1" fmla="*/ 216 h 673"/>
                  <a:gd name="T2" fmla="*/ 619 w 673"/>
                  <a:gd name="T3" fmla="*/ 153 h 673"/>
                  <a:gd name="T4" fmla="*/ 552 w 673"/>
                  <a:gd name="T5" fmla="*/ 148 h 673"/>
                  <a:gd name="T6" fmla="*/ 556 w 673"/>
                  <a:gd name="T7" fmla="*/ 81 h 673"/>
                  <a:gd name="T8" fmla="*/ 490 w 673"/>
                  <a:gd name="T9" fmla="*/ 95 h 673"/>
                  <a:gd name="T10" fmla="*/ 475 w 673"/>
                  <a:gd name="T11" fmla="*/ 30 h 673"/>
                  <a:gd name="T12" fmla="*/ 416 w 673"/>
                  <a:gd name="T13" fmla="*/ 61 h 673"/>
                  <a:gd name="T14" fmla="*/ 383 w 673"/>
                  <a:gd name="T15" fmla="*/ 3 h 673"/>
                  <a:gd name="T16" fmla="*/ 335 w 673"/>
                  <a:gd name="T17" fmla="*/ 50 h 673"/>
                  <a:gd name="T18" fmla="*/ 287 w 673"/>
                  <a:gd name="T19" fmla="*/ 3 h 673"/>
                  <a:gd name="T20" fmla="*/ 266 w 673"/>
                  <a:gd name="T21" fmla="*/ 58 h 673"/>
                  <a:gd name="T22" fmla="*/ 222 w 673"/>
                  <a:gd name="T23" fmla="*/ 20 h 673"/>
                  <a:gd name="T24" fmla="*/ 202 w 673"/>
                  <a:gd name="T25" fmla="*/ 83 h 673"/>
                  <a:gd name="T26" fmla="*/ 137 w 673"/>
                  <a:gd name="T27" fmla="*/ 65 h 673"/>
                  <a:gd name="T28" fmla="*/ 136 w 673"/>
                  <a:gd name="T29" fmla="*/ 132 h 673"/>
                  <a:gd name="T30" fmla="*/ 69 w 673"/>
                  <a:gd name="T31" fmla="*/ 132 h 673"/>
                  <a:gd name="T32" fmla="*/ 86 w 673"/>
                  <a:gd name="T33" fmla="*/ 196 h 673"/>
                  <a:gd name="T34" fmla="*/ 22 w 673"/>
                  <a:gd name="T35" fmla="*/ 216 h 673"/>
                  <a:gd name="T36" fmla="*/ 57 w 673"/>
                  <a:gd name="T37" fmla="*/ 273 h 673"/>
                  <a:gd name="T38" fmla="*/ 1 w 673"/>
                  <a:gd name="T39" fmla="*/ 309 h 673"/>
                  <a:gd name="T40" fmla="*/ 50 w 673"/>
                  <a:gd name="T41" fmla="*/ 354 h 673"/>
                  <a:gd name="T42" fmla="*/ 7 w 673"/>
                  <a:gd name="T43" fmla="*/ 405 h 673"/>
                  <a:gd name="T44" fmla="*/ 14 w 673"/>
                  <a:gd name="T45" fmla="*/ 433 h 673"/>
                  <a:gd name="T46" fmla="*/ 76 w 673"/>
                  <a:gd name="T47" fmla="*/ 457 h 673"/>
                  <a:gd name="T48" fmla="*/ 54 w 673"/>
                  <a:gd name="T49" fmla="*/ 520 h 673"/>
                  <a:gd name="T50" fmla="*/ 121 w 673"/>
                  <a:gd name="T51" fmla="*/ 525 h 673"/>
                  <a:gd name="T52" fmla="*/ 117 w 673"/>
                  <a:gd name="T53" fmla="*/ 592 h 673"/>
                  <a:gd name="T54" fmla="*/ 183 w 673"/>
                  <a:gd name="T55" fmla="*/ 578 h 673"/>
                  <a:gd name="T56" fmla="*/ 198 w 673"/>
                  <a:gd name="T57" fmla="*/ 643 h 673"/>
                  <a:gd name="T58" fmla="*/ 257 w 673"/>
                  <a:gd name="T59" fmla="*/ 612 h 673"/>
                  <a:gd name="T60" fmla="*/ 290 w 673"/>
                  <a:gd name="T61" fmla="*/ 670 h 673"/>
                  <a:gd name="T62" fmla="*/ 338 w 673"/>
                  <a:gd name="T63" fmla="*/ 623 h 673"/>
                  <a:gd name="T64" fmla="*/ 386 w 673"/>
                  <a:gd name="T65" fmla="*/ 670 h 673"/>
                  <a:gd name="T66" fmla="*/ 407 w 673"/>
                  <a:gd name="T67" fmla="*/ 614 h 673"/>
                  <a:gd name="T68" fmla="*/ 451 w 673"/>
                  <a:gd name="T69" fmla="*/ 653 h 673"/>
                  <a:gd name="T70" fmla="*/ 471 w 673"/>
                  <a:gd name="T71" fmla="*/ 589 h 673"/>
                  <a:gd name="T72" fmla="*/ 536 w 673"/>
                  <a:gd name="T73" fmla="*/ 608 h 673"/>
                  <a:gd name="T74" fmla="*/ 537 w 673"/>
                  <a:gd name="T75" fmla="*/ 541 h 673"/>
                  <a:gd name="T76" fmla="*/ 604 w 673"/>
                  <a:gd name="T77" fmla="*/ 541 h 673"/>
                  <a:gd name="T78" fmla="*/ 587 w 673"/>
                  <a:gd name="T79" fmla="*/ 476 h 673"/>
                  <a:gd name="T80" fmla="*/ 651 w 673"/>
                  <a:gd name="T81" fmla="*/ 457 h 673"/>
                  <a:gd name="T82" fmla="*/ 616 w 673"/>
                  <a:gd name="T83" fmla="*/ 400 h 673"/>
                  <a:gd name="T84" fmla="*/ 672 w 673"/>
                  <a:gd name="T85" fmla="*/ 364 h 673"/>
                  <a:gd name="T86" fmla="*/ 623 w 673"/>
                  <a:gd name="T87" fmla="*/ 319 h 673"/>
                  <a:gd name="T88" fmla="*/ 666 w 673"/>
                  <a:gd name="T89" fmla="*/ 268 h 673"/>
                  <a:gd name="T90" fmla="*/ 659 w 673"/>
                  <a:gd name="T91" fmla="*/ 24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606" y="239"/>
                    </a:moveTo>
                    <a:cubicBezTo>
                      <a:pt x="603" y="231"/>
                      <a:pt x="600" y="223"/>
                      <a:pt x="597" y="216"/>
                    </a:cubicBezTo>
                    <a:cubicBezTo>
                      <a:pt x="606" y="205"/>
                      <a:pt x="622" y="190"/>
                      <a:pt x="634" y="178"/>
                    </a:cubicBezTo>
                    <a:cubicBezTo>
                      <a:pt x="629" y="169"/>
                      <a:pt x="624" y="161"/>
                      <a:pt x="619" y="153"/>
                    </a:cubicBezTo>
                    <a:cubicBezTo>
                      <a:pt x="602" y="158"/>
                      <a:pt x="582" y="164"/>
                      <a:pt x="568" y="167"/>
                    </a:cubicBezTo>
                    <a:cubicBezTo>
                      <a:pt x="563" y="160"/>
                      <a:pt x="558" y="154"/>
                      <a:pt x="552" y="148"/>
                    </a:cubicBezTo>
                    <a:cubicBezTo>
                      <a:pt x="558" y="134"/>
                      <a:pt x="569" y="116"/>
                      <a:pt x="577" y="101"/>
                    </a:cubicBezTo>
                    <a:cubicBezTo>
                      <a:pt x="570" y="94"/>
                      <a:pt x="563" y="87"/>
                      <a:pt x="556" y="81"/>
                    </a:cubicBezTo>
                    <a:cubicBezTo>
                      <a:pt x="541" y="90"/>
                      <a:pt x="524" y="102"/>
                      <a:pt x="511" y="109"/>
                    </a:cubicBezTo>
                    <a:cubicBezTo>
                      <a:pt x="504" y="104"/>
                      <a:pt x="497" y="99"/>
                      <a:pt x="490" y="95"/>
                    </a:cubicBezTo>
                    <a:cubicBezTo>
                      <a:pt x="492" y="80"/>
                      <a:pt x="498" y="59"/>
                      <a:pt x="501" y="43"/>
                    </a:cubicBezTo>
                    <a:cubicBezTo>
                      <a:pt x="492" y="38"/>
                      <a:pt x="484" y="34"/>
                      <a:pt x="475" y="30"/>
                    </a:cubicBezTo>
                    <a:cubicBezTo>
                      <a:pt x="463" y="42"/>
                      <a:pt x="450" y="59"/>
                      <a:pt x="439" y="69"/>
                    </a:cubicBezTo>
                    <a:cubicBezTo>
                      <a:pt x="432" y="66"/>
                      <a:pt x="424" y="63"/>
                      <a:pt x="416" y="61"/>
                    </a:cubicBezTo>
                    <a:cubicBezTo>
                      <a:pt x="414" y="46"/>
                      <a:pt x="413" y="25"/>
                      <a:pt x="411" y="8"/>
                    </a:cubicBezTo>
                    <a:cubicBezTo>
                      <a:pt x="402" y="6"/>
                      <a:pt x="393" y="4"/>
                      <a:pt x="383" y="3"/>
                    </a:cubicBezTo>
                    <a:cubicBezTo>
                      <a:pt x="376" y="18"/>
                      <a:pt x="367" y="38"/>
                      <a:pt x="360" y="51"/>
                    </a:cubicBezTo>
                    <a:cubicBezTo>
                      <a:pt x="352" y="50"/>
                      <a:pt x="344" y="50"/>
                      <a:pt x="335" y="50"/>
                    </a:cubicBezTo>
                    <a:cubicBezTo>
                      <a:pt x="329" y="36"/>
                      <a:pt x="322" y="16"/>
                      <a:pt x="316" y="0"/>
                    </a:cubicBezTo>
                    <a:cubicBezTo>
                      <a:pt x="306" y="1"/>
                      <a:pt x="297" y="2"/>
                      <a:pt x="287" y="3"/>
                    </a:cubicBezTo>
                    <a:cubicBezTo>
                      <a:pt x="284" y="20"/>
                      <a:pt x="282" y="41"/>
                      <a:pt x="279" y="56"/>
                    </a:cubicBezTo>
                    <a:cubicBezTo>
                      <a:pt x="275" y="57"/>
                      <a:pt x="270" y="57"/>
                      <a:pt x="266" y="58"/>
                    </a:cubicBezTo>
                    <a:cubicBezTo>
                      <a:pt x="262" y="59"/>
                      <a:pt x="258" y="61"/>
                      <a:pt x="254" y="62"/>
                    </a:cubicBezTo>
                    <a:cubicBezTo>
                      <a:pt x="244" y="51"/>
                      <a:pt x="232" y="33"/>
                      <a:pt x="222" y="20"/>
                    </a:cubicBezTo>
                    <a:cubicBezTo>
                      <a:pt x="213" y="23"/>
                      <a:pt x="204" y="27"/>
                      <a:pt x="195" y="31"/>
                    </a:cubicBezTo>
                    <a:cubicBezTo>
                      <a:pt x="197" y="48"/>
                      <a:pt x="201" y="69"/>
                      <a:pt x="202" y="83"/>
                    </a:cubicBezTo>
                    <a:cubicBezTo>
                      <a:pt x="194" y="87"/>
                      <a:pt x="187" y="92"/>
                      <a:pt x="180" y="96"/>
                    </a:cubicBezTo>
                    <a:cubicBezTo>
                      <a:pt x="168" y="88"/>
                      <a:pt x="151" y="75"/>
                      <a:pt x="137" y="65"/>
                    </a:cubicBezTo>
                    <a:cubicBezTo>
                      <a:pt x="130" y="71"/>
                      <a:pt x="122" y="77"/>
                      <a:pt x="115" y="83"/>
                    </a:cubicBezTo>
                    <a:cubicBezTo>
                      <a:pt x="122" y="99"/>
                      <a:pt x="131" y="118"/>
                      <a:pt x="136" y="132"/>
                    </a:cubicBezTo>
                    <a:cubicBezTo>
                      <a:pt x="130" y="137"/>
                      <a:pt x="124" y="143"/>
                      <a:pt x="119" y="150"/>
                    </a:cubicBezTo>
                    <a:cubicBezTo>
                      <a:pt x="105" y="146"/>
                      <a:pt x="85" y="138"/>
                      <a:pt x="69" y="132"/>
                    </a:cubicBezTo>
                    <a:cubicBezTo>
                      <a:pt x="63" y="140"/>
                      <a:pt x="58" y="147"/>
                      <a:pt x="53" y="156"/>
                    </a:cubicBezTo>
                    <a:cubicBezTo>
                      <a:pt x="63" y="169"/>
                      <a:pt x="78" y="184"/>
                      <a:pt x="86" y="196"/>
                    </a:cubicBezTo>
                    <a:cubicBezTo>
                      <a:pt x="82" y="204"/>
                      <a:pt x="79" y="211"/>
                      <a:pt x="75" y="219"/>
                    </a:cubicBezTo>
                    <a:cubicBezTo>
                      <a:pt x="60" y="219"/>
                      <a:pt x="39" y="216"/>
                      <a:pt x="22" y="216"/>
                    </a:cubicBezTo>
                    <a:cubicBezTo>
                      <a:pt x="19" y="225"/>
                      <a:pt x="16" y="234"/>
                      <a:pt x="13" y="243"/>
                    </a:cubicBezTo>
                    <a:cubicBezTo>
                      <a:pt x="27" y="253"/>
                      <a:pt x="45" y="263"/>
                      <a:pt x="57" y="273"/>
                    </a:cubicBezTo>
                    <a:cubicBezTo>
                      <a:pt x="55" y="281"/>
                      <a:pt x="54" y="289"/>
                      <a:pt x="53" y="297"/>
                    </a:cubicBezTo>
                    <a:cubicBezTo>
                      <a:pt x="38" y="301"/>
                      <a:pt x="18" y="305"/>
                      <a:pt x="1" y="309"/>
                    </a:cubicBezTo>
                    <a:cubicBezTo>
                      <a:pt x="0" y="319"/>
                      <a:pt x="0" y="328"/>
                      <a:pt x="0" y="338"/>
                    </a:cubicBezTo>
                    <a:cubicBezTo>
                      <a:pt x="16" y="343"/>
                      <a:pt x="37" y="348"/>
                      <a:pt x="50" y="354"/>
                    </a:cubicBezTo>
                    <a:cubicBezTo>
                      <a:pt x="51" y="362"/>
                      <a:pt x="52" y="370"/>
                      <a:pt x="53" y="378"/>
                    </a:cubicBezTo>
                    <a:cubicBezTo>
                      <a:pt x="41" y="387"/>
                      <a:pt x="22" y="396"/>
                      <a:pt x="7" y="405"/>
                    </a:cubicBezTo>
                    <a:cubicBezTo>
                      <a:pt x="8" y="409"/>
                      <a:pt x="9" y="414"/>
                      <a:pt x="10" y="419"/>
                    </a:cubicBezTo>
                    <a:cubicBezTo>
                      <a:pt x="11" y="423"/>
                      <a:pt x="13" y="428"/>
                      <a:pt x="14" y="433"/>
                    </a:cubicBezTo>
                    <a:cubicBezTo>
                      <a:pt x="31" y="433"/>
                      <a:pt x="52" y="433"/>
                      <a:pt x="67" y="434"/>
                    </a:cubicBezTo>
                    <a:cubicBezTo>
                      <a:pt x="70" y="442"/>
                      <a:pt x="73" y="449"/>
                      <a:pt x="76" y="457"/>
                    </a:cubicBezTo>
                    <a:cubicBezTo>
                      <a:pt x="67" y="468"/>
                      <a:pt x="51" y="483"/>
                      <a:pt x="39" y="495"/>
                    </a:cubicBezTo>
                    <a:cubicBezTo>
                      <a:pt x="44" y="503"/>
                      <a:pt x="49" y="512"/>
                      <a:pt x="54" y="520"/>
                    </a:cubicBezTo>
                    <a:cubicBezTo>
                      <a:pt x="71" y="515"/>
                      <a:pt x="91" y="509"/>
                      <a:pt x="105" y="506"/>
                    </a:cubicBezTo>
                    <a:cubicBezTo>
                      <a:pt x="110" y="513"/>
                      <a:pt x="115" y="519"/>
                      <a:pt x="121" y="525"/>
                    </a:cubicBezTo>
                    <a:cubicBezTo>
                      <a:pt x="115" y="539"/>
                      <a:pt x="104" y="557"/>
                      <a:pt x="96" y="572"/>
                    </a:cubicBezTo>
                    <a:cubicBezTo>
                      <a:pt x="103" y="579"/>
                      <a:pt x="110" y="586"/>
                      <a:pt x="117" y="592"/>
                    </a:cubicBezTo>
                    <a:cubicBezTo>
                      <a:pt x="132" y="583"/>
                      <a:pt x="149" y="571"/>
                      <a:pt x="162" y="564"/>
                    </a:cubicBezTo>
                    <a:cubicBezTo>
                      <a:pt x="169" y="569"/>
                      <a:pt x="176" y="574"/>
                      <a:pt x="183" y="578"/>
                    </a:cubicBezTo>
                    <a:cubicBezTo>
                      <a:pt x="181" y="593"/>
                      <a:pt x="175" y="613"/>
                      <a:pt x="172" y="630"/>
                    </a:cubicBezTo>
                    <a:cubicBezTo>
                      <a:pt x="181" y="635"/>
                      <a:pt x="189" y="639"/>
                      <a:pt x="198" y="643"/>
                    </a:cubicBezTo>
                    <a:cubicBezTo>
                      <a:pt x="210" y="631"/>
                      <a:pt x="223" y="614"/>
                      <a:pt x="234" y="604"/>
                    </a:cubicBezTo>
                    <a:cubicBezTo>
                      <a:pt x="241" y="607"/>
                      <a:pt x="249" y="610"/>
                      <a:pt x="257" y="612"/>
                    </a:cubicBezTo>
                    <a:cubicBezTo>
                      <a:pt x="259" y="627"/>
                      <a:pt x="260" y="648"/>
                      <a:pt x="262" y="665"/>
                    </a:cubicBezTo>
                    <a:cubicBezTo>
                      <a:pt x="271" y="667"/>
                      <a:pt x="280" y="669"/>
                      <a:pt x="290" y="670"/>
                    </a:cubicBezTo>
                    <a:cubicBezTo>
                      <a:pt x="297" y="654"/>
                      <a:pt x="306" y="635"/>
                      <a:pt x="313" y="622"/>
                    </a:cubicBezTo>
                    <a:cubicBezTo>
                      <a:pt x="321" y="623"/>
                      <a:pt x="329" y="623"/>
                      <a:pt x="338" y="623"/>
                    </a:cubicBezTo>
                    <a:cubicBezTo>
                      <a:pt x="344" y="637"/>
                      <a:pt x="351" y="657"/>
                      <a:pt x="357" y="673"/>
                    </a:cubicBezTo>
                    <a:cubicBezTo>
                      <a:pt x="367" y="672"/>
                      <a:pt x="376" y="671"/>
                      <a:pt x="386" y="670"/>
                    </a:cubicBezTo>
                    <a:cubicBezTo>
                      <a:pt x="389" y="653"/>
                      <a:pt x="391" y="632"/>
                      <a:pt x="394" y="617"/>
                    </a:cubicBezTo>
                    <a:cubicBezTo>
                      <a:pt x="398" y="616"/>
                      <a:pt x="403" y="615"/>
                      <a:pt x="407" y="614"/>
                    </a:cubicBezTo>
                    <a:cubicBezTo>
                      <a:pt x="411" y="613"/>
                      <a:pt x="415" y="612"/>
                      <a:pt x="419" y="611"/>
                    </a:cubicBezTo>
                    <a:cubicBezTo>
                      <a:pt x="429" y="622"/>
                      <a:pt x="441" y="639"/>
                      <a:pt x="451" y="653"/>
                    </a:cubicBezTo>
                    <a:cubicBezTo>
                      <a:pt x="460" y="650"/>
                      <a:pt x="469" y="646"/>
                      <a:pt x="478" y="642"/>
                    </a:cubicBezTo>
                    <a:cubicBezTo>
                      <a:pt x="476" y="625"/>
                      <a:pt x="472" y="604"/>
                      <a:pt x="471" y="589"/>
                    </a:cubicBezTo>
                    <a:cubicBezTo>
                      <a:pt x="479" y="586"/>
                      <a:pt x="486" y="581"/>
                      <a:pt x="493" y="577"/>
                    </a:cubicBezTo>
                    <a:cubicBezTo>
                      <a:pt x="505" y="585"/>
                      <a:pt x="522" y="598"/>
                      <a:pt x="536" y="608"/>
                    </a:cubicBezTo>
                    <a:cubicBezTo>
                      <a:pt x="543" y="602"/>
                      <a:pt x="551" y="596"/>
                      <a:pt x="558" y="590"/>
                    </a:cubicBezTo>
                    <a:cubicBezTo>
                      <a:pt x="551" y="574"/>
                      <a:pt x="542" y="555"/>
                      <a:pt x="537" y="541"/>
                    </a:cubicBezTo>
                    <a:cubicBezTo>
                      <a:pt x="543" y="535"/>
                      <a:pt x="549" y="529"/>
                      <a:pt x="554" y="523"/>
                    </a:cubicBezTo>
                    <a:cubicBezTo>
                      <a:pt x="568" y="527"/>
                      <a:pt x="588" y="535"/>
                      <a:pt x="604" y="541"/>
                    </a:cubicBezTo>
                    <a:cubicBezTo>
                      <a:pt x="610" y="533"/>
                      <a:pt x="615" y="525"/>
                      <a:pt x="620" y="517"/>
                    </a:cubicBezTo>
                    <a:cubicBezTo>
                      <a:pt x="610" y="504"/>
                      <a:pt x="595" y="488"/>
                      <a:pt x="587" y="476"/>
                    </a:cubicBezTo>
                    <a:cubicBezTo>
                      <a:pt x="591" y="469"/>
                      <a:pt x="594" y="462"/>
                      <a:pt x="598" y="454"/>
                    </a:cubicBezTo>
                    <a:cubicBezTo>
                      <a:pt x="613" y="454"/>
                      <a:pt x="634" y="456"/>
                      <a:pt x="651" y="457"/>
                    </a:cubicBezTo>
                    <a:cubicBezTo>
                      <a:pt x="654" y="448"/>
                      <a:pt x="657" y="439"/>
                      <a:pt x="660" y="430"/>
                    </a:cubicBezTo>
                    <a:cubicBezTo>
                      <a:pt x="646" y="420"/>
                      <a:pt x="628" y="409"/>
                      <a:pt x="616" y="400"/>
                    </a:cubicBezTo>
                    <a:cubicBezTo>
                      <a:pt x="618" y="392"/>
                      <a:pt x="619" y="384"/>
                      <a:pt x="621" y="376"/>
                    </a:cubicBezTo>
                    <a:cubicBezTo>
                      <a:pt x="635" y="372"/>
                      <a:pt x="655" y="368"/>
                      <a:pt x="672" y="364"/>
                    </a:cubicBezTo>
                    <a:cubicBezTo>
                      <a:pt x="673" y="354"/>
                      <a:pt x="673" y="345"/>
                      <a:pt x="673" y="335"/>
                    </a:cubicBezTo>
                    <a:cubicBezTo>
                      <a:pt x="657" y="330"/>
                      <a:pt x="636" y="325"/>
                      <a:pt x="623" y="319"/>
                    </a:cubicBezTo>
                    <a:cubicBezTo>
                      <a:pt x="622" y="311"/>
                      <a:pt x="621" y="303"/>
                      <a:pt x="620" y="294"/>
                    </a:cubicBezTo>
                    <a:cubicBezTo>
                      <a:pt x="632" y="286"/>
                      <a:pt x="651" y="277"/>
                      <a:pt x="666" y="268"/>
                    </a:cubicBezTo>
                    <a:cubicBezTo>
                      <a:pt x="665" y="264"/>
                      <a:pt x="664" y="259"/>
                      <a:pt x="663" y="254"/>
                    </a:cubicBezTo>
                    <a:cubicBezTo>
                      <a:pt x="662" y="249"/>
                      <a:pt x="660" y="245"/>
                      <a:pt x="659" y="240"/>
                    </a:cubicBezTo>
                    <a:cubicBezTo>
                      <a:pt x="642" y="240"/>
                      <a:pt x="621" y="240"/>
                      <a:pt x="606" y="239"/>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sp>
            <p:nvSpPr>
              <p:cNvPr id="7" name="Freeform 14"/>
              <p:cNvSpPr>
                <a:spLocks/>
              </p:cNvSpPr>
              <p:nvPr/>
            </p:nvSpPr>
            <p:spPr bwMode="auto">
              <a:xfrm>
                <a:off x="3484563" y="1273175"/>
                <a:ext cx="939800" cy="939800"/>
              </a:xfrm>
              <a:custGeom>
                <a:avLst/>
                <a:gdLst>
                  <a:gd name="T0" fmla="*/ 450 w 479"/>
                  <a:gd name="T1" fmla="*/ 186 h 479"/>
                  <a:gd name="T2" fmla="*/ 293 w 479"/>
                  <a:gd name="T3" fmla="*/ 450 h 479"/>
                  <a:gd name="T4" fmla="*/ 29 w 479"/>
                  <a:gd name="T5" fmla="*/ 292 h 479"/>
                  <a:gd name="T6" fmla="*/ 186 w 479"/>
                  <a:gd name="T7" fmla="*/ 29 h 479"/>
                  <a:gd name="T8" fmla="*/ 450 w 479"/>
                  <a:gd name="T9" fmla="*/ 186 h 479"/>
                </a:gdLst>
                <a:ahLst/>
                <a:cxnLst>
                  <a:cxn ang="0">
                    <a:pos x="T0" y="T1"/>
                  </a:cxn>
                  <a:cxn ang="0">
                    <a:pos x="T2" y="T3"/>
                  </a:cxn>
                  <a:cxn ang="0">
                    <a:pos x="T4" y="T5"/>
                  </a:cxn>
                  <a:cxn ang="0">
                    <a:pos x="T6" y="T7"/>
                  </a:cxn>
                  <a:cxn ang="0">
                    <a:pos x="T8" y="T9"/>
                  </a:cxn>
                </a:cxnLst>
                <a:rect l="0" t="0" r="r" b="b"/>
                <a:pathLst>
                  <a:path w="479" h="479">
                    <a:moveTo>
                      <a:pt x="450" y="186"/>
                    </a:moveTo>
                    <a:cubicBezTo>
                      <a:pt x="479" y="303"/>
                      <a:pt x="409" y="421"/>
                      <a:pt x="293" y="450"/>
                    </a:cubicBezTo>
                    <a:cubicBezTo>
                      <a:pt x="176" y="479"/>
                      <a:pt x="58" y="409"/>
                      <a:pt x="29" y="292"/>
                    </a:cubicBezTo>
                    <a:cubicBezTo>
                      <a:pt x="0" y="176"/>
                      <a:pt x="70" y="58"/>
                      <a:pt x="186" y="29"/>
                    </a:cubicBezTo>
                    <a:cubicBezTo>
                      <a:pt x="303" y="0"/>
                      <a:pt x="421" y="70"/>
                      <a:pt x="450" y="18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grpSp>
        <p:sp>
          <p:nvSpPr>
            <p:cNvPr id="8" name="Freeform 15"/>
            <p:cNvSpPr>
              <a:spLocks/>
            </p:cNvSpPr>
            <p:nvPr/>
          </p:nvSpPr>
          <p:spPr bwMode="auto">
            <a:xfrm>
              <a:off x="5245802" y="1680698"/>
              <a:ext cx="1062567" cy="1062567"/>
            </a:xfrm>
            <a:custGeom>
              <a:avLst/>
              <a:gdLst>
                <a:gd name="T0" fmla="*/ 382 w 407"/>
                <a:gd name="T1" fmla="*/ 159 h 406"/>
                <a:gd name="T2" fmla="*/ 248 w 407"/>
                <a:gd name="T3" fmla="*/ 382 h 406"/>
                <a:gd name="T4" fmla="*/ 25 w 407"/>
                <a:gd name="T5" fmla="*/ 248 h 406"/>
                <a:gd name="T6" fmla="*/ 159 w 407"/>
                <a:gd name="T7" fmla="*/ 25 h 406"/>
                <a:gd name="T8" fmla="*/ 382 w 407"/>
                <a:gd name="T9" fmla="*/ 159 h 406"/>
              </a:gdLst>
              <a:ahLst/>
              <a:cxnLst>
                <a:cxn ang="0">
                  <a:pos x="T0" y="T1"/>
                </a:cxn>
                <a:cxn ang="0">
                  <a:pos x="T2" y="T3"/>
                </a:cxn>
                <a:cxn ang="0">
                  <a:pos x="T4" y="T5"/>
                </a:cxn>
                <a:cxn ang="0">
                  <a:pos x="T6" y="T7"/>
                </a:cxn>
                <a:cxn ang="0">
                  <a:pos x="T8" y="T9"/>
                </a:cxn>
              </a:cxnLst>
              <a:rect l="0" t="0" r="r" b="b"/>
              <a:pathLst>
                <a:path w="407" h="406">
                  <a:moveTo>
                    <a:pt x="382" y="159"/>
                  </a:moveTo>
                  <a:cubicBezTo>
                    <a:pt x="407" y="257"/>
                    <a:pt x="347" y="357"/>
                    <a:pt x="248" y="382"/>
                  </a:cubicBezTo>
                  <a:cubicBezTo>
                    <a:pt x="150" y="406"/>
                    <a:pt x="50" y="347"/>
                    <a:pt x="25" y="248"/>
                  </a:cubicBezTo>
                  <a:cubicBezTo>
                    <a:pt x="0" y="150"/>
                    <a:pt x="60" y="50"/>
                    <a:pt x="159" y="25"/>
                  </a:cubicBezTo>
                  <a:cubicBezTo>
                    <a:pt x="257" y="0"/>
                    <a:pt x="357" y="60"/>
                    <a:pt x="382" y="159"/>
                  </a:cubicBezTo>
                  <a:close/>
                </a:path>
              </a:pathLst>
            </a:custGeom>
            <a:solidFill>
              <a:srgbClr val="F6861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sp>
          <p:nvSpPr>
            <p:cNvPr id="9" name="TextBox 30"/>
            <p:cNvSpPr txBox="1"/>
            <p:nvPr/>
          </p:nvSpPr>
          <p:spPr>
            <a:xfrm>
              <a:off x="3955970" y="1888775"/>
              <a:ext cx="1139662" cy="316068"/>
            </a:xfrm>
            <a:prstGeom prst="rect">
              <a:avLst/>
            </a:prstGeom>
            <a:noFill/>
          </p:spPr>
          <p:txBody>
            <a:bodyPr wrap="none" rtlCol="0">
              <a:spAutoFit/>
            </a:bodyPr>
            <a:lstStyle/>
            <a:p>
              <a:pPr rtl="0"/>
              <a:r>
                <a:rPr lang="ar-SA" sz="2400" dirty="0">
                  <a:solidFill>
                    <a:prstClr val="black"/>
                  </a:solidFill>
                  <a:latin typeface="Raleway"/>
                  <a:ea typeface="Raleway" panose="020B0003030101060003" pitchFamily="2" charset="0"/>
                </a:rPr>
                <a:t>الشكر والتقارير</a:t>
              </a:r>
              <a:endParaRPr lang="id-ID" sz="2400" dirty="0">
                <a:solidFill>
                  <a:prstClr val="black"/>
                </a:solidFill>
                <a:latin typeface="Raleway"/>
                <a:ea typeface="Raleway" panose="020B0003030101060003" pitchFamily="2" charset="0"/>
              </a:endParaRPr>
            </a:p>
          </p:txBody>
        </p:sp>
        <p:cxnSp>
          <p:nvCxnSpPr>
            <p:cNvPr id="10" name="Straight Arrow Connector 52"/>
            <p:cNvCxnSpPr/>
            <p:nvPr/>
          </p:nvCxnSpPr>
          <p:spPr>
            <a:xfrm flipH="1">
              <a:off x="4087891" y="2204939"/>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1" name="Group 82"/>
            <p:cNvGrpSpPr/>
            <p:nvPr/>
          </p:nvGrpSpPr>
          <p:grpSpPr>
            <a:xfrm>
              <a:off x="5607528" y="2030767"/>
              <a:ext cx="339111" cy="315385"/>
              <a:chOff x="3338513" y="696913"/>
              <a:chExt cx="771525" cy="717550"/>
            </a:xfrm>
            <a:solidFill>
              <a:sysClr val="window" lastClr="FFFFFF"/>
            </a:solidFill>
          </p:grpSpPr>
          <p:sp>
            <p:nvSpPr>
              <p:cNvPr id="12" name="Freeform 23"/>
              <p:cNvSpPr>
                <a:spLocks/>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sp>
            <p:nvSpPr>
              <p:cNvPr id="13" name="Rectangle 24"/>
              <p:cNvSpPr>
                <a:spLocks noChangeArrowheads="1"/>
              </p:cNvSpPr>
              <p:nvPr/>
            </p:nvSpPr>
            <p:spPr bwMode="auto">
              <a:xfrm>
                <a:off x="3338513" y="960438"/>
                <a:ext cx="163513"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0" cap="none" spc="0" normalizeH="0" baseline="0" noProof="0">
                  <a:ln>
                    <a:noFill/>
                  </a:ln>
                  <a:solidFill>
                    <a:prstClr val="black"/>
                  </a:solidFill>
                  <a:effectLst/>
                  <a:uLnTx/>
                  <a:uFillTx/>
                  <a:latin typeface="Open Sans Light"/>
                </a:endParaRPr>
              </a:p>
            </p:txBody>
          </p:sp>
        </p:grpSp>
        <p:sp>
          <p:nvSpPr>
            <p:cNvPr id="14" name="مستطيل مستدير الزوايا 13"/>
            <p:cNvSpPr/>
            <p:nvPr/>
          </p:nvSpPr>
          <p:spPr>
            <a:xfrm>
              <a:off x="154961" y="1432299"/>
              <a:ext cx="3810436"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r>
                <a:rPr lang="ar-SA" sz="3600" dirty="0">
                  <a:solidFill>
                    <a:srgbClr val="7F4377"/>
                  </a:solidFill>
                  <a:latin typeface="Open Sans Light"/>
                </a:rPr>
                <a:t>تمت كتابة تقارير البرامج بعد الانتهاء من كل برنامج مع التقرير الدوري ومنح المدربين والمدربات الرسوم وشهادات الشكر والتقدير </a:t>
              </a:r>
              <a:endParaRPr lang="id-ID" sz="3600" dirty="0">
                <a:solidFill>
                  <a:srgbClr val="7F4377"/>
                </a:solidFill>
                <a:latin typeface="Open Sans Light"/>
              </a:endParaRPr>
            </a:p>
          </p:txBody>
        </p:sp>
      </p:grpSp>
      <p:pic>
        <p:nvPicPr>
          <p:cNvPr id="2" name="صورة 1"/>
          <p:cNvPicPr>
            <a:picLocks noChangeAspect="1"/>
          </p:cNvPicPr>
          <p:nvPr/>
        </p:nvPicPr>
        <p:blipFill rotWithShape="1">
          <a:blip r:embed="rId2"/>
          <a:srcRect l="8589" t="17921" r="19546" b="22401"/>
          <a:stretch/>
        </p:blipFill>
        <p:spPr>
          <a:xfrm>
            <a:off x="1203532" y="4570471"/>
            <a:ext cx="9350477" cy="4365522"/>
          </a:xfrm>
          <a:prstGeom prst="rect">
            <a:avLst/>
          </a:prstGeom>
        </p:spPr>
      </p:pic>
      <p:pic>
        <p:nvPicPr>
          <p:cNvPr id="3" name="صورة 2"/>
          <p:cNvPicPr>
            <a:picLocks noChangeAspect="1"/>
          </p:cNvPicPr>
          <p:nvPr/>
        </p:nvPicPr>
        <p:blipFill rotWithShape="1">
          <a:blip r:embed="rId3"/>
          <a:srcRect l="4054" t="14292" r="12065" b="9901"/>
          <a:stretch/>
        </p:blipFill>
        <p:spPr>
          <a:xfrm>
            <a:off x="1203532" y="9306998"/>
            <a:ext cx="9373918" cy="5559376"/>
          </a:xfrm>
          <a:prstGeom prst="rect">
            <a:avLst/>
          </a:prstGeom>
        </p:spPr>
      </p:pic>
      <p:pic>
        <p:nvPicPr>
          <p:cNvPr id="16" name="Picture 2">
            <a:extLst>
              <a:ext uri="{FF2B5EF4-FFF2-40B4-BE49-F238E27FC236}">
                <a16:creationId xmlns:a16="http://schemas.microsoft.com/office/drawing/2014/main" id="{29E89E65-7701-46AF-8CB1-5140EFE356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29381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413631" y="639466"/>
            <a:ext cx="6381501" cy="3528843"/>
          </a:xfrm>
          <a:prstGeom prst="rect">
            <a:avLst/>
          </a:prstGeom>
        </p:spPr>
      </p:pic>
      <p:pic>
        <p:nvPicPr>
          <p:cNvPr id="5" name="صورة 4"/>
          <p:cNvPicPr>
            <a:picLocks noChangeAspect="1"/>
          </p:cNvPicPr>
          <p:nvPr/>
        </p:nvPicPr>
        <p:blipFill>
          <a:blip r:embed="rId3"/>
          <a:stretch>
            <a:fillRect/>
          </a:stretch>
        </p:blipFill>
        <p:spPr>
          <a:xfrm>
            <a:off x="490396" y="4037023"/>
            <a:ext cx="10644083" cy="3421796"/>
          </a:xfrm>
          <a:prstGeom prst="rect">
            <a:avLst/>
          </a:prstGeom>
        </p:spPr>
      </p:pic>
      <p:pic>
        <p:nvPicPr>
          <p:cNvPr id="7" name="صورة 6"/>
          <p:cNvPicPr>
            <a:picLocks noChangeAspect="1"/>
          </p:cNvPicPr>
          <p:nvPr/>
        </p:nvPicPr>
        <p:blipFill>
          <a:blip r:embed="rId4">
            <a:duotone>
              <a:prstClr val="black"/>
              <a:srgbClr val="BF61AF">
                <a:tint val="45000"/>
                <a:satMod val="400000"/>
              </a:srgbClr>
            </a:duotone>
          </a:blip>
          <a:stretch>
            <a:fillRect/>
          </a:stretch>
        </p:blipFill>
        <p:spPr>
          <a:xfrm>
            <a:off x="1699041" y="12141704"/>
            <a:ext cx="7810687" cy="2427382"/>
          </a:xfrm>
          <a:prstGeom prst="rect">
            <a:avLst/>
          </a:prstGeom>
        </p:spPr>
      </p:pic>
      <p:pic>
        <p:nvPicPr>
          <p:cNvPr id="8" name="صورة 7"/>
          <p:cNvPicPr>
            <a:picLocks noChangeAspect="1"/>
          </p:cNvPicPr>
          <p:nvPr/>
        </p:nvPicPr>
        <p:blipFill>
          <a:blip r:embed="rId5"/>
          <a:stretch>
            <a:fillRect/>
          </a:stretch>
        </p:blipFill>
        <p:spPr>
          <a:xfrm>
            <a:off x="1134410" y="8440183"/>
            <a:ext cx="8939945" cy="2136930"/>
          </a:xfrm>
          <a:prstGeom prst="rect">
            <a:avLst/>
          </a:prstGeom>
        </p:spPr>
      </p:pic>
      <p:pic>
        <p:nvPicPr>
          <p:cNvPr id="9" name="صورة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7181" y="9688155"/>
            <a:ext cx="3114405" cy="2796968"/>
          </a:xfrm>
          <a:prstGeom prst="rect">
            <a:avLst/>
          </a:prstGeom>
        </p:spPr>
      </p:pic>
      <p:sp>
        <p:nvSpPr>
          <p:cNvPr id="10" name="مربع نص 9"/>
          <p:cNvSpPr txBox="1"/>
          <p:nvPr/>
        </p:nvSpPr>
        <p:spPr>
          <a:xfrm>
            <a:off x="1402303" y="7137131"/>
            <a:ext cx="8672052" cy="1569660"/>
          </a:xfrm>
          <a:prstGeom prst="rect">
            <a:avLst/>
          </a:prstGeom>
          <a:noFill/>
        </p:spPr>
        <p:txBody>
          <a:bodyPr wrap="square" rtlCol="1">
            <a:spAutoFit/>
          </a:bodyPr>
          <a:lstStyle/>
          <a:p>
            <a:pPr algn="ctr"/>
            <a:r>
              <a:rPr lang="ar-SA" sz="9600" dirty="0">
                <a:solidFill>
                  <a:schemeClr val="bg2">
                    <a:lumMod val="75000"/>
                  </a:schemeClr>
                </a:solidFill>
                <a:cs typeface="DecoType Thuluth" panose="02010000000000000000" pitchFamily="2" charset="-78"/>
              </a:rPr>
              <a:t>وقف الأبرار</a:t>
            </a:r>
          </a:p>
        </p:txBody>
      </p:sp>
      <p:pic>
        <p:nvPicPr>
          <p:cNvPr id="11" name="Picture 2">
            <a:extLst>
              <a:ext uri="{FF2B5EF4-FFF2-40B4-BE49-F238E27FC236}">
                <a16:creationId xmlns:a16="http://schemas.microsoft.com/office/drawing/2014/main" id="{3ED6BDA5-5B7A-497F-B5E7-36116ACE45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8561" y="11941789"/>
            <a:ext cx="3930140" cy="3930140"/>
          </a:xfrm>
          <a:prstGeom prst="rect">
            <a:avLst/>
          </a:prstGeom>
        </p:spPr>
      </p:pic>
    </p:spTree>
    <p:extLst>
      <p:ext uri="{BB962C8B-B14F-4D97-AF65-F5344CB8AC3E}">
        <p14:creationId xmlns:p14="http://schemas.microsoft.com/office/powerpoint/2010/main" val="126581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2"/>
          <a:srcRect l="1334" t="17921" r="19093" b="9901"/>
          <a:stretch/>
        </p:blipFill>
        <p:spPr>
          <a:xfrm>
            <a:off x="914399" y="1710812"/>
            <a:ext cx="10353369" cy="6076335"/>
          </a:xfrm>
          <a:prstGeom prst="rect">
            <a:avLst/>
          </a:prstGeom>
          <a:ln>
            <a:solidFill>
              <a:srgbClr val="009999"/>
            </a:solidFill>
          </a:ln>
        </p:spPr>
      </p:pic>
      <p:pic>
        <p:nvPicPr>
          <p:cNvPr id="5" name="صورة 4"/>
          <p:cNvPicPr>
            <a:picLocks noChangeAspect="1"/>
          </p:cNvPicPr>
          <p:nvPr/>
        </p:nvPicPr>
        <p:blipFill rotWithShape="1">
          <a:blip r:embed="rId3"/>
          <a:srcRect l="1108" t="19534" r="17959" b="9498"/>
          <a:stretch/>
        </p:blipFill>
        <p:spPr>
          <a:xfrm>
            <a:off x="914399" y="8318089"/>
            <a:ext cx="10353369" cy="6046840"/>
          </a:xfrm>
          <a:prstGeom prst="rect">
            <a:avLst/>
          </a:prstGeom>
          <a:ln>
            <a:solidFill>
              <a:srgbClr val="009999"/>
            </a:solidFill>
          </a:ln>
        </p:spPr>
      </p:pic>
      <p:pic>
        <p:nvPicPr>
          <p:cNvPr id="6" name="Picture 2">
            <a:extLst>
              <a:ext uri="{FF2B5EF4-FFF2-40B4-BE49-F238E27FC236}">
                <a16:creationId xmlns:a16="http://schemas.microsoft.com/office/drawing/2014/main" id="{B3F5F6F4-C5F5-400F-9FBB-EF23E5C704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359" y="12124669"/>
            <a:ext cx="3930140" cy="3930140"/>
          </a:xfrm>
          <a:prstGeom prst="rect">
            <a:avLst/>
          </a:prstGeom>
        </p:spPr>
      </p:pic>
    </p:spTree>
    <p:extLst>
      <p:ext uri="{BB962C8B-B14F-4D97-AF65-F5344CB8AC3E}">
        <p14:creationId xmlns:p14="http://schemas.microsoft.com/office/powerpoint/2010/main" val="354516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370667" y="1491554"/>
            <a:ext cx="6787406" cy="1015663"/>
          </a:xfrm>
          <a:prstGeom prst="rect">
            <a:avLst/>
          </a:prstGeom>
          <a:noFill/>
        </p:spPr>
        <p:txBody>
          <a:bodyPr wrap="square" rtlCol="1">
            <a:spAutoFit/>
          </a:bodyPr>
          <a:lstStyle/>
          <a:p>
            <a:pPr algn="ctr"/>
            <a:r>
              <a:rPr lang="ar-SA" sz="6000" dirty="0">
                <a:solidFill>
                  <a:schemeClr val="bg1">
                    <a:lumMod val="50000"/>
                  </a:schemeClr>
                </a:solidFill>
                <a:cs typeface="AL-Mateen" pitchFamily="2" charset="-78"/>
              </a:rPr>
              <a:t>البرنامج التحفيزي للمشاركات </a:t>
            </a:r>
          </a:p>
        </p:txBody>
      </p:sp>
      <p:pic>
        <p:nvPicPr>
          <p:cNvPr id="2" name="صورة 1"/>
          <p:cNvPicPr>
            <a:picLocks noChangeAspect="1"/>
          </p:cNvPicPr>
          <p:nvPr/>
        </p:nvPicPr>
        <p:blipFill>
          <a:blip r:embed="rId2"/>
          <a:stretch>
            <a:fillRect/>
          </a:stretch>
        </p:blipFill>
        <p:spPr>
          <a:xfrm>
            <a:off x="872821" y="3952568"/>
            <a:ext cx="5174017" cy="3063772"/>
          </a:xfrm>
          <a:prstGeom prst="rect">
            <a:avLst/>
          </a:prstGeom>
          <a:ln>
            <a:solidFill>
              <a:srgbClr val="009999"/>
            </a:solidFill>
          </a:ln>
        </p:spPr>
      </p:pic>
      <p:sp>
        <p:nvSpPr>
          <p:cNvPr id="5" name="مستطيل مستدير الزوايا 4"/>
          <p:cNvSpPr/>
          <p:nvPr/>
        </p:nvSpPr>
        <p:spPr>
          <a:xfrm>
            <a:off x="7521677" y="3563801"/>
            <a:ext cx="3919592" cy="11243580"/>
          </a:xfrm>
          <a:prstGeom prst="round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rtl="0"/>
            <a:r>
              <a:rPr lang="ar-SA" sz="3600" dirty="0">
                <a:solidFill>
                  <a:srgbClr val="7F4377"/>
                </a:solidFill>
                <a:latin typeface="Open Sans Light"/>
              </a:rPr>
              <a:t>اعتمد البرنامج التحفيزي في برنامج معين النخبة 4 على جمع اللآلئ والتي كانت من 3 فئات : </a:t>
            </a:r>
          </a:p>
          <a:p>
            <a:pPr algn="ctr" rtl="0"/>
            <a:r>
              <a:rPr lang="ar-SA" sz="3600" dirty="0">
                <a:solidFill>
                  <a:srgbClr val="7F4377"/>
                </a:solidFill>
                <a:latin typeface="Open Sans Light"/>
              </a:rPr>
              <a:t>فئة 500 نقطة </a:t>
            </a:r>
          </a:p>
          <a:p>
            <a:pPr algn="ctr" rtl="0"/>
            <a:r>
              <a:rPr lang="ar-SA" sz="3600" dirty="0">
                <a:solidFill>
                  <a:srgbClr val="7F4377"/>
                </a:solidFill>
                <a:latin typeface="Open Sans Light"/>
              </a:rPr>
              <a:t>فئة 100 نقطة </a:t>
            </a:r>
          </a:p>
          <a:p>
            <a:pPr algn="ctr" rtl="0"/>
            <a:r>
              <a:rPr lang="ar-SA" sz="3600" dirty="0">
                <a:solidFill>
                  <a:srgbClr val="7F4377"/>
                </a:solidFill>
                <a:latin typeface="Open Sans Light"/>
              </a:rPr>
              <a:t>فئة 50 نقطة </a:t>
            </a:r>
          </a:p>
          <a:p>
            <a:pPr algn="ctr" rtl="0"/>
            <a:r>
              <a:rPr lang="ar-SA" sz="3600" dirty="0">
                <a:solidFill>
                  <a:srgbClr val="7F4377"/>
                </a:solidFill>
                <a:latin typeface="Open Sans Light"/>
              </a:rPr>
              <a:t>وشملت الحضور والمشاركة والتقييم القبلي والبعدي والمشاركة في المشاريع والتلخيص </a:t>
            </a:r>
          </a:p>
          <a:p>
            <a:pPr algn="ctr" rtl="0"/>
            <a:r>
              <a:rPr lang="ar-SA" sz="3600" dirty="0">
                <a:solidFill>
                  <a:srgbClr val="7F4377"/>
                </a:solidFill>
                <a:latin typeface="Open Sans Light"/>
              </a:rPr>
              <a:t>وفي اللقاء الختامي يتم تكريم المجوعة الفائزة في اللقاء الختامي </a:t>
            </a:r>
            <a:endParaRPr lang="id-ID" sz="3600" dirty="0">
              <a:solidFill>
                <a:srgbClr val="7F4377"/>
              </a:solidFill>
              <a:latin typeface="Open Sans Light"/>
            </a:endParaRPr>
          </a:p>
        </p:txBody>
      </p:sp>
      <p:pic>
        <p:nvPicPr>
          <p:cNvPr id="3" name="صورة 2"/>
          <p:cNvPicPr>
            <a:picLocks noChangeAspect="1"/>
          </p:cNvPicPr>
          <p:nvPr/>
        </p:nvPicPr>
        <p:blipFill>
          <a:blip r:embed="rId3"/>
          <a:stretch>
            <a:fillRect/>
          </a:stretch>
        </p:blipFill>
        <p:spPr>
          <a:xfrm>
            <a:off x="872821" y="7252316"/>
            <a:ext cx="5174017" cy="3370657"/>
          </a:xfrm>
          <a:prstGeom prst="rect">
            <a:avLst/>
          </a:prstGeom>
          <a:ln>
            <a:solidFill>
              <a:srgbClr val="009999"/>
            </a:solidFill>
          </a:ln>
        </p:spPr>
      </p:pic>
      <p:pic>
        <p:nvPicPr>
          <p:cNvPr id="6" name="صورة 5"/>
          <p:cNvPicPr>
            <a:picLocks noChangeAspect="1"/>
          </p:cNvPicPr>
          <p:nvPr/>
        </p:nvPicPr>
        <p:blipFill>
          <a:blip r:embed="rId4"/>
          <a:stretch>
            <a:fillRect/>
          </a:stretch>
        </p:blipFill>
        <p:spPr>
          <a:xfrm>
            <a:off x="872821" y="10858949"/>
            <a:ext cx="5174017" cy="3428488"/>
          </a:xfrm>
          <a:prstGeom prst="rect">
            <a:avLst/>
          </a:prstGeom>
          <a:ln>
            <a:solidFill>
              <a:srgbClr val="009999"/>
            </a:solidFill>
          </a:ln>
        </p:spPr>
      </p:pic>
      <p:pic>
        <p:nvPicPr>
          <p:cNvPr id="7" name="Picture 2">
            <a:extLst>
              <a:ext uri="{FF2B5EF4-FFF2-40B4-BE49-F238E27FC236}">
                <a16:creationId xmlns:a16="http://schemas.microsoft.com/office/drawing/2014/main" id="{E83BD51E-D93E-4909-93AC-7C860ABDC4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568087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4460803" y="6198363"/>
            <a:ext cx="2722219" cy="2554545"/>
          </a:xfrm>
          <a:prstGeom prst="rect">
            <a:avLst/>
          </a:prstGeom>
        </p:spPr>
        <p:txBody>
          <a:bodyPr wrap="none">
            <a:spAutoFit/>
          </a:bodyPr>
          <a:lstStyle/>
          <a:p>
            <a:pPr algn="ctr"/>
            <a:r>
              <a:rPr lang="ar-SA" sz="8000" b="1" dirty="0">
                <a:solidFill>
                  <a:schemeClr val="bg2">
                    <a:lumMod val="25000"/>
                  </a:schemeClr>
                </a:solidFill>
              </a:rPr>
              <a:t>المرحلة</a:t>
            </a:r>
          </a:p>
          <a:p>
            <a:pPr algn="ctr"/>
            <a:r>
              <a:rPr lang="ar-SA" sz="8000" b="1" dirty="0">
                <a:solidFill>
                  <a:schemeClr val="bg2">
                    <a:lumMod val="25000"/>
                  </a:schemeClr>
                </a:solidFill>
              </a:rPr>
              <a:t>الثانية </a:t>
            </a:r>
          </a:p>
        </p:txBody>
      </p:sp>
      <p:pic>
        <p:nvPicPr>
          <p:cNvPr id="6" name="Picture 2">
            <a:extLst>
              <a:ext uri="{FF2B5EF4-FFF2-40B4-BE49-F238E27FC236}">
                <a16:creationId xmlns:a16="http://schemas.microsoft.com/office/drawing/2014/main" id="{D8E86691-C2B3-4CB3-8F7C-9BFA67C16D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7493" y="7176458"/>
            <a:ext cx="3930140" cy="3930140"/>
          </a:xfrm>
          <a:prstGeom prst="rect">
            <a:avLst/>
          </a:prstGeom>
        </p:spPr>
      </p:pic>
      <p:pic>
        <p:nvPicPr>
          <p:cNvPr id="7" name="Picture 2">
            <a:extLst>
              <a:ext uri="{FF2B5EF4-FFF2-40B4-BE49-F238E27FC236}">
                <a16:creationId xmlns:a16="http://schemas.microsoft.com/office/drawing/2014/main" id="{7EA2D686-689F-444B-AE76-515FCF1B2D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799052" y="3591215"/>
            <a:ext cx="3930140" cy="3930140"/>
          </a:xfrm>
          <a:prstGeom prst="rect">
            <a:avLst/>
          </a:prstGeom>
        </p:spPr>
      </p:pic>
    </p:spTree>
    <p:extLst>
      <p:ext uri="{BB962C8B-B14F-4D97-AF65-F5344CB8AC3E}">
        <p14:creationId xmlns:p14="http://schemas.microsoft.com/office/powerpoint/2010/main" val="506622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مجموعة 51"/>
          <p:cNvGrpSpPr/>
          <p:nvPr/>
        </p:nvGrpSpPr>
        <p:grpSpPr>
          <a:xfrm>
            <a:off x="495094" y="2455376"/>
            <a:ext cx="11320294" cy="10181633"/>
            <a:chOff x="20962" y="1731114"/>
            <a:chExt cx="6859842" cy="6508989"/>
          </a:xfrm>
        </p:grpSpPr>
        <p:grpSp>
          <p:nvGrpSpPr>
            <p:cNvPr id="5" name="Group 4"/>
            <p:cNvGrpSpPr/>
            <p:nvPr/>
          </p:nvGrpSpPr>
          <p:grpSpPr>
            <a:xfrm>
              <a:off x="4022782" y="3383786"/>
              <a:ext cx="1754717" cy="1763183"/>
              <a:chOff x="5159376" y="2154238"/>
              <a:chExt cx="1316038" cy="1322387"/>
            </a:xfrm>
          </p:grpSpPr>
          <p:sp>
            <p:nvSpPr>
              <p:cNvPr id="6"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7"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8" name="Freeform 7"/>
            <p:cNvSpPr>
              <a:spLocks/>
            </p:cNvSpPr>
            <p:nvPr/>
          </p:nvSpPr>
          <p:spPr bwMode="auto">
            <a:xfrm>
              <a:off x="4422831" y="3802886"/>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nvGrpSpPr>
            <p:cNvPr id="9" name="Group 8"/>
            <p:cNvGrpSpPr/>
            <p:nvPr/>
          </p:nvGrpSpPr>
          <p:grpSpPr>
            <a:xfrm>
              <a:off x="3197283" y="1955035"/>
              <a:ext cx="1756833" cy="1761067"/>
              <a:chOff x="4540251" y="1082675"/>
              <a:chExt cx="1317625" cy="1320800"/>
            </a:xfrm>
          </p:grpSpPr>
          <p:sp>
            <p:nvSpPr>
              <p:cNvPr id="10"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1"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12" name="Freeform 11"/>
            <p:cNvSpPr>
              <a:spLocks/>
            </p:cNvSpPr>
            <p:nvPr/>
          </p:nvSpPr>
          <p:spPr bwMode="auto">
            <a:xfrm>
              <a:off x="3599450" y="2372019"/>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nvGrpSpPr>
            <p:cNvPr id="13" name="Group 20"/>
            <p:cNvGrpSpPr/>
            <p:nvPr/>
          </p:nvGrpSpPr>
          <p:grpSpPr>
            <a:xfrm>
              <a:off x="1527231" y="4821001"/>
              <a:ext cx="1761067" cy="1761067"/>
              <a:chOff x="3287713" y="3232150"/>
              <a:chExt cx="1320800" cy="1320800"/>
            </a:xfrm>
          </p:grpSpPr>
          <p:sp>
            <p:nvSpPr>
              <p:cNvPr id="14"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5"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16" name="Freeform 23"/>
            <p:cNvSpPr>
              <a:spLocks/>
            </p:cNvSpPr>
            <p:nvPr/>
          </p:nvSpPr>
          <p:spPr bwMode="auto">
            <a:xfrm>
              <a:off x="1931515" y="5240102"/>
              <a:ext cx="999067" cy="927100"/>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nvGrpSpPr>
            <p:cNvPr id="17" name="Group 24"/>
            <p:cNvGrpSpPr/>
            <p:nvPr/>
          </p:nvGrpSpPr>
          <p:grpSpPr>
            <a:xfrm>
              <a:off x="3193049" y="4821001"/>
              <a:ext cx="1758951" cy="1761067"/>
              <a:chOff x="4537076" y="3232150"/>
              <a:chExt cx="1319213" cy="1320800"/>
            </a:xfrm>
          </p:grpSpPr>
          <p:sp>
            <p:nvSpPr>
              <p:cNvPr id="18"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19"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20" name="Freeform 27"/>
            <p:cNvSpPr>
              <a:spLocks/>
            </p:cNvSpPr>
            <p:nvPr/>
          </p:nvSpPr>
          <p:spPr bwMode="auto">
            <a:xfrm>
              <a:off x="3597331" y="5240102"/>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21" name="TextBox 28"/>
            <p:cNvSpPr txBox="1"/>
            <p:nvPr/>
          </p:nvSpPr>
          <p:spPr>
            <a:xfrm>
              <a:off x="2522014" y="3945629"/>
              <a:ext cx="1392839" cy="1003464"/>
            </a:xfrm>
            <a:prstGeom prst="rect">
              <a:avLst/>
            </a:prstGeom>
            <a:noFill/>
          </p:spPr>
          <p:txBody>
            <a:bodyPr wrap="square" rtlCol="0">
              <a:spAutoFit/>
            </a:bodyPr>
            <a:lstStyle/>
            <a:p>
              <a:pPr algn="ctr" rtl="0"/>
              <a:r>
                <a:rPr lang="ar-SA" sz="3200" b="1" dirty="0">
                  <a:solidFill>
                    <a:prstClr val="black"/>
                  </a:solidFill>
                  <a:latin typeface="Raleway"/>
                </a:rPr>
                <a:t>سير العمل في المرحلة الثانية  </a:t>
              </a:r>
              <a:endParaRPr lang="id-ID" sz="1400" b="1" dirty="0">
                <a:solidFill>
                  <a:prstClr val="black"/>
                </a:solidFill>
                <a:latin typeface="Raleway"/>
              </a:endParaRPr>
            </a:p>
          </p:txBody>
        </p:sp>
        <p:cxnSp>
          <p:nvCxnSpPr>
            <p:cNvPr id="22" name="Straight Arrow Connector 29"/>
            <p:cNvCxnSpPr/>
            <p:nvPr/>
          </p:nvCxnSpPr>
          <p:spPr>
            <a:xfrm>
              <a:off x="5133515" y="2176903"/>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23" name="TextBox 32"/>
            <p:cNvSpPr txBox="1"/>
            <p:nvPr/>
          </p:nvSpPr>
          <p:spPr>
            <a:xfrm>
              <a:off x="5328338" y="1867401"/>
              <a:ext cx="1552466" cy="334488"/>
            </a:xfrm>
            <a:prstGeom prst="rect">
              <a:avLst/>
            </a:prstGeom>
            <a:noFill/>
          </p:spPr>
          <p:txBody>
            <a:bodyPr wrap="none" rtlCol="0">
              <a:spAutoFit/>
            </a:bodyPr>
            <a:lstStyle/>
            <a:p>
              <a:pPr algn="l" rtl="0"/>
              <a:r>
                <a:rPr lang="ar-SA" sz="2800" dirty="0">
                  <a:solidFill>
                    <a:prstClr val="black"/>
                  </a:solidFill>
                  <a:latin typeface="Raleway"/>
                  <a:ea typeface="Raleway" panose="020B0003030101060003" pitchFamily="2" charset="0"/>
                </a:rPr>
                <a:t>إتمام المرحلة الأولى </a:t>
              </a:r>
              <a:endParaRPr lang="id-ID" sz="2800" dirty="0">
                <a:solidFill>
                  <a:prstClr val="black"/>
                </a:solidFill>
                <a:latin typeface="Raleway"/>
                <a:ea typeface="Raleway" panose="020B0003030101060003" pitchFamily="2" charset="0"/>
              </a:endParaRPr>
            </a:p>
          </p:txBody>
        </p:sp>
        <p:sp>
          <p:nvSpPr>
            <p:cNvPr id="24" name="Rectangle 33"/>
            <p:cNvSpPr/>
            <p:nvPr/>
          </p:nvSpPr>
          <p:spPr>
            <a:xfrm>
              <a:off x="5349259" y="2249916"/>
              <a:ext cx="1107292" cy="846058"/>
            </a:xfrm>
            <a:prstGeom prst="rect">
              <a:avLst/>
            </a:prstGeom>
          </p:spPr>
          <p:txBody>
            <a:bodyPr wrap="square">
              <a:spAutoFit/>
            </a:bodyPr>
            <a:lstStyle/>
            <a:p>
              <a:pPr algn="l" rtl="0"/>
              <a:r>
                <a:rPr lang="ar-SA" sz="2000" b="1" dirty="0">
                  <a:solidFill>
                    <a:prstClr val="black">
                      <a:lumMod val="65000"/>
                      <a:lumOff val="35000"/>
                    </a:prstClr>
                  </a:solidFill>
                  <a:latin typeface="Open Sans Light"/>
                </a:rPr>
                <a:t>بالبرامج واللقاءات وما تشمل من تقييمات قبلية وبعدية وشكر </a:t>
              </a:r>
              <a:endParaRPr lang="id-ID" sz="2000" b="1" dirty="0">
                <a:solidFill>
                  <a:prstClr val="black">
                    <a:lumMod val="65000"/>
                    <a:lumOff val="35000"/>
                  </a:prstClr>
                </a:solidFill>
                <a:latin typeface="Open Sans Light"/>
              </a:endParaRPr>
            </a:p>
          </p:txBody>
        </p:sp>
        <p:sp>
          <p:nvSpPr>
            <p:cNvPr id="25" name="TextBox 36"/>
            <p:cNvSpPr txBox="1"/>
            <p:nvPr/>
          </p:nvSpPr>
          <p:spPr>
            <a:xfrm>
              <a:off x="5659029" y="3684333"/>
              <a:ext cx="829756" cy="334488"/>
            </a:xfrm>
            <a:prstGeom prst="rect">
              <a:avLst/>
            </a:prstGeom>
            <a:noFill/>
          </p:spPr>
          <p:txBody>
            <a:bodyPr wrap="none" rtlCol="0">
              <a:spAutoFit/>
            </a:bodyPr>
            <a:lstStyle/>
            <a:p>
              <a:pPr algn="l" rtl="0"/>
              <a:r>
                <a:rPr lang="ar-SA" sz="2800" dirty="0">
                  <a:solidFill>
                    <a:prstClr val="black"/>
                  </a:solidFill>
                  <a:latin typeface="Raleway"/>
                  <a:ea typeface="Raleway" panose="020B0003030101060003" pitchFamily="2" charset="0"/>
                </a:rPr>
                <a:t>المتطلبات </a:t>
              </a:r>
              <a:endParaRPr lang="id-ID" sz="2800" dirty="0">
                <a:solidFill>
                  <a:prstClr val="black"/>
                </a:solidFill>
                <a:latin typeface="Raleway"/>
                <a:ea typeface="Raleway" panose="020B0003030101060003" pitchFamily="2" charset="0"/>
              </a:endParaRPr>
            </a:p>
          </p:txBody>
        </p:sp>
        <p:sp>
          <p:nvSpPr>
            <p:cNvPr id="26" name="Rectangle 37"/>
            <p:cNvSpPr/>
            <p:nvPr/>
          </p:nvSpPr>
          <p:spPr>
            <a:xfrm>
              <a:off x="5678017" y="4196003"/>
              <a:ext cx="793363" cy="413191"/>
            </a:xfrm>
            <a:prstGeom prst="rect">
              <a:avLst/>
            </a:prstGeom>
          </p:spPr>
          <p:txBody>
            <a:bodyPr wrap="square">
              <a:spAutoFit/>
            </a:bodyPr>
            <a:lstStyle/>
            <a:p>
              <a:pPr algn="ctr" rtl="0"/>
              <a:r>
                <a:rPr lang="ar-SA" b="1" dirty="0">
                  <a:solidFill>
                    <a:prstClr val="black">
                      <a:lumMod val="65000"/>
                      <a:lumOff val="35000"/>
                    </a:prstClr>
                  </a:solidFill>
                  <a:latin typeface="Open Sans Light"/>
                </a:rPr>
                <a:t>متابعة وتنفيذ  المشاريع </a:t>
              </a:r>
              <a:endParaRPr lang="id-ID" b="1" dirty="0">
                <a:solidFill>
                  <a:prstClr val="black">
                    <a:lumMod val="65000"/>
                    <a:lumOff val="35000"/>
                  </a:prstClr>
                </a:solidFill>
                <a:latin typeface="Open Sans Light"/>
              </a:endParaRPr>
            </a:p>
          </p:txBody>
        </p:sp>
        <p:sp>
          <p:nvSpPr>
            <p:cNvPr id="27" name="TextBox 38"/>
            <p:cNvSpPr txBox="1"/>
            <p:nvPr/>
          </p:nvSpPr>
          <p:spPr>
            <a:xfrm>
              <a:off x="643226" y="5995175"/>
              <a:ext cx="1219280" cy="334488"/>
            </a:xfrm>
            <a:prstGeom prst="rect">
              <a:avLst/>
            </a:prstGeom>
            <a:noFill/>
          </p:spPr>
          <p:txBody>
            <a:bodyPr wrap="none" rtlCol="0">
              <a:spAutoFit/>
            </a:bodyPr>
            <a:lstStyle/>
            <a:p>
              <a:pPr rtl="0"/>
              <a:r>
                <a:rPr lang="ar-SA" sz="2800" dirty="0">
                  <a:solidFill>
                    <a:prstClr val="black"/>
                  </a:solidFill>
                  <a:latin typeface="Raleway"/>
                  <a:ea typeface="Raleway" panose="020B0003030101060003" pitchFamily="2" charset="0"/>
                </a:rPr>
                <a:t>التقرير الختامي </a:t>
              </a:r>
              <a:endParaRPr lang="id-ID" sz="2800" dirty="0">
                <a:solidFill>
                  <a:prstClr val="black"/>
                </a:solidFill>
                <a:latin typeface="Raleway"/>
                <a:ea typeface="Raleway" panose="020B0003030101060003" pitchFamily="2" charset="0"/>
              </a:endParaRPr>
            </a:p>
          </p:txBody>
        </p:sp>
        <p:sp>
          <p:nvSpPr>
            <p:cNvPr id="28" name="Rectangle 39"/>
            <p:cNvSpPr/>
            <p:nvPr/>
          </p:nvSpPr>
          <p:spPr>
            <a:xfrm>
              <a:off x="20962" y="6423458"/>
              <a:ext cx="1961891" cy="767355"/>
            </a:xfrm>
            <a:prstGeom prst="rect">
              <a:avLst/>
            </a:prstGeom>
          </p:spPr>
          <p:txBody>
            <a:bodyPr wrap="square">
              <a:spAutoFit/>
            </a:bodyPr>
            <a:lstStyle/>
            <a:p>
              <a:pPr rtl="0"/>
              <a:r>
                <a:rPr lang="ar-SA" sz="2400" dirty="0">
                  <a:solidFill>
                    <a:prstClr val="black">
                      <a:lumMod val="65000"/>
                      <a:lumOff val="35000"/>
                    </a:prstClr>
                  </a:solidFill>
                  <a:latin typeface="Open Sans Light"/>
                </a:rPr>
                <a:t>إعداد وإخراج التقرير الختامي للبرنامج مع استمارة التقييم النهائية </a:t>
              </a:r>
              <a:endParaRPr lang="id-ID" sz="2400" dirty="0">
                <a:solidFill>
                  <a:prstClr val="black">
                    <a:lumMod val="65000"/>
                    <a:lumOff val="35000"/>
                  </a:prstClr>
                </a:solidFill>
                <a:latin typeface="Open Sans Light"/>
              </a:endParaRPr>
            </a:p>
          </p:txBody>
        </p:sp>
        <p:sp>
          <p:nvSpPr>
            <p:cNvPr id="29" name="TextBox 40"/>
            <p:cNvSpPr txBox="1"/>
            <p:nvPr/>
          </p:nvSpPr>
          <p:spPr>
            <a:xfrm>
              <a:off x="4300710" y="7117182"/>
              <a:ext cx="1186253" cy="334488"/>
            </a:xfrm>
            <a:prstGeom prst="rect">
              <a:avLst/>
            </a:prstGeom>
            <a:noFill/>
          </p:spPr>
          <p:txBody>
            <a:bodyPr wrap="none" rtlCol="0">
              <a:spAutoFit/>
            </a:bodyPr>
            <a:lstStyle/>
            <a:p>
              <a:pPr algn="l" rtl="0"/>
              <a:r>
                <a:rPr lang="ar-SA" sz="2800" dirty="0">
                  <a:solidFill>
                    <a:prstClr val="black"/>
                  </a:solidFill>
                  <a:latin typeface="Raleway"/>
                  <a:ea typeface="Raleway" panose="020B0003030101060003" pitchFamily="2" charset="0"/>
                </a:rPr>
                <a:t>الحفل الختامي  </a:t>
              </a:r>
              <a:endParaRPr lang="id-ID" sz="2800" dirty="0">
                <a:solidFill>
                  <a:prstClr val="black"/>
                </a:solidFill>
                <a:latin typeface="Raleway"/>
                <a:ea typeface="Raleway" panose="020B0003030101060003" pitchFamily="2" charset="0"/>
              </a:endParaRPr>
            </a:p>
          </p:txBody>
        </p:sp>
        <p:sp>
          <p:nvSpPr>
            <p:cNvPr id="30" name="Rectangle 41"/>
            <p:cNvSpPr/>
            <p:nvPr/>
          </p:nvSpPr>
          <p:spPr>
            <a:xfrm>
              <a:off x="3212453" y="7472748"/>
              <a:ext cx="2155839" cy="767355"/>
            </a:xfrm>
            <a:prstGeom prst="rect">
              <a:avLst/>
            </a:prstGeom>
          </p:spPr>
          <p:txBody>
            <a:bodyPr wrap="square">
              <a:spAutoFit/>
            </a:bodyPr>
            <a:lstStyle/>
            <a:p>
              <a:pPr algn="ctr" rtl="0"/>
              <a:r>
                <a:rPr lang="ar-SA" sz="2400" dirty="0">
                  <a:solidFill>
                    <a:prstClr val="black">
                      <a:lumMod val="65000"/>
                      <a:lumOff val="35000"/>
                    </a:prstClr>
                  </a:solidFill>
                  <a:latin typeface="Open Sans Light"/>
                </a:rPr>
                <a:t>إقامة برنامج خاص بإنهاء أعمال البرنامج وتسليم الإفادات والشهادات </a:t>
              </a:r>
              <a:endParaRPr lang="id-ID" sz="2400" dirty="0">
                <a:solidFill>
                  <a:prstClr val="black">
                    <a:lumMod val="65000"/>
                    <a:lumOff val="35000"/>
                  </a:prstClr>
                </a:solidFill>
                <a:latin typeface="Open Sans Light"/>
              </a:endParaRPr>
            </a:p>
          </p:txBody>
        </p:sp>
        <p:sp>
          <p:nvSpPr>
            <p:cNvPr id="31" name="Freeform 27"/>
            <p:cNvSpPr>
              <a:spLocks/>
            </p:cNvSpPr>
            <p:nvPr/>
          </p:nvSpPr>
          <p:spPr bwMode="auto">
            <a:xfrm>
              <a:off x="3797859" y="5731836"/>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32" name="Freeform 28"/>
            <p:cNvSpPr>
              <a:spLocks/>
            </p:cNvSpPr>
            <p:nvPr/>
          </p:nvSpPr>
          <p:spPr bwMode="auto">
            <a:xfrm>
              <a:off x="3560925" y="1731114"/>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33" name="Freeform 29"/>
            <p:cNvSpPr>
              <a:spLocks/>
            </p:cNvSpPr>
            <p:nvPr/>
          </p:nvSpPr>
          <p:spPr bwMode="auto">
            <a:xfrm>
              <a:off x="3798335" y="3958187"/>
              <a:ext cx="149195" cy="627019"/>
            </a:xfrm>
            <a:custGeom>
              <a:avLst/>
              <a:gdLst>
                <a:gd name="T0" fmla="*/ 55 w 55"/>
                <a:gd name="T1" fmla="*/ 232 h 232"/>
                <a:gd name="T2" fmla="*/ 55 w 55"/>
                <a:gd name="T3" fmla="*/ 179 h 232"/>
                <a:gd name="T4" fmla="*/ 41 w 55"/>
                <a:gd name="T5" fmla="*/ 185 h 232"/>
                <a:gd name="T6" fmla="*/ 31 w 55"/>
                <a:gd name="T7" fmla="*/ 4 h 232"/>
                <a:gd name="T8" fmla="*/ 16 w 55"/>
                <a:gd name="T9" fmla="*/ 0 h 232"/>
                <a:gd name="T10" fmla="*/ 26 w 55"/>
                <a:gd name="T11" fmla="*/ 191 h 232"/>
                <a:gd name="T12" fmla="*/ 11 w 55"/>
                <a:gd name="T13" fmla="*/ 198 h 232"/>
                <a:gd name="T14" fmla="*/ 55 w 55"/>
                <a:gd name="T15" fmla="*/ 232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2">
                  <a:moveTo>
                    <a:pt x="55" y="232"/>
                  </a:moveTo>
                  <a:cubicBezTo>
                    <a:pt x="55" y="179"/>
                    <a:pt x="55" y="179"/>
                    <a:pt x="55" y="179"/>
                  </a:cubicBezTo>
                  <a:cubicBezTo>
                    <a:pt x="41" y="185"/>
                    <a:pt x="41" y="185"/>
                    <a:pt x="41" y="185"/>
                  </a:cubicBezTo>
                  <a:cubicBezTo>
                    <a:pt x="20" y="130"/>
                    <a:pt x="16" y="68"/>
                    <a:pt x="31" y="4"/>
                  </a:cubicBezTo>
                  <a:cubicBezTo>
                    <a:pt x="16" y="0"/>
                    <a:pt x="16" y="0"/>
                    <a:pt x="16" y="0"/>
                  </a:cubicBezTo>
                  <a:cubicBezTo>
                    <a:pt x="0" y="68"/>
                    <a:pt x="4" y="133"/>
                    <a:pt x="26" y="191"/>
                  </a:cubicBezTo>
                  <a:cubicBezTo>
                    <a:pt x="11" y="198"/>
                    <a:pt x="11" y="198"/>
                    <a:pt x="11" y="198"/>
                  </a:cubicBezTo>
                  <a:lnTo>
                    <a:pt x="55" y="232"/>
                  </a:ln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34" name="Freeform 31"/>
            <p:cNvSpPr>
              <a:spLocks/>
            </p:cNvSpPr>
            <p:nvPr/>
          </p:nvSpPr>
          <p:spPr bwMode="auto">
            <a:xfrm>
              <a:off x="2536322" y="4642386"/>
              <a:ext cx="600809" cy="330647"/>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cxnSp>
          <p:nvCxnSpPr>
            <p:cNvPr id="35" name="Straight Arrow Connector 48"/>
            <p:cNvCxnSpPr/>
            <p:nvPr/>
          </p:nvCxnSpPr>
          <p:spPr>
            <a:xfrm>
              <a:off x="5815105" y="4002431"/>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36" name="Group 49"/>
            <p:cNvGrpSpPr/>
            <p:nvPr/>
          </p:nvGrpSpPr>
          <p:grpSpPr>
            <a:xfrm flipV="1">
              <a:off x="3987579" y="6838853"/>
              <a:ext cx="981456" cy="546843"/>
              <a:chOff x="6015388" y="3679825"/>
              <a:chExt cx="736092" cy="201168"/>
            </a:xfrm>
          </p:grpSpPr>
          <p:cxnSp>
            <p:nvCxnSpPr>
              <p:cNvPr id="37"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38"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cxnSp>
          <p:nvCxnSpPr>
            <p:cNvPr id="39" name="Straight Arrow Connector 54"/>
            <p:cNvCxnSpPr/>
            <p:nvPr/>
          </p:nvCxnSpPr>
          <p:spPr>
            <a:xfrm flipH="1">
              <a:off x="1552373" y="6350081"/>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40" name="Group 70"/>
            <p:cNvGrpSpPr/>
            <p:nvPr/>
          </p:nvGrpSpPr>
          <p:grpSpPr>
            <a:xfrm>
              <a:off x="2278021" y="5490190"/>
              <a:ext cx="322596" cy="438856"/>
              <a:chOff x="7523163" y="1893888"/>
              <a:chExt cx="801688" cy="1090612"/>
            </a:xfrm>
            <a:solidFill>
              <a:sysClr val="window" lastClr="FFFFFF"/>
            </a:solidFill>
          </p:grpSpPr>
          <p:sp>
            <p:nvSpPr>
              <p:cNvPr id="41"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2"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3"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4"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5"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6"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7"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sp>
            <p:nvSpPr>
              <p:cNvPr id="48"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4400" b="0" i="0" u="none" strike="noStrike" kern="0" cap="none" spc="0" normalizeH="0" baseline="0" noProof="0">
                  <a:ln>
                    <a:noFill/>
                  </a:ln>
                  <a:solidFill>
                    <a:prstClr val="black"/>
                  </a:solidFill>
                  <a:effectLst/>
                  <a:uLnTx/>
                  <a:uFillTx/>
                  <a:latin typeface="Open Sans Light"/>
                </a:endParaRPr>
              </a:p>
            </p:txBody>
          </p:sp>
        </p:grpSp>
        <p:pic>
          <p:nvPicPr>
            <p:cNvPr id="49" name="صورة 48"/>
            <p:cNvPicPr>
              <a:picLocks noChangeAspect="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11659" y="2667329"/>
              <a:ext cx="378714" cy="378714"/>
            </a:xfrm>
            <a:prstGeom prst="rect">
              <a:avLst/>
            </a:prstGeom>
          </p:spPr>
        </p:pic>
        <p:pic>
          <p:nvPicPr>
            <p:cNvPr id="50" name="صورة 49"/>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821629" y="5511398"/>
              <a:ext cx="483777" cy="483777"/>
            </a:xfrm>
            <a:prstGeom prst="rect">
              <a:avLst/>
            </a:prstGeom>
          </p:spPr>
        </p:pic>
        <p:pic>
          <p:nvPicPr>
            <p:cNvPr id="51" name="صورة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250" y="3980686"/>
              <a:ext cx="541034" cy="541034"/>
            </a:xfrm>
            <a:prstGeom prst="rect">
              <a:avLst/>
            </a:prstGeom>
          </p:spPr>
        </p:pic>
      </p:grpSp>
      <p:pic>
        <p:nvPicPr>
          <p:cNvPr id="53" name="Picture 2">
            <a:extLst>
              <a:ext uri="{FF2B5EF4-FFF2-40B4-BE49-F238E27FC236}">
                <a16:creationId xmlns:a16="http://schemas.microsoft.com/office/drawing/2014/main" id="{735FCC0A-99C5-49D9-AD9B-EB8C013C44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09900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986295" y="1453832"/>
            <a:ext cx="10380882" cy="3118168"/>
            <a:chOff x="275095" y="1555432"/>
            <a:chExt cx="6608343" cy="1984988"/>
          </a:xfrm>
        </p:grpSpPr>
        <p:grpSp>
          <p:nvGrpSpPr>
            <p:cNvPr id="4" name="Group 8"/>
            <p:cNvGrpSpPr/>
            <p:nvPr/>
          </p:nvGrpSpPr>
          <p:grpSpPr>
            <a:xfrm>
              <a:off x="3333750" y="1779353"/>
              <a:ext cx="1756833" cy="1761067"/>
              <a:chOff x="4540251" y="1082675"/>
              <a:chExt cx="1317625" cy="1320800"/>
            </a:xfrm>
          </p:grpSpPr>
          <p:sp>
            <p:nvSpPr>
              <p:cNvPr id="5"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sp>
            <p:nvSpPr>
              <p:cNvPr id="6"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grpSp>
        <p:sp>
          <p:nvSpPr>
            <p:cNvPr id="7" name="Freeform 11"/>
            <p:cNvSpPr>
              <a:spLocks/>
            </p:cNvSpPr>
            <p:nvPr/>
          </p:nvSpPr>
          <p:spPr bwMode="auto">
            <a:xfrm>
              <a:off x="3735917" y="2196337"/>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cxnSp>
          <p:nvCxnSpPr>
            <p:cNvPr id="8" name="Straight Arrow Connector 29"/>
            <p:cNvCxnSpPr/>
            <p:nvPr/>
          </p:nvCxnSpPr>
          <p:spPr>
            <a:xfrm>
              <a:off x="5269982" y="2001221"/>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9" name="TextBox 32"/>
            <p:cNvSpPr txBox="1"/>
            <p:nvPr/>
          </p:nvSpPr>
          <p:spPr>
            <a:xfrm>
              <a:off x="5464805" y="1691719"/>
              <a:ext cx="1418633" cy="293890"/>
            </a:xfrm>
            <a:prstGeom prst="rect">
              <a:avLst/>
            </a:prstGeom>
            <a:noFill/>
          </p:spPr>
          <p:txBody>
            <a:bodyPr wrap="none" rtlCol="0">
              <a:spAutoFit/>
            </a:bodyPr>
            <a:lstStyle/>
            <a:p>
              <a:pPr algn="l" rtl="0"/>
              <a:r>
                <a:rPr lang="ar-SA" sz="2400" dirty="0">
                  <a:solidFill>
                    <a:prstClr val="black"/>
                  </a:solidFill>
                  <a:latin typeface="Raleway"/>
                  <a:ea typeface="Raleway" panose="020B0003030101060003" pitchFamily="2" charset="0"/>
                </a:rPr>
                <a:t>إتمام المرحلة الأولى </a:t>
              </a:r>
              <a:endParaRPr lang="id-ID" sz="2400" dirty="0">
                <a:solidFill>
                  <a:prstClr val="black"/>
                </a:solidFill>
                <a:latin typeface="Raleway"/>
                <a:ea typeface="Raleway" panose="020B0003030101060003" pitchFamily="2" charset="0"/>
              </a:endParaRPr>
            </a:p>
          </p:txBody>
        </p:sp>
        <p:sp>
          <p:nvSpPr>
            <p:cNvPr id="10" name="Rectangle 33"/>
            <p:cNvSpPr/>
            <p:nvPr/>
          </p:nvSpPr>
          <p:spPr>
            <a:xfrm>
              <a:off x="5485726" y="2074234"/>
              <a:ext cx="1107292" cy="764115"/>
            </a:xfrm>
            <a:prstGeom prst="rect">
              <a:avLst/>
            </a:prstGeom>
          </p:spPr>
          <p:txBody>
            <a:bodyPr wrap="square">
              <a:spAutoFit/>
            </a:bodyPr>
            <a:lstStyle/>
            <a:p>
              <a:pPr algn="l" rtl="0"/>
              <a:r>
                <a:rPr lang="ar-SA" b="1" dirty="0">
                  <a:solidFill>
                    <a:prstClr val="black">
                      <a:lumMod val="65000"/>
                      <a:lumOff val="35000"/>
                    </a:prstClr>
                  </a:solidFill>
                  <a:latin typeface="Open Sans Light"/>
                </a:rPr>
                <a:t>بالبرامج واللقاءات وما تشمل من تقييمات قبلية وبعدية وشكر </a:t>
              </a:r>
              <a:endParaRPr lang="id-ID" b="1" dirty="0">
                <a:solidFill>
                  <a:prstClr val="black">
                    <a:lumMod val="65000"/>
                    <a:lumOff val="35000"/>
                  </a:prstClr>
                </a:solidFill>
                <a:latin typeface="Open Sans Light"/>
              </a:endParaRPr>
            </a:p>
          </p:txBody>
        </p:sp>
        <p:sp>
          <p:nvSpPr>
            <p:cNvPr id="11" name="Freeform 28"/>
            <p:cNvSpPr>
              <a:spLocks/>
            </p:cNvSpPr>
            <p:nvPr/>
          </p:nvSpPr>
          <p:spPr bwMode="auto">
            <a:xfrm>
              <a:off x="3697392" y="1555432"/>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Light"/>
              </a:endParaRPr>
            </a:p>
          </p:txBody>
        </p:sp>
        <p:pic>
          <p:nvPicPr>
            <p:cNvPr id="12" name="صورة 11"/>
            <p:cNvPicPr>
              <a:picLocks noChangeAspect="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048126" y="2491647"/>
              <a:ext cx="378714" cy="378714"/>
            </a:xfrm>
            <a:prstGeom prst="rect">
              <a:avLst/>
            </a:prstGeom>
          </p:spPr>
        </p:pic>
        <p:sp>
          <p:nvSpPr>
            <p:cNvPr id="13" name="مستطيل مستدير الزوايا 12"/>
            <p:cNvSpPr/>
            <p:nvPr/>
          </p:nvSpPr>
          <p:spPr>
            <a:xfrm>
              <a:off x="275095" y="1779353"/>
              <a:ext cx="305865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5EA9CA"/>
                  </a:solidFill>
                </a:rPr>
                <a:t>تم إتمام البرامج واللقاءات وفق الخطة التفصيلية ، حيث بلغ عدد اللقاءات 12 مسائية و صباحية  وفي نهاية التقرير نقدم تقريراً مفصلاً عن جميع البرامج </a:t>
              </a:r>
            </a:p>
          </p:txBody>
        </p:sp>
      </p:grpSp>
      <p:pic>
        <p:nvPicPr>
          <p:cNvPr id="2" name="صورة 1"/>
          <p:cNvPicPr>
            <a:picLocks noChangeAspect="1"/>
          </p:cNvPicPr>
          <p:nvPr/>
        </p:nvPicPr>
        <p:blipFill>
          <a:blip r:embed="rId3"/>
          <a:stretch>
            <a:fillRect/>
          </a:stretch>
        </p:blipFill>
        <p:spPr>
          <a:xfrm>
            <a:off x="8759299" y="5029252"/>
            <a:ext cx="2563912" cy="4840644"/>
          </a:xfrm>
          <a:prstGeom prst="rect">
            <a:avLst/>
          </a:prstGeom>
        </p:spPr>
      </p:pic>
      <p:pic>
        <p:nvPicPr>
          <p:cNvPr id="3" name="صورة 2"/>
          <p:cNvPicPr>
            <a:picLocks noChangeAspect="1"/>
          </p:cNvPicPr>
          <p:nvPr/>
        </p:nvPicPr>
        <p:blipFill>
          <a:blip r:embed="rId4"/>
          <a:stretch>
            <a:fillRect/>
          </a:stretch>
        </p:blipFill>
        <p:spPr>
          <a:xfrm>
            <a:off x="3860221" y="5029252"/>
            <a:ext cx="4690603" cy="2167058"/>
          </a:xfrm>
          <a:prstGeom prst="rect">
            <a:avLst/>
          </a:prstGeom>
        </p:spPr>
      </p:pic>
      <p:pic>
        <p:nvPicPr>
          <p:cNvPr id="15" name="صورة 14"/>
          <p:cNvPicPr>
            <a:picLocks noChangeAspect="1"/>
          </p:cNvPicPr>
          <p:nvPr/>
        </p:nvPicPr>
        <p:blipFill>
          <a:blip r:embed="rId5"/>
          <a:stretch>
            <a:fillRect/>
          </a:stretch>
        </p:blipFill>
        <p:spPr>
          <a:xfrm>
            <a:off x="3864545" y="7349001"/>
            <a:ext cx="4686279" cy="2520895"/>
          </a:xfrm>
          <a:prstGeom prst="rect">
            <a:avLst/>
          </a:prstGeom>
        </p:spPr>
      </p:pic>
      <p:pic>
        <p:nvPicPr>
          <p:cNvPr id="16" name="صورة 15"/>
          <p:cNvPicPr>
            <a:picLocks noChangeAspect="1"/>
          </p:cNvPicPr>
          <p:nvPr/>
        </p:nvPicPr>
        <p:blipFill>
          <a:blip r:embed="rId6"/>
          <a:stretch>
            <a:fillRect/>
          </a:stretch>
        </p:blipFill>
        <p:spPr>
          <a:xfrm>
            <a:off x="942680" y="5053778"/>
            <a:ext cx="2709066" cy="4816118"/>
          </a:xfrm>
          <a:prstGeom prst="rect">
            <a:avLst/>
          </a:prstGeom>
        </p:spPr>
      </p:pic>
      <p:pic>
        <p:nvPicPr>
          <p:cNvPr id="17" name="صورة 16"/>
          <p:cNvPicPr>
            <a:picLocks noChangeAspect="1"/>
          </p:cNvPicPr>
          <p:nvPr/>
        </p:nvPicPr>
        <p:blipFill>
          <a:blip r:embed="rId7"/>
          <a:stretch>
            <a:fillRect/>
          </a:stretch>
        </p:blipFill>
        <p:spPr>
          <a:xfrm>
            <a:off x="3919830" y="10022588"/>
            <a:ext cx="4630994" cy="2572536"/>
          </a:xfrm>
          <a:prstGeom prst="rect">
            <a:avLst/>
          </a:prstGeom>
        </p:spPr>
      </p:pic>
      <p:pic>
        <p:nvPicPr>
          <p:cNvPr id="18" name="صورة 17"/>
          <p:cNvPicPr>
            <a:picLocks noChangeAspect="1"/>
          </p:cNvPicPr>
          <p:nvPr/>
        </p:nvPicPr>
        <p:blipFill>
          <a:blip r:embed="rId8"/>
          <a:stretch>
            <a:fillRect/>
          </a:stretch>
        </p:blipFill>
        <p:spPr>
          <a:xfrm>
            <a:off x="986295" y="10022586"/>
            <a:ext cx="2665451" cy="3693413"/>
          </a:xfrm>
          <a:prstGeom prst="rect">
            <a:avLst/>
          </a:prstGeom>
        </p:spPr>
      </p:pic>
      <p:pic>
        <p:nvPicPr>
          <p:cNvPr id="19" name="صورة 18"/>
          <p:cNvPicPr>
            <a:picLocks noChangeAspect="1"/>
          </p:cNvPicPr>
          <p:nvPr/>
        </p:nvPicPr>
        <p:blipFill>
          <a:blip r:embed="rId9"/>
          <a:stretch>
            <a:fillRect/>
          </a:stretch>
        </p:blipFill>
        <p:spPr>
          <a:xfrm>
            <a:off x="8832637" y="10055122"/>
            <a:ext cx="2534540" cy="3660877"/>
          </a:xfrm>
          <a:prstGeom prst="rect">
            <a:avLst/>
          </a:prstGeom>
        </p:spPr>
      </p:pic>
      <p:pic>
        <p:nvPicPr>
          <p:cNvPr id="20" name="صورة 19"/>
          <p:cNvPicPr>
            <a:picLocks noChangeAspect="1"/>
          </p:cNvPicPr>
          <p:nvPr/>
        </p:nvPicPr>
        <p:blipFill>
          <a:blip r:embed="rId10"/>
          <a:stretch>
            <a:fillRect/>
          </a:stretch>
        </p:blipFill>
        <p:spPr>
          <a:xfrm>
            <a:off x="3933559" y="12747816"/>
            <a:ext cx="4577439" cy="2396613"/>
          </a:xfrm>
          <a:prstGeom prst="rect">
            <a:avLst/>
          </a:prstGeom>
        </p:spPr>
      </p:pic>
      <p:pic>
        <p:nvPicPr>
          <p:cNvPr id="21" name="Picture 2">
            <a:extLst>
              <a:ext uri="{FF2B5EF4-FFF2-40B4-BE49-F238E27FC236}">
                <a16:creationId xmlns:a16="http://schemas.microsoft.com/office/drawing/2014/main" id="{914BBB00-78E1-4B2F-9D95-4E84D45494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78632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مجموعة 15"/>
          <p:cNvGrpSpPr/>
          <p:nvPr/>
        </p:nvGrpSpPr>
        <p:grpSpPr>
          <a:xfrm>
            <a:off x="445563" y="679042"/>
            <a:ext cx="10527237" cy="10192159"/>
            <a:chOff x="648764" y="1424109"/>
            <a:chExt cx="5705308" cy="5942662"/>
          </a:xfrm>
        </p:grpSpPr>
        <p:grpSp>
          <p:nvGrpSpPr>
            <p:cNvPr id="4" name="Group 4"/>
            <p:cNvGrpSpPr/>
            <p:nvPr/>
          </p:nvGrpSpPr>
          <p:grpSpPr>
            <a:xfrm>
              <a:off x="2257556" y="1424109"/>
              <a:ext cx="1754717" cy="1763183"/>
              <a:chOff x="5159376" y="2154238"/>
              <a:chExt cx="1316038" cy="1322387"/>
            </a:xfrm>
          </p:grpSpPr>
          <p:sp>
            <p:nvSpPr>
              <p:cNvPr id="5"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6"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grpSp>
        <p:sp>
          <p:nvSpPr>
            <p:cNvPr id="7" name="Freeform 7"/>
            <p:cNvSpPr>
              <a:spLocks/>
            </p:cNvSpPr>
            <p:nvPr/>
          </p:nvSpPr>
          <p:spPr bwMode="auto">
            <a:xfrm>
              <a:off x="2657605" y="1843209"/>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black"/>
                </a:solidFill>
                <a:effectLst/>
                <a:uLnTx/>
                <a:uFillTx/>
                <a:latin typeface="Open Sans Light"/>
              </a:endParaRPr>
            </a:p>
          </p:txBody>
        </p:sp>
        <p:sp>
          <p:nvSpPr>
            <p:cNvPr id="8" name="TextBox 36"/>
            <p:cNvSpPr txBox="1"/>
            <p:nvPr/>
          </p:nvSpPr>
          <p:spPr>
            <a:xfrm>
              <a:off x="3893803" y="1724656"/>
              <a:ext cx="839296" cy="318843"/>
            </a:xfrm>
            <a:prstGeom prst="rect">
              <a:avLst/>
            </a:prstGeom>
            <a:noFill/>
          </p:spPr>
          <p:txBody>
            <a:bodyPr wrap="none" rtlCol="0">
              <a:spAutoFit/>
            </a:bodyPr>
            <a:lstStyle/>
            <a:p>
              <a:pPr algn="l" rtl="0"/>
              <a:r>
                <a:rPr lang="ar-SA" sz="2800" dirty="0">
                  <a:solidFill>
                    <a:prstClr val="black"/>
                  </a:solidFill>
                  <a:latin typeface="Raleway"/>
                  <a:ea typeface="Raleway" panose="020B0003030101060003" pitchFamily="2" charset="0"/>
                </a:rPr>
                <a:t>المتطلبات </a:t>
              </a:r>
              <a:endParaRPr lang="id-ID" sz="2800" dirty="0">
                <a:solidFill>
                  <a:prstClr val="black"/>
                </a:solidFill>
                <a:latin typeface="Raleway"/>
                <a:ea typeface="Raleway" panose="020B0003030101060003" pitchFamily="2" charset="0"/>
              </a:endParaRPr>
            </a:p>
          </p:txBody>
        </p:sp>
        <p:sp>
          <p:nvSpPr>
            <p:cNvPr id="9" name="Rectangle 37"/>
            <p:cNvSpPr/>
            <p:nvPr/>
          </p:nvSpPr>
          <p:spPr>
            <a:xfrm>
              <a:off x="3912791" y="2236326"/>
              <a:ext cx="1762173" cy="269179"/>
            </a:xfrm>
            <a:prstGeom prst="rect">
              <a:avLst/>
            </a:prstGeom>
          </p:spPr>
          <p:txBody>
            <a:bodyPr wrap="square">
              <a:spAutoFit/>
            </a:bodyPr>
            <a:lstStyle/>
            <a:p>
              <a:pPr algn="ctr" rtl="0"/>
              <a:r>
                <a:rPr lang="ar-SA" sz="2400" b="1" dirty="0">
                  <a:solidFill>
                    <a:prstClr val="black">
                      <a:lumMod val="65000"/>
                      <a:lumOff val="35000"/>
                    </a:prstClr>
                  </a:solidFill>
                  <a:latin typeface="Open Sans Light"/>
                </a:rPr>
                <a:t>متابعة وتنفيذ المشاريع  </a:t>
              </a:r>
              <a:endParaRPr lang="id-ID" sz="2400" b="1" dirty="0">
                <a:solidFill>
                  <a:prstClr val="black">
                    <a:lumMod val="65000"/>
                    <a:lumOff val="35000"/>
                  </a:prstClr>
                </a:solidFill>
                <a:latin typeface="Open Sans Light"/>
              </a:endParaRPr>
            </a:p>
          </p:txBody>
        </p:sp>
        <p:cxnSp>
          <p:nvCxnSpPr>
            <p:cNvPr id="10" name="Straight Arrow Connector 48"/>
            <p:cNvCxnSpPr/>
            <p:nvPr/>
          </p:nvCxnSpPr>
          <p:spPr>
            <a:xfrm>
              <a:off x="4049879" y="2042754"/>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pic>
          <p:nvPicPr>
            <p:cNvPr id="11" name="صورة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024" y="2021009"/>
              <a:ext cx="541034" cy="541034"/>
            </a:xfrm>
            <a:prstGeom prst="rect">
              <a:avLst/>
            </a:prstGeom>
          </p:spPr>
        </p:pic>
        <p:sp>
          <p:nvSpPr>
            <p:cNvPr id="12" name="مستطيل مستدير الزوايا 11"/>
            <p:cNvSpPr/>
            <p:nvPr/>
          </p:nvSpPr>
          <p:spPr>
            <a:xfrm>
              <a:off x="648764" y="4356165"/>
              <a:ext cx="5697745" cy="966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7F4377"/>
                  </a:solidFill>
                </a:rPr>
                <a:t>أقيمت 3 لقاءات عبر الزوم لمتابعة شرح نموذج العمل ومتابعة أفكار المشاريع </a:t>
              </a:r>
            </a:p>
          </p:txBody>
        </p:sp>
        <p:sp>
          <p:nvSpPr>
            <p:cNvPr id="13" name="مستطيل مستدير الزوايا 12"/>
            <p:cNvSpPr/>
            <p:nvPr/>
          </p:nvSpPr>
          <p:spPr>
            <a:xfrm>
              <a:off x="648764" y="5383951"/>
              <a:ext cx="5697745" cy="955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7F4377"/>
                  </a:solidFill>
                </a:rPr>
                <a:t>تم إنشاء مجموعة خاصة بقائدات المشاريع ومسؤولة متابعة المشاريع للمتابعة أولا بأول بعد دورة أ. ناصر </a:t>
              </a:r>
              <a:r>
                <a:rPr lang="ar-SA" sz="3600" dirty="0" err="1">
                  <a:solidFill>
                    <a:srgbClr val="7F4377"/>
                  </a:solidFill>
                </a:rPr>
                <a:t>باحاج</a:t>
              </a:r>
              <a:r>
                <a:rPr lang="ar-SA" sz="3600" dirty="0">
                  <a:solidFill>
                    <a:srgbClr val="7F4377"/>
                  </a:solidFill>
                </a:rPr>
                <a:t> والذي تحدث فيها عن مسار المشروع وكيفية متابعة التنفيذ وقياس الأثر </a:t>
              </a:r>
            </a:p>
          </p:txBody>
        </p:sp>
        <p:sp>
          <p:nvSpPr>
            <p:cNvPr id="14" name="مستطيل مستدير الزوايا 13"/>
            <p:cNvSpPr/>
            <p:nvPr/>
          </p:nvSpPr>
          <p:spPr>
            <a:xfrm>
              <a:off x="656327" y="3389486"/>
              <a:ext cx="5697745" cy="930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7F4377"/>
                  </a:solidFill>
                </a:rPr>
                <a:t>تم الإعلان عن تكليف المشاريع وهدفها وموعد تسليمها للأستاذة / إيمان المهداوي يوم الاثنين  20 / 7</a:t>
              </a:r>
            </a:p>
          </p:txBody>
        </p:sp>
        <p:sp>
          <p:nvSpPr>
            <p:cNvPr id="15" name="مستطيل مستدير الزوايا 14"/>
            <p:cNvSpPr/>
            <p:nvPr/>
          </p:nvSpPr>
          <p:spPr>
            <a:xfrm>
              <a:off x="656327" y="6400422"/>
              <a:ext cx="5697745" cy="966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7F4377"/>
                  </a:solidFill>
                </a:rPr>
                <a:t>انطلقت المشاريع في التنفيذ ابتداء من 21 شعبان وينتهي تسليم التنفيذ والمخرج 20 / 11 / 1443هـ </a:t>
              </a:r>
            </a:p>
          </p:txBody>
        </p:sp>
      </p:grpSp>
      <p:pic>
        <p:nvPicPr>
          <p:cNvPr id="17" name="Picture 2">
            <a:extLst>
              <a:ext uri="{FF2B5EF4-FFF2-40B4-BE49-F238E27FC236}">
                <a16:creationId xmlns:a16="http://schemas.microsoft.com/office/drawing/2014/main" id="{2C93293D-C320-47C4-9624-7D9D52A8B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136753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مجموعة 15"/>
          <p:cNvGrpSpPr/>
          <p:nvPr/>
        </p:nvGrpSpPr>
        <p:grpSpPr>
          <a:xfrm>
            <a:off x="1134533" y="2839801"/>
            <a:ext cx="5638801" cy="8810333"/>
            <a:chOff x="321733" y="1485134"/>
            <a:chExt cx="3263502" cy="5467807"/>
          </a:xfrm>
        </p:grpSpPr>
        <p:grpSp>
          <p:nvGrpSpPr>
            <p:cNvPr id="4" name="Group 24"/>
            <p:cNvGrpSpPr/>
            <p:nvPr/>
          </p:nvGrpSpPr>
          <p:grpSpPr>
            <a:xfrm>
              <a:off x="321733" y="1485134"/>
              <a:ext cx="1758951" cy="1761067"/>
              <a:chOff x="4537076" y="3232150"/>
              <a:chExt cx="1319213" cy="1320800"/>
            </a:xfrm>
          </p:grpSpPr>
          <p:sp>
            <p:nvSpPr>
              <p:cNvPr id="5"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prstClr val="black"/>
                  </a:solidFill>
                  <a:effectLst/>
                  <a:uLnTx/>
                  <a:uFillTx/>
                  <a:latin typeface="Open Sans Light"/>
                </a:endParaRPr>
              </a:p>
            </p:txBody>
          </p:sp>
          <p:sp>
            <p:nvSpPr>
              <p:cNvPr id="6"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prstClr val="black"/>
                  </a:solidFill>
                  <a:effectLst/>
                  <a:uLnTx/>
                  <a:uFillTx/>
                  <a:latin typeface="Open Sans Light"/>
                </a:endParaRPr>
              </a:p>
            </p:txBody>
          </p:sp>
        </p:grpSp>
        <p:sp>
          <p:nvSpPr>
            <p:cNvPr id="7" name="Freeform 27"/>
            <p:cNvSpPr>
              <a:spLocks/>
            </p:cNvSpPr>
            <p:nvPr/>
          </p:nvSpPr>
          <p:spPr bwMode="auto">
            <a:xfrm>
              <a:off x="726015" y="1904235"/>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prstClr val="black"/>
                </a:solidFill>
                <a:effectLst/>
                <a:uLnTx/>
                <a:uFillTx/>
                <a:latin typeface="Open Sans Light"/>
              </a:endParaRPr>
            </a:p>
          </p:txBody>
        </p:sp>
        <p:sp>
          <p:nvSpPr>
            <p:cNvPr id="8" name="TextBox 40"/>
            <p:cNvSpPr txBox="1"/>
            <p:nvPr/>
          </p:nvSpPr>
          <p:spPr>
            <a:xfrm>
              <a:off x="1429394" y="3781315"/>
              <a:ext cx="1238733" cy="362919"/>
            </a:xfrm>
            <a:prstGeom prst="rect">
              <a:avLst/>
            </a:prstGeom>
            <a:noFill/>
          </p:spPr>
          <p:txBody>
            <a:bodyPr wrap="none" rtlCol="0">
              <a:spAutoFit/>
            </a:bodyPr>
            <a:lstStyle/>
            <a:p>
              <a:pPr algn="l" rtl="0"/>
              <a:r>
                <a:rPr lang="ar-SA" sz="3200" dirty="0">
                  <a:solidFill>
                    <a:prstClr val="black"/>
                  </a:solidFill>
                  <a:latin typeface="Raleway"/>
                  <a:ea typeface="Raleway" panose="020B0003030101060003" pitchFamily="2" charset="0"/>
                </a:rPr>
                <a:t>اللقاء الختامي  </a:t>
              </a:r>
              <a:endParaRPr lang="id-ID" sz="3200" dirty="0">
                <a:solidFill>
                  <a:prstClr val="black"/>
                </a:solidFill>
                <a:latin typeface="Raleway"/>
                <a:ea typeface="Raleway" panose="020B0003030101060003" pitchFamily="2" charset="0"/>
              </a:endParaRPr>
            </a:p>
          </p:txBody>
        </p:sp>
        <p:sp>
          <p:nvSpPr>
            <p:cNvPr id="9" name="Rectangle 41"/>
            <p:cNvSpPr/>
            <p:nvPr/>
          </p:nvSpPr>
          <p:spPr>
            <a:xfrm>
              <a:off x="1429396" y="4049829"/>
              <a:ext cx="2155839" cy="453707"/>
            </a:xfrm>
            <a:prstGeom prst="rect">
              <a:avLst/>
            </a:prstGeom>
          </p:spPr>
          <p:txBody>
            <a:bodyPr wrap="square">
              <a:spAutoFit/>
            </a:bodyPr>
            <a:lstStyle/>
            <a:p>
              <a:pPr algn="ctr" rtl="0"/>
              <a:r>
                <a:rPr lang="ar-SA" sz="2800" dirty="0">
                  <a:solidFill>
                    <a:prstClr val="black">
                      <a:lumMod val="65000"/>
                      <a:lumOff val="35000"/>
                    </a:prstClr>
                  </a:solidFill>
                  <a:latin typeface="Open Sans Light"/>
                </a:rPr>
                <a:t>إقامة برنامج خاص بإنهاء أعمال البرنامج وتسليم الإفادات والشهادات </a:t>
              </a:r>
              <a:endParaRPr lang="id-ID" sz="2800" dirty="0">
                <a:solidFill>
                  <a:prstClr val="black">
                    <a:lumMod val="65000"/>
                    <a:lumOff val="35000"/>
                  </a:prstClr>
                </a:solidFill>
                <a:latin typeface="Open Sans Light"/>
              </a:endParaRPr>
            </a:p>
          </p:txBody>
        </p:sp>
        <p:sp>
          <p:nvSpPr>
            <p:cNvPr id="10" name="Freeform 27"/>
            <p:cNvSpPr>
              <a:spLocks/>
            </p:cNvSpPr>
            <p:nvPr/>
          </p:nvSpPr>
          <p:spPr bwMode="auto">
            <a:xfrm>
              <a:off x="926543" y="2395969"/>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prstClr val="black"/>
                </a:solidFill>
                <a:effectLst/>
                <a:uLnTx/>
                <a:uFillTx/>
                <a:latin typeface="Open Sans Light"/>
              </a:endParaRPr>
            </a:p>
          </p:txBody>
        </p:sp>
        <p:grpSp>
          <p:nvGrpSpPr>
            <p:cNvPr id="11" name="Group 49"/>
            <p:cNvGrpSpPr/>
            <p:nvPr/>
          </p:nvGrpSpPr>
          <p:grpSpPr>
            <a:xfrm flipV="1">
              <a:off x="1116263" y="3502986"/>
              <a:ext cx="981456" cy="546843"/>
              <a:chOff x="6015388" y="3679825"/>
              <a:chExt cx="736092" cy="201168"/>
            </a:xfrm>
          </p:grpSpPr>
          <p:cxnSp>
            <p:nvCxnSpPr>
              <p:cNvPr id="12"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13"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pic>
          <p:nvPicPr>
            <p:cNvPr id="14" name="صورة 13"/>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950313" y="2175531"/>
              <a:ext cx="483777" cy="483777"/>
            </a:xfrm>
            <a:prstGeom prst="rect">
              <a:avLst/>
            </a:prstGeom>
          </p:spPr>
        </p:pic>
        <p:sp>
          <p:nvSpPr>
            <p:cNvPr id="15" name="مستطيل مستدير الزوايا 14"/>
            <p:cNvSpPr/>
            <p:nvPr/>
          </p:nvSpPr>
          <p:spPr>
            <a:xfrm>
              <a:off x="446545" y="5016260"/>
              <a:ext cx="3058655" cy="19366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rgbClr val="5EA9CA"/>
                  </a:solidFill>
                </a:rPr>
                <a:t>أقيم لقاء ودي بين قيادة المشروع و المستفيدات منه تم فيه تسليم الإفادات والإهداءات وسيتم إرفاق تقرير خاص به في نهاية التقرير</a:t>
              </a:r>
            </a:p>
          </p:txBody>
        </p:sp>
      </p:grpSp>
      <p:pic>
        <p:nvPicPr>
          <p:cNvPr id="2" name="صورة 1"/>
          <p:cNvPicPr>
            <a:picLocks noChangeAspect="1"/>
          </p:cNvPicPr>
          <p:nvPr/>
        </p:nvPicPr>
        <p:blipFill>
          <a:blip r:embed="rId3"/>
          <a:stretch>
            <a:fillRect/>
          </a:stretch>
        </p:blipFill>
        <p:spPr>
          <a:xfrm>
            <a:off x="7270447" y="3184501"/>
            <a:ext cx="4091893" cy="6137839"/>
          </a:xfrm>
          <a:prstGeom prst="rect">
            <a:avLst/>
          </a:prstGeom>
        </p:spPr>
      </p:pic>
      <p:pic>
        <p:nvPicPr>
          <p:cNvPr id="17" name="Picture 2">
            <a:extLst>
              <a:ext uri="{FF2B5EF4-FFF2-40B4-BE49-F238E27FC236}">
                <a16:creationId xmlns:a16="http://schemas.microsoft.com/office/drawing/2014/main" id="{F42900CD-35CA-4900-B086-368FC6094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928416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325081" y="6198363"/>
            <a:ext cx="4993675" cy="2554545"/>
          </a:xfrm>
          <a:prstGeom prst="rect">
            <a:avLst/>
          </a:prstGeom>
        </p:spPr>
        <p:txBody>
          <a:bodyPr wrap="none">
            <a:spAutoFit/>
          </a:bodyPr>
          <a:lstStyle/>
          <a:p>
            <a:pPr algn="ctr"/>
            <a:r>
              <a:rPr lang="ar-SA" sz="8000" b="1" dirty="0">
                <a:solidFill>
                  <a:schemeClr val="bg2">
                    <a:lumMod val="25000"/>
                  </a:schemeClr>
                </a:solidFill>
              </a:rPr>
              <a:t>تقارير مفصلة </a:t>
            </a:r>
          </a:p>
          <a:p>
            <a:pPr algn="ctr"/>
            <a:r>
              <a:rPr lang="ar-SA" sz="8000" b="1" dirty="0">
                <a:solidFill>
                  <a:schemeClr val="bg2">
                    <a:lumMod val="25000"/>
                  </a:schemeClr>
                </a:solidFill>
              </a:rPr>
              <a:t>لتنفيذ البرامج</a:t>
            </a:r>
          </a:p>
        </p:txBody>
      </p:sp>
      <p:pic>
        <p:nvPicPr>
          <p:cNvPr id="6" name="Picture 2">
            <a:extLst>
              <a:ext uri="{FF2B5EF4-FFF2-40B4-BE49-F238E27FC236}">
                <a16:creationId xmlns:a16="http://schemas.microsoft.com/office/drawing/2014/main" id="{36486F6D-81E4-4BC2-AE88-B5E1FB295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0011" y="7098479"/>
            <a:ext cx="3930140" cy="3930140"/>
          </a:xfrm>
          <a:prstGeom prst="rect">
            <a:avLst/>
          </a:prstGeom>
        </p:spPr>
      </p:pic>
      <p:pic>
        <p:nvPicPr>
          <p:cNvPr id="7" name="Picture 2">
            <a:extLst>
              <a:ext uri="{FF2B5EF4-FFF2-40B4-BE49-F238E27FC236}">
                <a16:creationId xmlns:a16="http://schemas.microsoft.com/office/drawing/2014/main" id="{F4287068-73E8-85C3-FD4D-7FFEB77D67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706581" y="3995554"/>
            <a:ext cx="3930140" cy="3930140"/>
          </a:xfrm>
          <a:prstGeom prst="rect">
            <a:avLst/>
          </a:prstGeom>
        </p:spPr>
      </p:pic>
    </p:spTree>
    <p:extLst>
      <p:ext uri="{BB962C8B-B14F-4D97-AF65-F5344CB8AC3E}">
        <p14:creationId xmlns:p14="http://schemas.microsoft.com/office/powerpoint/2010/main" val="833606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806633681"/>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أ. أمل </a:t>
            </a:r>
            <a:r>
              <a:rPr lang="ar-SA" sz="3200" dirty="0" err="1">
                <a:solidFill>
                  <a:prstClr val="black"/>
                </a:solidFill>
                <a:cs typeface="Calibri" panose="020F0502020204030204" pitchFamily="34" charset="0"/>
              </a:rPr>
              <a:t>العوبثاني</a:t>
            </a:r>
            <a:r>
              <a:rPr lang="ar-SA" sz="3200" dirty="0">
                <a:solidFill>
                  <a:prstClr val="black"/>
                </a:solidFill>
                <a:cs typeface="Calibri" panose="020F0502020204030204" pitchFamily="34" charset="0"/>
              </a:rPr>
              <a:t>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2529514359"/>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( 1 ) : مهارات القراءة السريعة</a:t>
            </a:r>
          </a:p>
        </p:txBody>
      </p:sp>
      <p:pic>
        <p:nvPicPr>
          <p:cNvPr id="2" name="صورة 1"/>
          <p:cNvPicPr>
            <a:picLocks noChangeAspect="1"/>
          </p:cNvPicPr>
          <p:nvPr/>
        </p:nvPicPr>
        <p:blipFill>
          <a:blip r:embed="rId5"/>
          <a:stretch>
            <a:fillRect/>
          </a:stretch>
        </p:blipFill>
        <p:spPr>
          <a:xfrm>
            <a:off x="4475243" y="5952532"/>
            <a:ext cx="3572419" cy="3244687"/>
          </a:xfrm>
          <a:prstGeom prst="rect">
            <a:avLst/>
          </a:prstGeom>
          <a:ln>
            <a:solidFill>
              <a:srgbClr val="015A74"/>
            </a:solidFill>
          </a:ln>
        </p:spPr>
      </p:pic>
      <p:pic>
        <p:nvPicPr>
          <p:cNvPr id="3" name="صورة 2"/>
          <p:cNvPicPr>
            <a:picLocks noChangeAspect="1"/>
          </p:cNvPicPr>
          <p:nvPr/>
        </p:nvPicPr>
        <p:blipFill>
          <a:blip r:embed="rId6"/>
          <a:stretch>
            <a:fillRect/>
          </a:stretch>
        </p:blipFill>
        <p:spPr>
          <a:xfrm>
            <a:off x="324465" y="5914343"/>
            <a:ext cx="3988144" cy="3282876"/>
          </a:xfrm>
          <a:prstGeom prst="rect">
            <a:avLst/>
          </a:prstGeom>
          <a:ln>
            <a:solidFill>
              <a:srgbClr val="015A74"/>
            </a:solidFill>
          </a:ln>
        </p:spPr>
      </p:pic>
      <p:pic>
        <p:nvPicPr>
          <p:cNvPr id="18" name="Picture 2">
            <a:extLst>
              <a:ext uri="{FF2B5EF4-FFF2-40B4-BE49-F238E27FC236}">
                <a16:creationId xmlns:a16="http://schemas.microsoft.com/office/drawing/2014/main" id="{5C3C54CA-3E66-4794-BDBA-63548B5E89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339" y="12325860"/>
            <a:ext cx="3930140" cy="3930140"/>
          </a:xfrm>
          <a:prstGeom prst="rect">
            <a:avLst/>
          </a:prstGeom>
        </p:spPr>
      </p:pic>
    </p:spTree>
    <p:extLst>
      <p:ext uri="{BB962C8B-B14F-4D97-AF65-F5344CB8AC3E}">
        <p14:creationId xmlns:p14="http://schemas.microsoft.com/office/powerpoint/2010/main" val="3496688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43466" y="3657599"/>
            <a:ext cx="10363200" cy="6247864"/>
          </a:xfrm>
          <a:prstGeom prst="rect">
            <a:avLst/>
          </a:prstGeom>
        </p:spPr>
        <p:txBody>
          <a:bodyPr wrap="square">
            <a:spAutoFit/>
          </a:bodyPr>
          <a:lstStyle/>
          <a:p>
            <a:pPr marL="571500" indent="-571500">
              <a:buFont typeface="Wingdings" panose="05000000000000000000" pitchFamily="2" charset="2"/>
              <a:buChar char="v"/>
            </a:pPr>
            <a:r>
              <a:rPr lang="ar-SA" sz="4000" dirty="0">
                <a:solidFill>
                  <a:srgbClr val="202124"/>
                </a:solidFill>
                <a:latin typeface="Roboto"/>
              </a:rPr>
              <a:t>شكرا لكم 💛✨</a:t>
            </a:r>
          </a:p>
          <a:p>
            <a:pPr marL="571500" indent="-571500">
              <a:buFont typeface="Wingdings" panose="05000000000000000000" pitchFamily="2" charset="2"/>
              <a:buChar char="v"/>
            </a:pPr>
            <a:r>
              <a:rPr lang="ar-SA" sz="4000" dirty="0">
                <a:solidFill>
                  <a:srgbClr val="202124"/>
                </a:solidFill>
                <a:latin typeface="Roboto"/>
              </a:rPr>
              <a:t>دوره </a:t>
            </a:r>
            <a:r>
              <a:rPr lang="ar-SA" sz="4000" dirty="0" err="1">
                <a:solidFill>
                  <a:srgbClr val="202124"/>
                </a:solidFill>
                <a:latin typeface="Roboto"/>
              </a:rPr>
              <a:t>راااااااائعة</a:t>
            </a:r>
            <a:r>
              <a:rPr lang="ar-SA" sz="4000" dirty="0">
                <a:solidFill>
                  <a:srgbClr val="202124"/>
                </a:solidFill>
                <a:latin typeface="Roboto"/>
              </a:rPr>
              <a:t> والمدربة أروع ما شاء الله تبارك الله، الله </a:t>
            </a:r>
            <a:r>
              <a:rPr lang="ar-SA" sz="4000" dirty="0" err="1">
                <a:solidFill>
                  <a:srgbClr val="202124"/>
                </a:solidFill>
                <a:latin typeface="Roboto"/>
              </a:rPr>
              <a:t>يجزاكم</a:t>
            </a:r>
            <a:r>
              <a:rPr lang="ar-SA" sz="4000" dirty="0">
                <a:solidFill>
                  <a:srgbClr val="202124"/>
                </a:solidFill>
                <a:latin typeface="Roboto"/>
              </a:rPr>
              <a:t> خير </a:t>
            </a:r>
            <a:r>
              <a:rPr lang="ar-SA" sz="4000" dirty="0" err="1">
                <a:solidFill>
                  <a:srgbClr val="202124"/>
                </a:solidFill>
                <a:latin typeface="Roboto"/>
              </a:rPr>
              <a:t>الجزاااء</a:t>
            </a:r>
            <a:endParaRPr lang="ar-SA" sz="4000" dirty="0">
              <a:solidFill>
                <a:srgbClr val="202124"/>
              </a:solidFill>
              <a:latin typeface="Roboto"/>
            </a:endParaRPr>
          </a:p>
          <a:p>
            <a:pPr marL="571500" indent="-571500">
              <a:buFont typeface="Wingdings" panose="05000000000000000000" pitchFamily="2" charset="2"/>
              <a:buChar char="v"/>
            </a:pPr>
            <a:r>
              <a:rPr lang="ar-SA" sz="4000" dirty="0">
                <a:solidFill>
                  <a:srgbClr val="202124"/>
                </a:solidFill>
                <a:latin typeface="Roboto"/>
              </a:rPr>
              <a:t>جزاكم الله خير</a:t>
            </a:r>
          </a:p>
          <a:p>
            <a:pPr marL="571500" indent="-571500">
              <a:buFont typeface="Wingdings" panose="05000000000000000000" pitchFamily="2" charset="2"/>
              <a:buChar char="v"/>
            </a:pPr>
            <a:r>
              <a:rPr lang="ar-SA" sz="4000" dirty="0">
                <a:solidFill>
                  <a:srgbClr val="202124"/>
                </a:solidFill>
                <a:latin typeface="Roboto"/>
              </a:rPr>
              <a:t>شكرا لكم على هذه الدورة النافعة💗💗</a:t>
            </a:r>
          </a:p>
          <a:p>
            <a:pPr marL="571500" indent="-571500">
              <a:buFont typeface="Wingdings" panose="05000000000000000000" pitchFamily="2" charset="2"/>
              <a:buChar char="v"/>
            </a:pPr>
            <a:r>
              <a:rPr lang="ar-SA" sz="4000" dirty="0">
                <a:solidFill>
                  <a:srgbClr val="202124"/>
                </a:solidFill>
                <a:latin typeface="Roboto"/>
              </a:rPr>
              <a:t>جزاكم الله خير الجزاء وبارك فيكم وأحسن إليكم وزادكم من فضله ورزقنا وإياكم خير الدنيا والآخرة </a:t>
            </a:r>
            <a:r>
              <a:rPr lang="ar-SA" sz="4000" dirty="0" err="1">
                <a:solidFill>
                  <a:srgbClr val="202124"/>
                </a:solidFill>
                <a:latin typeface="Roboto"/>
              </a:rPr>
              <a:t>يارب</a:t>
            </a:r>
            <a:r>
              <a:rPr lang="ar-SA" sz="4000" dirty="0">
                <a:solidFill>
                  <a:srgbClr val="202124"/>
                </a:solidFill>
                <a:latin typeface="Roboto"/>
              </a:rPr>
              <a:t> العالمين</a:t>
            </a:r>
          </a:p>
          <a:p>
            <a:pPr marL="571500" indent="-571500">
              <a:buFont typeface="Wingdings" panose="05000000000000000000" pitchFamily="2" charset="2"/>
              <a:buChar char="v"/>
            </a:pPr>
            <a:r>
              <a:rPr lang="ar-SA" sz="4000" dirty="0">
                <a:solidFill>
                  <a:srgbClr val="202124"/>
                </a:solidFill>
                <a:latin typeface="Roboto"/>
              </a:rPr>
              <a:t>شكرا للموضوع الرائع كتب الله أجركم💜</a:t>
            </a:r>
          </a:p>
          <a:p>
            <a:pPr marL="571500" indent="-571500">
              <a:buFont typeface="Wingdings" panose="05000000000000000000" pitchFamily="2" charset="2"/>
              <a:buChar char="v"/>
            </a:pPr>
            <a:r>
              <a:rPr lang="ar-SA" sz="4000" dirty="0">
                <a:solidFill>
                  <a:srgbClr val="202124"/>
                </a:solidFill>
                <a:latin typeface="Roboto"/>
              </a:rPr>
              <a:t>لقاء </a:t>
            </a:r>
            <a:r>
              <a:rPr lang="ar-SA" sz="4000" dirty="0" err="1">
                <a:solidFill>
                  <a:srgbClr val="202124"/>
                </a:solidFill>
                <a:latin typeface="Roboto"/>
              </a:rPr>
              <a:t>رااااائع</a:t>
            </a:r>
            <a:r>
              <a:rPr lang="ar-SA" sz="4000" dirty="0">
                <a:solidFill>
                  <a:srgbClr val="202124"/>
                </a:solidFill>
                <a:latin typeface="Roboto"/>
              </a:rPr>
              <a:t> ومعلومات مفيدة جزاكم الله الجنة ♥️</a:t>
            </a:r>
          </a:p>
          <a:p>
            <a:pPr marL="571500" indent="-571500">
              <a:buFont typeface="Wingdings" panose="05000000000000000000" pitchFamily="2" charset="2"/>
              <a:buChar char="v"/>
            </a:pPr>
            <a:r>
              <a:rPr lang="ar-SA" sz="4000" dirty="0">
                <a:solidFill>
                  <a:srgbClr val="202124"/>
                </a:solidFill>
                <a:latin typeface="Roboto"/>
              </a:rPr>
              <a:t>الحمد لله على مَعين آخر 💕</a:t>
            </a:r>
            <a:endParaRPr lang="ar-SA" sz="4000" b="0" dirty="0">
              <a:solidFill>
                <a:srgbClr val="202124"/>
              </a:solidFill>
              <a:effectLst/>
              <a:latin typeface="Roboto"/>
            </a:endParaRPr>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FDD84F81-5B94-43F3-8595-39CDEBC51A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6331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1040357" y="3095853"/>
            <a:ext cx="10111285" cy="9510296"/>
          </a:xfrm>
          <a:prstGeom prst="rect">
            <a:avLst/>
          </a:prstGeom>
          <a:noFill/>
        </p:spPr>
        <p:txBody>
          <a:bodyPr wrap="square" rtlCol="1">
            <a:spAutoFit/>
          </a:bodyPr>
          <a:lstStyle/>
          <a:p>
            <a:pPr algn="ctr"/>
            <a:r>
              <a:rPr lang="ar-SA" sz="3600" b="1" dirty="0">
                <a:solidFill>
                  <a:schemeClr val="bg2">
                    <a:lumMod val="50000"/>
                  </a:schemeClr>
                </a:solidFill>
                <a:latin typeface="Calibri Light" panose="020F0302020204030204" pitchFamily="34" charset="0"/>
              </a:rPr>
              <a:t>الحمد لله الذي لا مانع لما وهب .. ولا معطي لما سلب .. طاعته للعاملين أفضل مُكتسب .. وتقواه للمتقين أعلى نسب .. هيأ قلوب أوليائه للإيمان وكتب .. وسهل لهم في جانب طاعته كل نصب .. فلم يجدوا في سبيل خدمته أدنى تعب .. </a:t>
            </a:r>
          </a:p>
          <a:p>
            <a:pPr algn="ctr"/>
            <a:r>
              <a:rPr lang="ar-SA" sz="3600" b="1" dirty="0">
                <a:solidFill>
                  <a:schemeClr val="bg2">
                    <a:lumMod val="50000"/>
                  </a:schemeClr>
                </a:solidFill>
                <a:latin typeface="Calibri Light" panose="020F0302020204030204" pitchFamily="34" charset="0"/>
              </a:rPr>
              <a:t>نحمده على ما وهبنا من فضله ووهب .. ونسأله كما أعاننا ويسر لنا الصعاب فأكملنا بفضله العمل .. أن يُتم علينا برحمته النعمة ويتفضل علينا بالقبول .. </a:t>
            </a:r>
          </a:p>
          <a:p>
            <a:pPr algn="ctr"/>
            <a:r>
              <a:rPr lang="ar-SA" sz="3600" b="1" dirty="0">
                <a:solidFill>
                  <a:schemeClr val="bg2">
                    <a:lumMod val="50000"/>
                  </a:schemeClr>
                </a:solidFill>
                <a:latin typeface="Calibri Light" panose="020F0302020204030204" pitchFamily="34" charset="0"/>
              </a:rPr>
              <a:t>نقدم بين أيديكم التقرير الختامي لبرنامج معين النخبة 4 .. نسأل الله أن يبارك فيه ويجزي القائمين عليه الأجر والمثوبة وأن يبارك لهم في أعمالهم وذرياتهم .. ويعين الخريجات على العمل بهذا العلم وأن لا يحرم أجر نفعه الإسلام والمسلمين إنه سميع مجيب ..</a:t>
            </a:r>
          </a:p>
          <a:p>
            <a:pPr algn="ctr"/>
            <a:r>
              <a:rPr lang="ar-SA" sz="3600" b="1" dirty="0">
                <a:solidFill>
                  <a:schemeClr val="bg2">
                    <a:lumMod val="50000"/>
                  </a:schemeClr>
                </a:solidFill>
                <a:latin typeface="Calibri Light" panose="020F0302020204030204" pitchFamily="34" charset="0"/>
              </a:rPr>
              <a:t>تضمن التقرير إعداد خطة البرنامج ثم تنفيذه وجميع الدورات التدريبية واللقاءات الإثرائية ، ثم تقييم البرنامج التدريبي من قبل المدربين والمدربات ، يتخلله آراء المتدربات في البرنامج ، يليه مخرجات البرنامج من مشاريع، وخُتم التقرير بالحفل الختامي.</a:t>
            </a:r>
          </a:p>
          <a:p>
            <a:pPr algn="ctr"/>
            <a:endParaRPr lang="ar-SA" sz="3600" b="1" dirty="0">
              <a:solidFill>
                <a:schemeClr val="bg2">
                  <a:lumMod val="50000"/>
                </a:schemeClr>
              </a:solidFill>
              <a:latin typeface="Calibri Light" panose="020F0302020204030204" pitchFamily="34" charset="0"/>
            </a:endParaRPr>
          </a:p>
          <a:p>
            <a:pPr algn="ctr"/>
            <a:r>
              <a:rPr lang="ar-SA" sz="3600" b="1" dirty="0">
                <a:solidFill>
                  <a:schemeClr val="bg2">
                    <a:lumMod val="50000"/>
                  </a:schemeClr>
                </a:solidFill>
                <a:latin typeface="Calibri Light" panose="020F0302020204030204" pitchFamily="34" charset="0"/>
              </a:rPr>
              <a:t>هذا ولله الحمد والمنة.. ونسأل الله النفع والسداد</a:t>
            </a:r>
          </a:p>
        </p:txBody>
      </p:sp>
      <p:sp>
        <p:nvSpPr>
          <p:cNvPr id="6" name="مربع نص 5"/>
          <p:cNvSpPr txBox="1"/>
          <p:nvPr/>
        </p:nvSpPr>
        <p:spPr>
          <a:xfrm>
            <a:off x="3132530" y="1261269"/>
            <a:ext cx="5179690" cy="1015663"/>
          </a:xfrm>
          <a:prstGeom prst="rect">
            <a:avLst/>
          </a:prstGeom>
          <a:noFill/>
        </p:spPr>
        <p:txBody>
          <a:bodyPr wrap="square" rtlCol="1">
            <a:spAutoFit/>
          </a:bodyPr>
          <a:lstStyle/>
          <a:p>
            <a:pPr algn="ctr"/>
            <a:r>
              <a:rPr lang="ar-SA" sz="6000" dirty="0">
                <a:solidFill>
                  <a:srgbClr val="7F4377"/>
                </a:solidFill>
                <a:cs typeface="AL-Mateen" pitchFamily="2" charset="-78"/>
              </a:rPr>
              <a:t>المقدّمـــــــــــــة</a:t>
            </a:r>
          </a:p>
        </p:txBody>
      </p:sp>
      <p:pic>
        <p:nvPicPr>
          <p:cNvPr id="4" name="Picture 2">
            <a:extLst>
              <a:ext uri="{FF2B5EF4-FFF2-40B4-BE49-F238E27FC236}">
                <a16:creationId xmlns:a16="http://schemas.microsoft.com/office/drawing/2014/main" id="{F6BD0399-59F1-4D8B-B094-6A03291E92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8561" y="11941789"/>
            <a:ext cx="3930140" cy="3930140"/>
          </a:xfrm>
          <a:prstGeom prst="rect">
            <a:avLst/>
          </a:prstGeom>
        </p:spPr>
      </p:pic>
    </p:spTree>
    <p:extLst>
      <p:ext uri="{BB962C8B-B14F-4D97-AF65-F5344CB8AC3E}">
        <p14:creationId xmlns:p14="http://schemas.microsoft.com/office/powerpoint/2010/main" val="256474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777808434"/>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99%</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د. نورة </a:t>
            </a:r>
            <a:r>
              <a:rPr lang="ar-SA" sz="3200" dirty="0" err="1">
                <a:solidFill>
                  <a:prstClr val="black"/>
                </a:solidFill>
                <a:cs typeface="Calibri" panose="020F0502020204030204" pitchFamily="34" charset="0"/>
              </a:rPr>
              <a:t>الهدلق</a:t>
            </a:r>
            <a:r>
              <a:rPr lang="ar-SA" sz="3200" dirty="0">
                <a:solidFill>
                  <a:prstClr val="black"/>
                </a:solidFill>
                <a:cs typeface="Calibri" panose="020F0502020204030204" pitchFamily="34" charset="0"/>
              </a:rPr>
              <a:t>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1231083416"/>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( 2 ) : فقه الأولويـــــــات </a:t>
            </a:r>
          </a:p>
        </p:txBody>
      </p:sp>
      <p:pic>
        <p:nvPicPr>
          <p:cNvPr id="2" name="صورة 1"/>
          <p:cNvPicPr>
            <a:picLocks noChangeAspect="1"/>
          </p:cNvPicPr>
          <p:nvPr/>
        </p:nvPicPr>
        <p:blipFill rotWithShape="1">
          <a:blip r:embed="rId5"/>
          <a:srcRect l="21284" t="20744" r="20453" b="20788"/>
          <a:stretch/>
        </p:blipFill>
        <p:spPr>
          <a:xfrm>
            <a:off x="4513826" y="6530995"/>
            <a:ext cx="3719475" cy="2466086"/>
          </a:xfrm>
          <a:prstGeom prst="rect">
            <a:avLst/>
          </a:prstGeom>
          <a:ln>
            <a:solidFill>
              <a:schemeClr val="accent1"/>
            </a:solidFill>
          </a:ln>
        </p:spPr>
      </p:pic>
      <p:pic>
        <p:nvPicPr>
          <p:cNvPr id="3" name="صورة 2"/>
          <p:cNvPicPr>
            <a:picLocks noChangeAspect="1"/>
          </p:cNvPicPr>
          <p:nvPr/>
        </p:nvPicPr>
        <p:blipFill rotWithShape="1">
          <a:blip r:embed="rId6"/>
          <a:srcRect l="21284" t="17921" r="20680" b="23208"/>
          <a:stretch/>
        </p:blipFill>
        <p:spPr>
          <a:xfrm>
            <a:off x="303642" y="6458042"/>
            <a:ext cx="4070555" cy="2568535"/>
          </a:xfrm>
          <a:prstGeom prst="rect">
            <a:avLst/>
          </a:prstGeom>
          <a:ln>
            <a:solidFill>
              <a:schemeClr val="accent1"/>
            </a:solidFill>
          </a:ln>
        </p:spPr>
      </p:pic>
      <p:pic>
        <p:nvPicPr>
          <p:cNvPr id="15" name="Picture 2">
            <a:extLst>
              <a:ext uri="{FF2B5EF4-FFF2-40B4-BE49-F238E27FC236}">
                <a16:creationId xmlns:a16="http://schemas.microsoft.com/office/drawing/2014/main" id="{88774468-94BB-41D7-B405-ADD1A3D5B5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339" y="12325860"/>
            <a:ext cx="3930140" cy="3930140"/>
          </a:xfrm>
          <a:prstGeom prst="rect">
            <a:avLst/>
          </a:prstGeom>
        </p:spPr>
      </p:pic>
    </p:spTree>
    <p:extLst>
      <p:ext uri="{BB962C8B-B14F-4D97-AF65-F5344CB8AC3E}">
        <p14:creationId xmlns:p14="http://schemas.microsoft.com/office/powerpoint/2010/main" val="4252943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43465" y="3892061"/>
            <a:ext cx="10363200" cy="3046988"/>
          </a:xfrm>
          <a:prstGeom prst="rect">
            <a:avLst/>
          </a:prstGeom>
        </p:spPr>
        <p:txBody>
          <a:bodyPr wrap="square">
            <a:spAutoFit/>
          </a:bodyPr>
          <a:lstStyle/>
          <a:p>
            <a:pPr marL="457200" indent="-457200">
              <a:buFont typeface="Wingdings" panose="05000000000000000000" pitchFamily="2" charset="2"/>
              <a:buChar char="v"/>
            </a:pPr>
            <a:r>
              <a:rPr lang="ar-SA" sz="3200" dirty="0"/>
              <a:t>شكرا للدكتورة على هذه المادة ونأمل ألا يكون آخر لقائنا بها .</a:t>
            </a:r>
          </a:p>
          <a:p>
            <a:pPr marL="457200" indent="-457200">
              <a:buFont typeface="Wingdings" panose="05000000000000000000" pitchFamily="2" charset="2"/>
              <a:buChar char="v"/>
            </a:pPr>
            <a:r>
              <a:rPr lang="ar-SA" sz="3200" dirty="0"/>
              <a:t>كتب الله أجركم وجعل ما تقدمونه في ميزان حسناتكم 🍃</a:t>
            </a:r>
          </a:p>
          <a:p>
            <a:pPr marL="457200" indent="-457200">
              <a:buFont typeface="Wingdings" panose="05000000000000000000" pitchFamily="2" charset="2"/>
              <a:buChar char="v"/>
            </a:pPr>
            <a:r>
              <a:rPr lang="ar-SA" sz="3200" dirty="0"/>
              <a:t>جميل التزويد بأسماء الكتب والاستزادة منها</a:t>
            </a:r>
          </a:p>
          <a:p>
            <a:pPr marL="457200" indent="-457200">
              <a:buFont typeface="Wingdings" panose="05000000000000000000" pitchFamily="2" charset="2"/>
              <a:buChar char="v"/>
            </a:pPr>
            <a:r>
              <a:rPr lang="ar-SA" sz="3200" dirty="0"/>
              <a:t>جزاكم الله خير وبارك فيكم وأحسن إليكم وزادكم من فضله ونفع بنا وبكم الإسلام والمسلمين </a:t>
            </a:r>
            <a:r>
              <a:rPr lang="ar-SA" sz="3200" dirty="0" err="1"/>
              <a:t>يارب</a:t>
            </a:r>
            <a:r>
              <a:rPr lang="ar-SA" sz="3200" dirty="0"/>
              <a:t> العالمين</a:t>
            </a:r>
          </a:p>
          <a:p>
            <a:pPr marL="457200" indent="-457200">
              <a:buFont typeface="Wingdings" panose="05000000000000000000" pitchFamily="2" charset="2"/>
              <a:buChar char="v"/>
            </a:pPr>
            <a:r>
              <a:rPr lang="ar-SA" sz="3200" dirty="0"/>
              <a:t>شكرًا لاختياركم هذا الموضوع المهم، جزاكم الله خير الجزاء</a:t>
            </a:r>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E6C55E8F-AEC3-4BAE-9202-E6AD02B610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286036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1890418686"/>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97%</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د. فاطمة </a:t>
            </a:r>
            <a:r>
              <a:rPr lang="ar-SA" sz="3200" dirty="0" err="1">
                <a:solidFill>
                  <a:prstClr val="black"/>
                </a:solidFill>
                <a:cs typeface="Calibri" panose="020F0502020204030204" pitchFamily="34" charset="0"/>
              </a:rPr>
              <a:t>باعارمة</a:t>
            </a:r>
            <a:r>
              <a:rPr lang="ar-SA" sz="3200" dirty="0">
                <a:solidFill>
                  <a:prstClr val="black"/>
                </a:solidFill>
                <a:cs typeface="Calibri" panose="020F0502020204030204" pitchFamily="34" charset="0"/>
              </a:rPr>
              <a:t>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79214537"/>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( 3 ) : مهارات التفكير الإبداعي </a:t>
            </a:r>
          </a:p>
        </p:txBody>
      </p:sp>
      <p:pic>
        <p:nvPicPr>
          <p:cNvPr id="2" name="صورة 1"/>
          <p:cNvPicPr>
            <a:picLocks noChangeAspect="1"/>
          </p:cNvPicPr>
          <p:nvPr/>
        </p:nvPicPr>
        <p:blipFill rotWithShape="1">
          <a:blip r:embed="rId5"/>
          <a:srcRect r="-924" b="41011"/>
          <a:stretch/>
        </p:blipFill>
        <p:spPr>
          <a:xfrm>
            <a:off x="180947" y="5870544"/>
            <a:ext cx="3802802" cy="2963587"/>
          </a:xfrm>
          <a:prstGeom prst="rect">
            <a:avLst/>
          </a:prstGeom>
          <a:ln>
            <a:solidFill>
              <a:schemeClr val="accent1"/>
            </a:solidFill>
          </a:ln>
        </p:spPr>
      </p:pic>
      <p:pic>
        <p:nvPicPr>
          <p:cNvPr id="3" name="صورة 2"/>
          <p:cNvPicPr>
            <a:picLocks noChangeAspect="1"/>
          </p:cNvPicPr>
          <p:nvPr/>
        </p:nvPicPr>
        <p:blipFill>
          <a:blip r:embed="rId6"/>
          <a:stretch>
            <a:fillRect/>
          </a:stretch>
        </p:blipFill>
        <p:spPr>
          <a:xfrm>
            <a:off x="4013246" y="5870544"/>
            <a:ext cx="4044470" cy="2934536"/>
          </a:xfrm>
          <a:prstGeom prst="rect">
            <a:avLst/>
          </a:prstGeom>
          <a:ln>
            <a:solidFill>
              <a:schemeClr val="accent1"/>
            </a:solidFill>
          </a:ln>
        </p:spPr>
      </p:pic>
      <p:pic>
        <p:nvPicPr>
          <p:cNvPr id="15" name="Picture 2">
            <a:extLst>
              <a:ext uri="{FF2B5EF4-FFF2-40B4-BE49-F238E27FC236}">
                <a16:creationId xmlns:a16="http://schemas.microsoft.com/office/drawing/2014/main" id="{2628A5AE-82C8-4702-BD4F-06DEAA099B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339" y="12158133"/>
            <a:ext cx="3930140" cy="3930140"/>
          </a:xfrm>
          <a:prstGeom prst="rect">
            <a:avLst/>
          </a:prstGeom>
        </p:spPr>
      </p:pic>
    </p:spTree>
    <p:extLst>
      <p:ext uri="{BB962C8B-B14F-4D97-AF65-F5344CB8AC3E}">
        <p14:creationId xmlns:p14="http://schemas.microsoft.com/office/powerpoint/2010/main" val="20286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43465" y="3892061"/>
            <a:ext cx="10363200" cy="2554545"/>
          </a:xfrm>
          <a:prstGeom prst="rect">
            <a:avLst/>
          </a:prstGeom>
        </p:spPr>
        <p:txBody>
          <a:bodyPr wrap="square">
            <a:spAutoFit/>
          </a:bodyPr>
          <a:lstStyle/>
          <a:p>
            <a:pPr marL="457200" indent="-457200">
              <a:buFont typeface="Wingdings" panose="05000000000000000000" pitchFamily="2" charset="2"/>
              <a:buChar char="v"/>
            </a:pPr>
            <a:r>
              <a:rPr lang="ar-SA" sz="3200" dirty="0"/>
              <a:t>لعل الدورة تحتاج وقت أطول</a:t>
            </a:r>
          </a:p>
          <a:p>
            <a:pPr marL="457200" indent="-457200">
              <a:buFont typeface="Wingdings" panose="05000000000000000000" pitchFamily="2" charset="2"/>
              <a:buChar char="v"/>
            </a:pPr>
            <a:r>
              <a:rPr lang="ar-SA" sz="3200" dirty="0"/>
              <a:t>جزاكم الله خير الجزاء</a:t>
            </a:r>
          </a:p>
          <a:p>
            <a:pPr marL="457200" indent="-457200">
              <a:buFont typeface="Wingdings" panose="05000000000000000000" pitchFamily="2" charset="2"/>
              <a:buChar char="v"/>
            </a:pPr>
            <a:r>
              <a:rPr lang="ar-SA" sz="3200" dirty="0"/>
              <a:t>شكرا الدورة اكثر من رائعة تعلمنا مهارات جديدة شكرا لكم</a:t>
            </a:r>
          </a:p>
          <a:p>
            <a:pPr marL="457200" indent="-457200">
              <a:buFont typeface="Wingdings" panose="05000000000000000000" pitchFamily="2" charset="2"/>
              <a:buChar char="v"/>
            </a:pPr>
            <a:r>
              <a:rPr lang="ar-SA" sz="3200" dirty="0"/>
              <a:t>دورة رائعة جداً</a:t>
            </a:r>
          </a:p>
          <a:p>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7BC2C544-1C9F-4E87-B66C-5F3AB7768E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223696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536834232"/>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99%</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8138022" y="7835176"/>
            <a:ext cx="3974788" cy="625428"/>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 : د. محمد الدويش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812908547"/>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( 4 ) : المرأة والتربية </a:t>
            </a:r>
          </a:p>
        </p:txBody>
      </p:sp>
      <p:pic>
        <p:nvPicPr>
          <p:cNvPr id="2" name="صورة 1"/>
          <p:cNvPicPr>
            <a:picLocks noChangeAspect="1"/>
          </p:cNvPicPr>
          <p:nvPr/>
        </p:nvPicPr>
        <p:blipFill rotWithShape="1">
          <a:blip r:embed="rId5"/>
          <a:srcRect t="37070" r="1730" b="36560"/>
          <a:stretch/>
        </p:blipFill>
        <p:spPr>
          <a:xfrm>
            <a:off x="1" y="6259005"/>
            <a:ext cx="4066770" cy="2541912"/>
          </a:xfrm>
          <a:prstGeom prst="rect">
            <a:avLst/>
          </a:prstGeom>
          <a:ln>
            <a:solidFill>
              <a:schemeClr val="accent1"/>
            </a:solidFill>
          </a:ln>
        </p:spPr>
      </p:pic>
      <p:pic>
        <p:nvPicPr>
          <p:cNvPr id="3" name="صورة 2"/>
          <p:cNvPicPr>
            <a:picLocks noChangeAspect="1"/>
          </p:cNvPicPr>
          <p:nvPr/>
        </p:nvPicPr>
        <p:blipFill>
          <a:blip r:embed="rId6"/>
          <a:stretch>
            <a:fillRect/>
          </a:stretch>
        </p:blipFill>
        <p:spPr>
          <a:xfrm>
            <a:off x="4066771" y="6259005"/>
            <a:ext cx="4194465" cy="2570973"/>
          </a:xfrm>
          <a:prstGeom prst="rect">
            <a:avLst/>
          </a:prstGeom>
          <a:ln>
            <a:solidFill>
              <a:schemeClr val="accent1"/>
            </a:solidFill>
          </a:ln>
        </p:spPr>
      </p:pic>
      <p:pic>
        <p:nvPicPr>
          <p:cNvPr id="15" name="Picture 2">
            <a:extLst>
              <a:ext uri="{FF2B5EF4-FFF2-40B4-BE49-F238E27FC236}">
                <a16:creationId xmlns:a16="http://schemas.microsoft.com/office/drawing/2014/main" id="{0E5020CC-40F7-475A-B42C-565362FE66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099" y="12124669"/>
            <a:ext cx="3930140" cy="3930140"/>
          </a:xfrm>
          <a:prstGeom prst="rect">
            <a:avLst/>
          </a:prstGeom>
        </p:spPr>
      </p:pic>
    </p:spTree>
    <p:extLst>
      <p:ext uri="{BB962C8B-B14F-4D97-AF65-F5344CB8AC3E}">
        <p14:creationId xmlns:p14="http://schemas.microsoft.com/office/powerpoint/2010/main" val="259279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383242"/>
            <a:ext cx="11103058" cy="8279190"/>
          </a:xfrm>
          <a:prstGeom prst="rect">
            <a:avLst/>
          </a:prstGeom>
        </p:spPr>
        <p:txBody>
          <a:bodyPr wrap="square">
            <a:spAutoFit/>
          </a:bodyPr>
          <a:lstStyle/>
          <a:p>
            <a:pPr marL="457200" indent="-457200">
              <a:buFont typeface="Wingdings" panose="05000000000000000000" pitchFamily="2" charset="2"/>
              <a:buChar char="v"/>
            </a:pPr>
            <a:r>
              <a:rPr lang="ar-SA" sz="2800" dirty="0"/>
              <a:t>جزاكم الرحمن عنا خير الجزاء</a:t>
            </a:r>
          </a:p>
          <a:p>
            <a:pPr marL="457200" indent="-457200">
              <a:buFont typeface="Wingdings" panose="05000000000000000000" pitchFamily="2" charset="2"/>
              <a:buChar char="v"/>
            </a:pPr>
            <a:r>
              <a:rPr lang="ar-SA" sz="2800" dirty="0"/>
              <a:t>كتب الله أجركم وأحسن الله إليكم 🌸</a:t>
            </a:r>
          </a:p>
          <a:p>
            <a:pPr marL="457200" indent="-457200">
              <a:buFont typeface="Wingdings" panose="05000000000000000000" pitchFamily="2" charset="2"/>
              <a:buChar char="v"/>
            </a:pPr>
            <a:r>
              <a:rPr lang="ar-SA" sz="2800" dirty="0"/>
              <a:t>كله تمام</a:t>
            </a:r>
          </a:p>
          <a:p>
            <a:pPr marL="457200" indent="-457200">
              <a:buFont typeface="Wingdings" panose="05000000000000000000" pitchFamily="2" charset="2"/>
              <a:buChar char="v"/>
            </a:pPr>
            <a:r>
              <a:rPr lang="ar-SA" sz="2800" dirty="0"/>
              <a:t>بارك الله فيكم</a:t>
            </a:r>
          </a:p>
          <a:p>
            <a:pPr marL="457200" indent="-457200">
              <a:buFont typeface="Wingdings" panose="05000000000000000000" pitchFamily="2" charset="2"/>
              <a:buChar char="v"/>
            </a:pPr>
            <a:r>
              <a:rPr lang="ar-SA" sz="2800" dirty="0"/>
              <a:t>اللهم </a:t>
            </a:r>
            <a:r>
              <a:rPr lang="ar-SA" sz="2800" dirty="0" err="1"/>
              <a:t>بارك..اللهم</a:t>
            </a:r>
            <a:r>
              <a:rPr lang="ar-SA" sz="2800" dirty="0"/>
              <a:t> </a:t>
            </a:r>
            <a:r>
              <a:rPr lang="ar-SA" sz="2800" dirty="0" err="1"/>
              <a:t>بارك..اللهم</a:t>
            </a:r>
            <a:r>
              <a:rPr lang="ar-SA" sz="2800" dirty="0"/>
              <a:t> بارك.. المدرب إلقاؤه فيه أريحية، يريد مشاركة الجميع حتى ترسخ المعلومة، بالنسبة لي اتضحت لي نقاط هي إضاءات جميلة.. ومازلنا في قطار نخبة معين🚂 وكل محطة لها رونقها الجميل، بشوق إلى المحطة القادمة 🏝 شكر الله سعي الجميع وبارك في جهودكم 🌻💐</a:t>
            </a:r>
          </a:p>
          <a:p>
            <a:pPr marL="457200" indent="-457200">
              <a:buFont typeface="Wingdings" panose="05000000000000000000" pitchFamily="2" charset="2"/>
              <a:buChar char="v"/>
            </a:pPr>
            <a:r>
              <a:rPr lang="ar-SA" sz="2800" dirty="0"/>
              <a:t>الإكثار من هذه الدورات الهادفة</a:t>
            </a:r>
          </a:p>
          <a:p>
            <a:pPr marL="457200" indent="-457200">
              <a:buFont typeface="Wingdings" panose="05000000000000000000" pitchFamily="2" charset="2"/>
              <a:buChar char="v"/>
            </a:pPr>
            <a:r>
              <a:rPr lang="ar-SA" sz="2800" dirty="0"/>
              <a:t>نحتاج للمزيد من الدورات التربوية لحاجة المرأة لها</a:t>
            </a:r>
          </a:p>
          <a:p>
            <a:pPr marL="457200" indent="-457200">
              <a:buFont typeface="Wingdings" panose="05000000000000000000" pitchFamily="2" charset="2"/>
              <a:buChar char="v"/>
            </a:pPr>
            <a:r>
              <a:rPr lang="ar-SA" sz="2800" dirty="0"/>
              <a:t>جزاكم الله خيرا وجعل كل ما تقدمونه في ميزان حسناتكم</a:t>
            </a:r>
          </a:p>
          <a:p>
            <a:pPr marL="457200" indent="-457200">
              <a:buFont typeface="Wingdings" panose="05000000000000000000" pitchFamily="2" charset="2"/>
              <a:buChar char="v"/>
            </a:pPr>
            <a:r>
              <a:rPr lang="ar-SA" sz="2800" dirty="0"/>
              <a:t>نريد ضروري استضافة الشيخ مرة أخرى وتخصيص موضوع تربوي يفصّل فيه الشيخ بطرق عملية</a:t>
            </a:r>
          </a:p>
          <a:p>
            <a:pPr marL="457200" indent="-457200">
              <a:buFont typeface="Wingdings" panose="05000000000000000000" pitchFamily="2" charset="2"/>
              <a:buChar char="v"/>
            </a:pPr>
            <a:r>
              <a:rPr lang="ar-SA" sz="2800" dirty="0"/>
              <a:t>الدورة جميلة ونافعة لكل مربي ومختص بالتربية</a:t>
            </a:r>
          </a:p>
          <a:p>
            <a:pPr marL="457200" indent="-457200">
              <a:buFont typeface="Wingdings" panose="05000000000000000000" pitchFamily="2" charset="2"/>
              <a:buChar char="v"/>
            </a:pPr>
            <a:r>
              <a:rPr lang="ar-SA" sz="2800" dirty="0"/>
              <a:t>ان نركز على الجانب الديني في تربية الأبناء لننشئ جيل يعرف الحلال والحرام والمبادئ الأخلاقية لما يكفي لحمايته من تلوث الأفكار التي تبث من خلال برامج التواصل وانسلاخ بعض الشباب عن دينهم والانجراف وراء الأفكار الإلحادية والعياذ بالله</a:t>
            </a:r>
          </a:p>
          <a:p>
            <a:pPr marL="457200" indent="-457200">
              <a:buFont typeface="Wingdings" panose="05000000000000000000" pitchFamily="2" charset="2"/>
              <a:buChar char="v"/>
            </a:pPr>
            <a:r>
              <a:rPr lang="ar-SA" sz="2800" dirty="0"/>
              <a:t>زيادة وقت اللقاء</a:t>
            </a:r>
          </a:p>
          <a:p>
            <a:pPr marL="457200" indent="-457200">
              <a:buFont typeface="Wingdings" panose="05000000000000000000" pitchFamily="2" charset="2"/>
              <a:buChar char="v"/>
            </a:pPr>
            <a:endParaRPr lang="ar-SA" sz="28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B2095F31-6164-4878-8A01-436D815EF0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82620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888661733"/>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836765" y="7848628"/>
            <a:ext cx="3974788" cy="558743"/>
          </a:xfrm>
          <a:prstGeom prst="rect">
            <a:avLst/>
          </a:prstGeom>
          <a:noFill/>
        </p:spPr>
        <p:txBody>
          <a:bodyPr wrap="square">
            <a:spAutoFit/>
          </a:bodyPr>
          <a:lstStyle/>
          <a:p>
            <a:pPr>
              <a:lnSpc>
                <a:spcPct val="115000"/>
              </a:lnSpc>
            </a:pPr>
            <a:r>
              <a:rPr lang="ar-SA" sz="2800" dirty="0">
                <a:solidFill>
                  <a:prstClr val="black"/>
                </a:solidFill>
                <a:cs typeface="Calibri" panose="020F0502020204030204" pitchFamily="34" charset="0"/>
              </a:rPr>
              <a:t>المدرب : د. حسن الأسمري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cxnSp>
        <p:nvCxnSpPr>
          <p:cNvPr id="9" name="رابط مستقيم 8">
            <a:extLst>
              <a:ext uri="{FF2B5EF4-FFF2-40B4-BE49-F238E27FC236}">
                <a16:creationId xmlns:a16="http://schemas.microsoft.com/office/drawing/2014/main" id="{AAB8FC2F-C4F3-4949-83FC-BB0C50351817}"/>
              </a:ext>
            </a:extLst>
          </p:cNvPr>
          <p:cNvCxnSpPr/>
          <p:nvPr/>
        </p:nvCxnSpPr>
        <p:spPr>
          <a:xfrm flipH="1">
            <a:off x="654722" y="10360760"/>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رابط مستقيم 9">
            <a:extLst>
              <a:ext uri="{FF2B5EF4-FFF2-40B4-BE49-F238E27FC236}">
                <a16:creationId xmlns:a16="http://schemas.microsoft.com/office/drawing/2014/main" id="{D37128CB-CE75-401B-9C33-830785D48E2D}"/>
              </a:ext>
            </a:extLst>
          </p:cNvPr>
          <p:cNvCxnSpPr>
            <a:cxnSpLocks/>
          </p:cNvCxnSpPr>
          <p:nvPr/>
        </p:nvCxnSpPr>
        <p:spPr>
          <a:xfrm flipH="1">
            <a:off x="3744764" y="10360760"/>
            <a:ext cx="202493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858555329"/>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t>الدورة التدريبية ( 5 ) : </a:t>
            </a:r>
            <a:r>
              <a:rPr lang="ar-SA" sz="3600" b="1" dirty="0">
                <a:solidFill>
                  <a:schemeClr val="bg1"/>
                </a:solidFill>
                <a:latin typeface="Arial"/>
                <a:ea typeface="Arial"/>
                <a:cs typeface="Arial"/>
                <a:sym typeface="Arial"/>
              </a:rPr>
              <a:t>الفكر النسوي عرض ومناقشة من منظور الفكر الإسلامي  </a:t>
            </a:r>
            <a:endParaRPr lang="ar-SA" sz="3600" b="1" dirty="0">
              <a:solidFill>
                <a:schemeClr val="bg1"/>
              </a:solidFill>
            </a:endParaRPr>
          </a:p>
        </p:txBody>
      </p:sp>
      <p:pic>
        <p:nvPicPr>
          <p:cNvPr id="3" name="صورة 2"/>
          <p:cNvPicPr>
            <a:picLocks noChangeAspect="1"/>
          </p:cNvPicPr>
          <p:nvPr/>
        </p:nvPicPr>
        <p:blipFill rotWithShape="1">
          <a:blip r:embed="rId5"/>
          <a:srcRect l="21511" t="26793" r="22493" b="21191"/>
          <a:stretch/>
        </p:blipFill>
        <p:spPr>
          <a:xfrm>
            <a:off x="218100" y="6174268"/>
            <a:ext cx="4036054" cy="2687207"/>
          </a:xfrm>
          <a:prstGeom prst="rect">
            <a:avLst/>
          </a:prstGeom>
          <a:ln>
            <a:solidFill>
              <a:schemeClr val="accent1"/>
            </a:solidFill>
          </a:ln>
        </p:spPr>
      </p:pic>
      <p:pic>
        <p:nvPicPr>
          <p:cNvPr id="4" name="صورة 3"/>
          <p:cNvPicPr>
            <a:picLocks noChangeAspect="1"/>
          </p:cNvPicPr>
          <p:nvPr/>
        </p:nvPicPr>
        <p:blipFill rotWithShape="1">
          <a:blip r:embed="rId6"/>
          <a:srcRect l="26045" t="25179" r="22493" b="12320"/>
          <a:stretch/>
        </p:blipFill>
        <p:spPr>
          <a:xfrm>
            <a:off x="4336026" y="6189463"/>
            <a:ext cx="3873160" cy="2644668"/>
          </a:xfrm>
          <a:prstGeom prst="rect">
            <a:avLst/>
          </a:prstGeom>
          <a:ln>
            <a:solidFill>
              <a:schemeClr val="accent1"/>
            </a:solidFill>
          </a:ln>
        </p:spPr>
      </p:pic>
      <p:pic>
        <p:nvPicPr>
          <p:cNvPr id="15" name="Picture 2">
            <a:extLst>
              <a:ext uri="{FF2B5EF4-FFF2-40B4-BE49-F238E27FC236}">
                <a16:creationId xmlns:a16="http://schemas.microsoft.com/office/drawing/2014/main" id="{76E9FE08-F8DC-406E-81F1-EA7A73789E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099" y="12124669"/>
            <a:ext cx="3930140" cy="3930140"/>
          </a:xfrm>
          <a:prstGeom prst="rect">
            <a:avLst/>
          </a:prstGeom>
        </p:spPr>
      </p:pic>
    </p:spTree>
    <p:extLst>
      <p:ext uri="{BB962C8B-B14F-4D97-AF65-F5344CB8AC3E}">
        <p14:creationId xmlns:p14="http://schemas.microsoft.com/office/powerpoint/2010/main" val="89109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3108543"/>
          </a:xfrm>
          <a:prstGeom prst="rect">
            <a:avLst/>
          </a:prstGeom>
        </p:spPr>
        <p:txBody>
          <a:bodyPr wrap="square">
            <a:spAutoFit/>
          </a:bodyPr>
          <a:lstStyle/>
          <a:p>
            <a:pPr marL="457200" indent="-457200">
              <a:buFont typeface="Wingdings" panose="05000000000000000000" pitchFamily="2" charset="2"/>
              <a:buChar char="v"/>
            </a:pPr>
            <a:r>
              <a:rPr lang="ar-SA" sz="2800" dirty="0"/>
              <a:t>شكرا الله لكم</a:t>
            </a:r>
          </a:p>
          <a:p>
            <a:pPr marL="457200" indent="-457200">
              <a:buFont typeface="Wingdings" panose="05000000000000000000" pitchFamily="2" charset="2"/>
              <a:buChar char="v"/>
            </a:pPr>
            <a:r>
              <a:rPr lang="ar-SA" sz="2800" dirty="0"/>
              <a:t>كتب الله أجركم وجعل ما تقدمونه في ميزان حسناتكم 💕</a:t>
            </a:r>
          </a:p>
          <a:p>
            <a:pPr marL="457200" indent="-457200">
              <a:buFont typeface="Wingdings" panose="05000000000000000000" pitchFamily="2" charset="2"/>
              <a:buChar char="v"/>
            </a:pPr>
            <a:r>
              <a:rPr lang="ar-SA" sz="2800" dirty="0"/>
              <a:t>جزيتم خيرًا وأحسن الله إليكم</a:t>
            </a:r>
          </a:p>
          <a:p>
            <a:pPr marL="457200" indent="-457200">
              <a:buFont typeface="Wingdings" panose="05000000000000000000" pitchFamily="2" charset="2"/>
              <a:buChar char="v"/>
            </a:pPr>
            <a:r>
              <a:rPr lang="ar-SA" sz="2800" dirty="0"/>
              <a:t>الله </a:t>
            </a:r>
            <a:r>
              <a:rPr lang="ar-SA" sz="2800" dirty="0" err="1"/>
              <a:t>يجزاكم</a:t>
            </a:r>
            <a:r>
              <a:rPr lang="ar-SA" sz="2800" dirty="0"/>
              <a:t> خير </a:t>
            </a:r>
            <a:r>
              <a:rPr lang="ar-SA" sz="2800" dirty="0" err="1"/>
              <a:t>الجزاااء</a:t>
            </a:r>
            <a:endParaRPr lang="ar-SA" sz="2800" dirty="0"/>
          </a:p>
          <a:p>
            <a:pPr marL="457200" indent="-457200">
              <a:buFont typeface="Wingdings" panose="05000000000000000000" pitchFamily="2" charset="2"/>
              <a:buChar char="v"/>
            </a:pPr>
            <a:r>
              <a:rPr lang="ar-SA" sz="2800" dirty="0"/>
              <a:t>شكرا للمواضيع المفيدة الجديدة</a:t>
            </a:r>
          </a:p>
          <a:p>
            <a:pPr marL="457200" indent="-457200">
              <a:buFont typeface="Wingdings" panose="05000000000000000000" pitchFamily="2" charset="2"/>
              <a:buChar char="v"/>
            </a:pPr>
            <a:r>
              <a:rPr lang="ar-SA" sz="2800" dirty="0"/>
              <a:t>جعل الله عملكم وسعيكم في موازين حسناتكم ❤️</a:t>
            </a:r>
          </a:p>
          <a:p>
            <a:pPr marL="457200" indent="-457200">
              <a:buFont typeface="Wingdings" panose="05000000000000000000" pitchFamily="2" charset="2"/>
              <a:buChar char="v"/>
            </a:pPr>
            <a:endParaRPr lang="ar-SA" sz="28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A766D5F2-6D1F-42A1-B061-E164F4EF3C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135685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024084555"/>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25428"/>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د. عبير الشلهوب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2150971809"/>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t>الدورة التدريبية ( 6 ) : </a:t>
            </a:r>
            <a:r>
              <a:rPr lang="ar-SA" sz="3600" b="1" dirty="0">
                <a:solidFill>
                  <a:schemeClr val="bg1"/>
                </a:solidFill>
                <a:latin typeface="Arial"/>
                <a:ea typeface="Arial"/>
                <a:cs typeface="Arial"/>
                <a:sym typeface="Arial"/>
              </a:rPr>
              <a:t>ركائز نجاح الخطاب المعاصر</a:t>
            </a:r>
            <a:endParaRPr lang="ar-SA" sz="3600" b="1" dirty="0">
              <a:solidFill>
                <a:schemeClr val="bg1"/>
              </a:solidFill>
            </a:endParaRPr>
          </a:p>
        </p:txBody>
      </p:sp>
      <p:pic>
        <p:nvPicPr>
          <p:cNvPr id="2" name="صورة 1"/>
          <p:cNvPicPr>
            <a:picLocks noChangeAspect="1"/>
          </p:cNvPicPr>
          <p:nvPr/>
        </p:nvPicPr>
        <p:blipFill>
          <a:blip r:embed="rId5"/>
          <a:stretch>
            <a:fillRect/>
          </a:stretch>
        </p:blipFill>
        <p:spPr>
          <a:xfrm>
            <a:off x="3994541" y="5995720"/>
            <a:ext cx="4068900" cy="2652075"/>
          </a:xfrm>
          <a:prstGeom prst="rect">
            <a:avLst/>
          </a:prstGeom>
          <a:ln>
            <a:solidFill>
              <a:schemeClr val="accent1"/>
            </a:solidFill>
          </a:ln>
        </p:spPr>
      </p:pic>
      <p:pic>
        <p:nvPicPr>
          <p:cNvPr id="4" name="صورة 3"/>
          <p:cNvPicPr>
            <a:picLocks noChangeAspect="1"/>
          </p:cNvPicPr>
          <p:nvPr/>
        </p:nvPicPr>
        <p:blipFill>
          <a:blip r:embed="rId6"/>
          <a:stretch>
            <a:fillRect/>
          </a:stretch>
        </p:blipFill>
        <p:spPr>
          <a:xfrm>
            <a:off x="295413" y="5995720"/>
            <a:ext cx="3543483" cy="2652075"/>
          </a:xfrm>
          <a:prstGeom prst="rect">
            <a:avLst/>
          </a:prstGeom>
          <a:ln>
            <a:solidFill>
              <a:schemeClr val="accent1"/>
            </a:solidFill>
          </a:ln>
        </p:spPr>
      </p:pic>
      <p:pic>
        <p:nvPicPr>
          <p:cNvPr id="15" name="Picture 2">
            <a:extLst>
              <a:ext uri="{FF2B5EF4-FFF2-40B4-BE49-F238E27FC236}">
                <a16:creationId xmlns:a16="http://schemas.microsoft.com/office/drawing/2014/main" id="{818833C0-429D-494E-A0AA-4881B6B027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959" y="12124669"/>
            <a:ext cx="3930140" cy="3930140"/>
          </a:xfrm>
          <a:prstGeom prst="rect">
            <a:avLst/>
          </a:prstGeom>
        </p:spPr>
      </p:pic>
    </p:spTree>
    <p:extLst>
      <p:ext uri="{BB962C8B-B14F-4D97-AF65-F5344CB8AC3E}">
        <p14:creationId xmlns:p14="http://schemas.microsoft.com/office/powerpoint/2010/main" val="4289541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485724"/>
            <a:ext cx="11103058" cy="3539430"/>
          </a:xfrm>
          <a:prstGeom prst="rect">
            <a:avLst/>
          </a:prstGeom>
        </p:spPr>
        <p:txBody>
          <a:bodyPr wrap="square">
            <a:spAutoFit/>
          </a:bodyPr>
          <a:lstStyle/>
          <a:p>
            <a:pPr marL="457200" indent="-457200">
              <a:buFont typeface="Wingdings" panose="05000000000000000000" pitchFamily="2" charset="2"/>
              <a:buChar char="v"/>
            </a:pPr>
            <a:r>
              <a:rPr lang="ar-SA" sz="3200" dirty="0"/>
              <a:t>الله </a:t>
            </a:r>
            <a:r>
              <a:rPr lang="ar-SA" sz="3200" dirty="0" err="1"/>
              <a:t>يسعدددكم</a:t>
            </a:r>
            <a:r>
              <a:rPr lang="ar-SA" sz="3200" dirty="0"/>
              <a:t> دورة </a:t>
            </a:r>
            <a:r>
              <a:rPr lang="ar-SA" sz="3200" dirty="0" err="1"/>
              <a:t>رااااااااااائعة</a:t>
            </a:r>
            <a:r>
              <a:rPr lang="ar-SA" sz="3200" dirty="0"/>
              <a:t> ومميزه تبارك الله</a:t>
            </a:r>
          </a:p>
          <a:p>
            <a:pPr marL="457200" indent="-457200">
              <a:buFont typeface="Wingdings" panose="05000000000000000000" pitchFamily="2" charset="2"/>
              <a:buChar char="v"/>
            </a:pPr>
            <a:r>
              <a:rPr lang="ar-SA" sz="3200" dirty="0"/>
              <a:t>كان لقاء جميل ومحفز</a:t>
            </a:r>
          </a:p>
          <a:p>
            <a:pPr marL="457200" indent="-457200">
              <a:buFont typeface="Wingdings" panose="05000000000000000000" pitchFamily="2" charset="2"/>
              <a:buChar char="v"/>
            </a:pPr>
            <a:r>
              <a:rPr lang="ar-SA" sz="3200" dirty="0"/>
              <a:t>شكرا</a:t>
            </a:r>
          </a:p>
          <a:p>
            <a:pPr marL="457200" indent="-457200">
              <a:buFont typeface="Wingdings" panose="05000000000000000000" pitchFamily="2" charset="2"/>
              <a:buChar char="v"/>
            </a:pPr>
            <a:r>
              <a:rPr lang="ar-SA" sz="3200" dirty="0"/>
              <a:t>محاضرة </a:t>
            </a:r>
            <a:r>
              <a:rPr lang="ar-SA" sz="3200" dirty="0" err="1"/>
              <a:t>أكثثثثر</a:t>
            </a:r>
            <a:r>
              <a:rPr lang="ar-SA" sz="3200" dirty="0"/>
              <a:t> من رائعة سعدنا بذلك</a:t>
            </a:r>
          </a:p>
          <a:p>
            <a:pPr marL="457200" indent="-457200">
              <a:buFont typeface="Wingdings" panose="05000000000000000000" pitchFamily="2" charset="2"/>
              <a:buChar char="v"/>
            </a:pPr>
            <a:r>
              <a:rPr lang="ar-SA" sz="3200" dirty="0"/>
              <a:t>شكرا للاختيار المميز كتب الله أجركم</a:t>
            </a:r>
          </a:p>
          <a:p>
            <a:pPr marL="457200" indent="-457200">
              <a:buFont typeface="Wingdings" panose="05000000000000000000" pitchFamily="2" charset="2"/>
              <a:buChar char="v"/>
            </a:pPr>
            <a:r>
              <a:rPr lang="ar-SA" sz="3200" dirty="0"/>
              <a:t>شكرا لكم</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495F1FDE-6E59-44C7-A12B-6935BD494C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24651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1022450255"/>
              </p:ext>
            </p:extLst>
          </p:nvPr>
        </p:nvGraphicFramePr>
        <p:xfrm>
          <a:off x="1715589" y="4596153"/>
          <a:ext cx="9780625" cy="7063693"/>
        </p:xfrm>
        <a:graphic>
          <a:graphicData uri="http://schemas.openxmlformats.org/drawingml/2006/table">
            <a:tbl>
              <a:tblPr rtl="1" firstRow="1" bandRow="1">
                <a:tableStyleId>{5940675A-B579-460E-94D1-54222C63F5DA}</a:tableStyleId>
              </a:tblPr>
              <a:tblGrid>
                <a:gridCol w="2890118">
                  <a:extLst>
                    <a:ext uri="{9D8B030D-6E8A-4147-A177-3AD203B41FA5}">
                      <a16:colId xmlns:a16="http://schemas.microsoft.com/office/drawing/2014/main" val="20000"/>
                    </a:ext>
                  </a:extLst>
                </a:gridCol>
                <a:gridCol w="6890507">
                  <a:extLst>
                    <a:ext uri="{9D8B030D-6E8A-4147-A177-3AD203B41FA5}">
                      <a16:colId xmlns:a16="http://schemas.microsoft.com/office/drawing/2014/main" val="20001"/>
                    </a:ext>
                  </a:extLst>
                </a:gridCol>
              </a:tblGrid>
              <a:tr h="1768897">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SA" sz="3600" b="0" kern="1200" dirty="0">
                        <a:solidFill>
                          <a:schemeClr val="bg1">
                            <a:lumMod val="50000"/>
                          </a:schemeClr>
                        </a:solidFill>
                        <a:latin typeface="AbdoLine" pitchFamily="50" charset="-78"/>
                        <a:ea typeface="+mn-ea"/>
                        <a:cs typeface="+mn-cs"/>
                      </a:endParaRPr>
                    </a:p>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مختصر المشروع</a:t>
                      </a:r>
                      <a:endParaRPr lang="en-US" sz="4000" b="0" kern="1200" baseline="0" dirty="0">
                        <a:solidFill>
                          <a:schemeClr val="bg1">
                            <a:lumMod val="50000"/>
                          </a:schemeClr>
                        </a:solidFill>
                        <a:latin typeface="AbdoLine" pitchFamily="50" charset="-7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ar-SA" sz="3600" b="0" kern="1200" baseline="0" dirty="0">
                          <a:solidFill>
                            <a:srgbClr val="7F4377"/>
                          </a:solidFill>
                          <a:latin typeface="AbdoLine" pitchFamily="50" charset="-78"/>
                          <a:ea typeface="+mn-ea"/>
                          <a:cs typeface="+mn-cs"/>
                        </a:rPr>
                        <a:t>برنامج تدريبي لتأهيل المتميزات في برامج معين السابقة وإكسابهن المهارات اللازمة لممارسة الدور الريادي</a:t>
                      </a:r>
                      <a:r>
                        <a:rPr lang="en-US" sz="3600" b="0" kern="1200" baseline="0" dirty="0">
                          <a:solidFill>
                            <a:srgbClr val="7F4377"/>
                          </a:solidFill>
                          <a:latin typeface="AbdoLine" pitchFamily="50" charset="-78"/>
                          <a:ea typeface="+mn-ea"/>
                          <a:cs typeface="+mn-cs"/>
                        </a:rPr>
                        <a:t> </a:t>
                      </a:r>
                      <a:r>
                        <a:rPr lang="ar-SA" sz="3600" b="0" kern="1200" baseline="0" dirty="0">
                          <a:solidFill>
                            <a:srgbClr val="7F4377"/>
                          </a:solidFill>
                          <a:latin typeface="AbdoLine" pitchFamily="50" charset="-78"/>
                          <a:ea typeface="+mn-ea"/>
                          <a:cs typeface="+mn-cs"/>
                        </a:rPr>
                        <a:t>من خلال المجالات التالية (التربوي, العلمي, الفكري, المهاري , الشخصي)</a:t>
                      </a:r>
                      <a:endParaRPr lang="en-US" sz="3600" b="0" kern="1200" baseline="0" dirty="0">
                        <a:solidFill>
                          <a:srgbClr val="7F4377"/>
                        </a:solidFill>
                        <a:latin typeface="AbdoLine" pitchFamily="50" charset="-7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10702">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مكان تنفيذ المشروع</a:t>
                      </a:r>
                      <a:endParaRPr lang="en-US" sz="4000" b="0" kern="1200" baseline="0" dirty="0">
                        <a:solidFill>
                          <a:schemeClr val="bg1">
                            <a:lumMod val="50000"/>
                          </a:schemeClr>
                        </a:solidFill>
                        <a:latin typeface="AbdoLine" pitchFamily="50" charset="-7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rtl="1"/>
                      <a:r>
                        <a:rPr lang="ar-SA" sz="3600" b="0" kern="1200" baseline="0" dirty="0">
                          <a:solidFill>
                            <a:srgbClr val="7F4377"/>
                          </a:solidFill>
                          <a:latin typeface="AbdoLine" pitchFamily="50" charset="-78"/>
                          <a:ea typeface="+mn-ea"/>
                          <a:cs typeface="+mn-cs"/>
                        </a:rPr>
                        <a:t>قاعة تدريبية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031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تاريخ البدء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3600" b="0" kern="1200" baseline="0" dirty="0">
                          <a:solidFill>
                            <a:srgbClr val="7F4377"/>
                          </a:solidFill>
                          <a:latin typeface="Arial" panose="020B0604020202020204" pitchFamily="34" charset="0"/>
                          <a:ea typeface="+mn-ea"/>
                          <a:cs typeface="Arial" panose="020B0604020202020204" pitchFamily="34" charset="0"/>
                        </a:rPr>
                        <a:t>29 / 6 / 1449هـ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3031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تاريخ الانتهاء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rtl="1"/>
                      <a:r>
                        <a:rPr lang="ar-SA" sz="3600" b="0" kern="1200" baseline="0" dirty="0">
                          <a:solidFill>
                            <a:srgbClr val="7F4377"/>
                          </a:solidFill>
                          <a:latin typeface="Arial" panose="020B0604020202020204" pitchFamily="34" charset="0"/>
                          <a:ea typeface="+mn-ea"/>
                          <a:cs typeface="Arial" panose="020B0604020202020204" pitchFamily="34" charset="0"/>
                        </a:rPr>
                        <a:t>26 / 8 / 1443هـ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27459">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مدة المشروع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rtl="1"/>
                      <a:r>
                        <a:rPr lang="ar-SA" sz="3600" b="0" kern="1200" baseline="0" dirty="0">
                          <a:solidFill>
                            <a:srgbClr val="7F4377"/>
                          </a:solidFill>
                          <a:latin typeface="AbdoLine" pitchFamily="50" charset="-78"/>
                          <a:ea typeface="+mn-ea"/>
                          <a:cs typeface="+mn-cs"/>
                        </a:rPr>
                        <a:t>12 يوم تدريبي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3031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4000" b="0" kern="1200" baseline="0" dirty="0">
                          <a:solidFill>
                            <a:schemeClr val="bg1">
                              <a:lumMod val="50000"/>
                            </a:schemeClr>
                          </a:solidFill>
                          <a:latin typeface="AbdoLine" pitchFamily="50" charset="-78"/>
                          <a:ea typeface="+mn-ea"/>
                          <a:cs typeface="+mn-cs"/>
                        </a:rPr>
                        <a:t>عدد المستفيدات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rtl="1"/>
                      <a:r>
                        <a:rPr lang="ar-SA" sz="3600" b="0" kern="1200" baseline="0" dirty="0">
                          <a:solidFill>
                            <a:srgbClr val="7F4377"/>
                          </a:solidFill>
                          <a:latin typeface="AbdoLine" pitchFamily="50" charset="-78"/>
                          <a:ea typeface="+mn-ea"/>
                          <a:cs typeface="+mn-cs"/>
                        </a:rPr>
                        <a:t>30 متدربة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مربع نص 4"/>
          <p:cNvSpPr txBox="1"/>
          <p:nvPr/>
        </p:nvSpPr>
        <p:spPr>
          <a:xfrm>
            <a:off x="4016056" y="1812274"/>
            <a:ext cx="5179690" cy="1015663"/>
          </a:xfrm>
          <a:prstGeom prst="rect">
            <a:avLst/>
          </a:prstGeom>
          <a:noFill/>
        </p:spPr>
        <p:txBody>
          <a:bodyPr wrap="square" rtlCol="1">
            <a:spAutoFit/>
          </a:bodyPr>
          <a:lstStyle/>
          <a:p>
            <a:pPr algn="ctr"/>
            <a:r>
              <a:rPr lang="ar-SA" sz="6000" dirty="0">
                <a:solidFill>
                  <a:schemeClr val="bg1">
                    <a:lumMod val="50000"/>
                  </a:schemeClr>
                </a:solidFill>
                <a:cs typeface="AL-Mateen" pitchFamily="2" charset="-78"/>
              </a:rPr>
              <a:t>بطاقة</a:t>
            </a:r>
            <a:r>
              <a:rPr lang="ar-SA" sz="6000" dirty="0">
                <a:solidFill>
                  <a:srgbClr val="5EA9CA"/>
                </a:solidFill>
                <a:cs typeface="AL-Mateen" pitchFamily="2" charset="-78"/>
              </a:rPr>
              <a:t> </a:t>
            </a:r>
            <a:r>
              <a:rPr lang="ar-SA" sz="6000" dirty="0">
                <a:solidFill>
                  <a:schemeClr val="bg1">
                    <a:lumMod val="50000"/>
                  </a:schemeClr>
                </a:solidFill>
                <a:cs typeface="AL-Mateen" pitchFamily="2" charset="-78"/>
              </a:rPr>
              <a:t>المشروع</a:t>
            </a:r>
          </a:p>
        </p:txBody>
      </p:sp>
      <p:pic>
        <p:nvPicPr>
          <p:cNvPr id="6" name="Picture 2">
            <a:extLst>
              <a:ext uri="{FF2B5EF4-FFF2-40B4-BE49-F238E27FC236}">
                <a16:creationId xmlns:a16="http://schemas.microsoft.com/office/drawing/2014/main" id="{9E76AD4B-6A97-4877-B1B6-960CB18DC0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8561" y="11941789"/>
            <a:ext cx="3930140" cy="3930140"/>
          </a:xfrm>
          <a:prstGeom prst="rect">
            <a:avLst/>
          </a:prstGeom>
        </p:spPr>
      </p:pic>
    </p:spTree>
    <p:extLst>
      <p:ext uri="{BB962C8B-B14F-4D97-AF65-F5344CB8AC3E}">
        <p14:creationId xmlns:p14="http://schemas.microsoft.com/office/powerpoint/2010/main" val="1540136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544219235"/>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 : د. فؤاد </a:t>
            </a:r>
            <a:r>
              <a:rPr lang="ar-SA" sz="3200" dirty="0" err="1">
                <a:solidFill>
                  <a:prstClr val="black"/>
                </a:solidFill>
                <a:cs typeface="Calibri" panose="020F0502020204030204" pitchFamily="34" charset="0"/>
              </a:rPr>
              <a:t>مرداد</a:t>
            </a:r>
            <a:r>
              <a:rPr lang="ar-SA" sz="3200" dirty="0">
                <a:solidFill>
                  <a:prstClr val="black"/>
                </a:solidFill>
                <a:cs typeface="Calibri" panose="020F0502020204030204" pitchFamily="34" charset="0"/>
              </a:rPr>
              <a:t>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729411822"/>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42490" y="2633465"/>
            <a:ext cx="8582926"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t>الدورة التدريبية ( 7 ) : </a:t>
            </a:r>
            <a:r>
              <a:rPr lang="ar-SA" sz="3600" b="1" dirty="0">
                <a:solidFill>
                  <a:schemeClr val="bg1"/>
                </a:solidFill>
                <a:latin typeface="Arial"/>
                <a:ea typeface="Arial"/>
                <a:cs typeface="Arial"/>
                <a:sym typeface="Arial"/>
              </a:rPr>
              <a:t>المُـحــــاوِر المُحترف</a:t>
            </a:r>
            <a:endParaRPr lang="ar-SA" sz="3600" b="1" dirty="0">
              <a:solidFill>
                <a:schemeClr val="bg1"/>
              </a:solidFill>
            </a:endParaRPr>
          </a:p>
        </p:txBody>
      </p:sp>
      <p:pic>
        <p:nvPicPr>
          <p:cNvPr id="2" name="صورة 1"/>
          <p:cNvPicPr>
            <a:picLocks noChangeAspect="1"/>
          </p:cNvPicPr>
          <p:nvPr/>
        </p:nvPicPr>
        <p:blipFill>
          <a:blip r:embed="rId5"/>
          <a:stretch>
            <a:fillRect/>
          </a:stretch>
        </p:blipFill>
        <p:spPr>
          <a:xfrm>
            <a:off x="4199165" y="6124166"/>
            <a:ext cx="3848498" cy="2380644"/>
          </a:xfrm>
          <a:prstGeom prst="rect">
            <a:avLst/>
          </a:prstGeom>
          <a:ln>
            <a:solidFill>
              <a:schemeClr val="accent1"/>
            </a:solidFill>
          </a:ln>
        </p:spPr>
      </p:pic>
      <p:pic>
        <p:nvPicPr>
          <p:cNvPr id="3" name="صورة 2"/>
          <p:cNvPicPr>
            <a:picLocks noChangeAspect="1"/>
          </p:cNvPicPr>
          <p:nvPr/>
        </p:nvPicPr>
        <p:blipFill>
          <a:blip r:embed="rId6"/>
          <a:stretch>
            <a:fillRect/>
          </a:stretch>
        </p:blipFill>
        <p:spPr>
          <a:xfrm>
            <a:off x="256091" y="6108971"/>
            <a:ext cx="3795497" cy="2350177"/>
          </a:xfrm>
          <a:prstGeom prst="rect">
            <a:avLst/>
          </a:prstGeom>
          <a:ln>
            <a:solidFill>
              <a:schemeClr val="accent1"/>
            </a:solidFill>
          </a:ln>
        </p:spPr>
      </p:pic>
      <p:pic>
        <p:nvPicPr>
          <p:cNvPr id="15" name="Picture 2">
            <a:extLst>
              <a:ext uri="{FF2B5EF4-FFF2-40B4-BE49-F238E27FC236}">
                <a16:creationId xmlns:a16="http://schemas.microsoft.com/office/drawing/2014/main" id="{760366D6-8EC1-4309-8E59-4CE08199F0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959" y="12124669"/>
            <a:ext cx="3930140" cy="3930140"/>
          </a:xfrm>
          <a:prstGeom prst="rect">
            <a:avLst/>
          </a:prstGeom>
        </p:spPr>
      </p:pic>
    </p:spTree>
    <p:extLst>
      <p:ext uri="{BB962C8B-B14F-4D97-AF65-F5344CB8AC3E}">
        <p14:creationId xmlns:p14="http://schemas.microsoft.com/office/powerpoint/2010/main" val="4004546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3539430"/>
          </a:xfrm>
          <a:prstGeom prst="rect">
            <a:avLst/>
          </a:prstGeom>
        </p:spPr>
        <p:txBody>
          <a:bodyPr wrap="square">
            <a:spAutoFit/>
          </a:bodyPr>
          <a:lstStyle/>
          <a:p>
            <a:pPr marL="457200" indent="-457200">
              <a:buFont typeface="Wingdings" panose="05000000000000000000" pitchFamily="2" charset="2"/>
              <a:buChar char="v"/>
            </a:pPr>
            <a:r>
              <a:rPr lang="ar-SA" sz="3200" dirty="0"/>
              <a:t>نفع الله بكم الإسلام والمسلمين</a:t>
            </a:r>
          </a:p>
          <a:p>
            <a:pPr marL="457200" indent="-457200">
              <a:buFont typeface="Wingdings" panose="05000000000000000000" pitchFamily="2" charset="2"/>
              <a:buChar char="v"/>
            </a:pPr>
            <a:r>
              <a:rPr lang="ar-SA" sz="3200" dirty="0"/>
              <a:t>الله </a:t>
            </a:r>
            <a:r>
              <a:rPr lang="ar-SA" sz="3200" dirty="0" err="1"/>
              <a:t>يجزاكم</a:t>
            </a:r>
            <a:r>
              <a:rPr lang="ar-SA" sz="3200" dirty="0"/>
              <a:t> خير الجزاء ♥️</a:t>
            </a:r>
          </a:p>
          <a:p>
            <a:pPr marL="457200" indent="-457200">
              <a:buFont typeface="Wingdings" panose="05000000000000000000" pitchFamily="2" charset="2"/>
              <a:buChar char="v"/>
            </a:pPr>
            <a:r>
              <a:rPr lang="ar-SA" sz="3200" dirty="0"/>
              <a:t>شكرا لسعيكم وجهدكم ❤️</a:t>
            </a:r>
          </a:p>
          <a:p>
            <a:pPr marL="457200" indent="-457200">
              <a:buFont typeface="Wingdings" panose="05000000000000000000" pitchFamily="2" charset="2"/>
              <a:buChar char="v"/>
            </a:pPr>
            <a:r>
              <a:rPr lang="ar-SA" sz="3200" dirty="0"/>
              <a:t>جزاكم الله خير الجزاء بالدنيا والآخرة</a:t>
            </a:r>
          </a:p>
          <a:p>
            <a:pPr marL="457200" indent="-457200">
              <a:buFont typeface="Wingdings" panose="05000000000000000000" pitchFamily="2" charset="2"/>
              <a:buChar char="v"/>
            </a:pPr>
            <a:r>
              <a:rPr lang="ar-SA" sz="3200" dirty="0"/>
              <a:t>شكرًا</a:t>
            </a:r>
          </a:p>
          <a:p>
            <a:pPr marL="457200" indent="-457200">
              <a:buFont typeface="Wingdings" panose="05000000000000000000" pitchFamily="2" charset="2"/>
              <a:buChar char="v"/>
            </a:pPr>
            <a:r>
              <a:rPr lang="ar-SA" sz="3200" dirty="0"/>
              <a:t>كتب الله أجركم وجعل ما تقدمونه في ميزان حسناتكم </a:t>
            </a:r>
          </a:p>
          <a:p>
            <a:pPr marL="457200" indent="-457200">
              <a:buFont typeface="Wingdings" panose="05000000000000000000" pitchFamily="2" charset="2"/>
              <a:buChar char="v"/>
            </a:pPr>
            <a:r>
              <a:rPr lang="ar-SA" sz="3200" dirty="0"/>
              <a:t>رائع جدا اللقاء يعطيكم العافية</a:t>
            </a:r>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0B39085C-37B0-4C3E-8FAD-E6BB3B7545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911397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055838536"/>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25428"/>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أ. بدور </a:t>
            </a:r>
            <a:r>
              <a:rPr lang="ar-SA" sz="3200" dirty="0" err="1">
                <a:solidFill>
                  <a:prstClr val="black"/>
                </a:solidFill>
                <a:cs typeface="Calibri" panose="020F0502020204030204" pitchFamily="34" charset="0"/>
              </a:rPr>
              <a:t>العوبثاني</a:t>
            </a:r>
            <a:endParaRPr lang="ar-SA" sz="3200" dirty="0">
              <a:solidFill>
                <a:prstClr val="black"/>
              </a:solidFill>
              <a:cs typeface="Calibri" panose="020F0502020204030204" pitchFamily="34" charset="0"/>
            </a:endParaRP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711631751"/>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587606" y="2789870"/>
            <a:ext cx="8882770"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t>الدورة التدريبية ( 8 ) : </a:t>
            </a:r>
            <a:r>
              <a:rPr lang="ar-SA" sz="3600" b="1" dirty="0">
                <a:solidFill>
                  <a:schemeClr val="bg1"/>
                </a:solidFill>
                <a:latin typeface="Arial"/>
                <a:cs typeface="Arial"/>
                <a:sym typeface="Arial"/>
              </a:rPr>
              <a:t>أسرار صناعة المشاريع ونجاحها</a:t>
            </a:r>
            <a:endParaRPr lang="ar-SA" sz="3600" b="1" dirty="0">
              <a:solidFill>
                <a:schemeClr val="bg1"/>
              </a:solidFill>
            </a:endParaRPr>
          </a:p>
        </p:txBody>
      </p:sp>
      <p:pic>
        <p:nvPicPr>
          <p:cNvPr id="2" name="صورة 1"/>
          <p:cNvPicPr>
            <a:picLocks noChangeAspect="1"/>
          </p:cNvPicPr>
          <p:nvPr/>
        </p:nvPicPr>
        <p:blipFill rotWithShape="1">
          <a:blip r:embed="rId5"/>
          <a:srcRect l="12443" r="12291" b="2644"/>
          <a:stretch/>
        </p:blipFill>
        <p:spPr>
          <a:xfrm>
            <a:off x="4198435" y="5800106"/>
            <a:ext cx="4056507" cy="2950063"/>
          </a:xfrm>
          <a:prstGeom prst="rect">
            <a:avLst/>
          </a:prstGeom>
          <a:ln>
            <a:solidFill>
              <a:schemeClr val="accent1"/>
            </a:solidFill>
          </a:ln>
        </p:spPr>
      </p:pic>
      <p:pic>
        <p:nvPicPr>
          <p:cNvPr id="3" name="صورة 2"/>
          <p:cNvPicPr>
            <a:picLocks noChangeAspect="1"/>
          </p:cNvPicPr>
          <p:nvPr/>
        </p:nvPicPr>
        <p:blipFill rotWithShape="1">
          <a:blip r:embed="rId6"/>
          <a:srcRect l="12896" t="2194" r="12744" b="1837"/>
          <a:stretch/>
        </p:blipFill>
        <p:spPr>
          <a:xfrm>
            <a:off x="275363" y="5800106"/>
            <a:ext cx="3864078" cy="2950063"/>
          </a:xfrm>
          <a:prstGeom prst="rect">
            <a:avLst/>
          </a:prstGeom>
          <a:ln>
            <a:solidFill>
              <a:schemeClr val="accent1"/>
            </a:solidFill>
          </a:ln>
        </p:spPr>
      </p:pic>
      <p:pic>
        <p:nvPicPr>
          <p:cNvPr id="15" name="Picture 2">
            <a:extLst>
              <a:ext uri="{FF2B5EF4-FFF2-40B4-BE49-F238E27FC236}">
                <a16:creationId xmlns:a16="http://schemas.microsoft.com/office/drawing/2014/main" id="{99F477E8-BBE5-4D8B-807E-2CC50884E7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8679" y="12124669"/>
            <a:ext cx="3930140" cy="3930140"/>
          </a:xfrm>
          <a:prstGeom prst="rect">
            <a:avLst/>
          </a:prstGeom>
        </p:spPr>
      </p:pic>
    </p:spTree>
    <p:extLst>
      <p:ext uri="{BB962C8B-B14F-4D97-AF65-F5344CB8AC3E}">
        <p14:creationId xmlns:p14="http://schemas.microsoft.com/office/powerpoint/2010/main" val="1935706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4524315"/>
          </a:xfrm>
          <a:prstGeom prst="rect">
            <a:avLst/>
          </a:prstGeom>
        </p:spPr>
        <p:txBody>
          <a:bodyPr wrap="square">
            <a:spAutoFit/>
          </a:bodyPr>
          <a:lstStyle/>
          <a:p>
            <a:pPr marL="457200" indent="-457200">
              <a:buFont typeface="Wingdings" panose="05000000000000000000" pitchFamily="2" charset="2"/>
              <a:buChar char="v"/>
            </a:pPr>
            <a:r>
              <a:rPr lang="ar-SA" sz="3200" dirty="0"/>
              <a:t>حبيت فكرة ورشة العمل ، لو طبقناها في قراءة الكتب .</a:t>
            </a:r>
          </a:p>
          <a:p>
            <a:pPr marL="457200" indent="-457200">
              <a:buFont typeface="Wingdings" panose="05000000000000000000" pitchFamily="2" charset="2"/>
              <a:buChar char="v"/>
            </a:pPr>
            <a:r>
              <a:rPr lang="ar-SA" sz="3200" dirty="0"/>
              <a:t>أجمل مدربة</a:t>
            </a:r>
          </a:p>
          <a:p>
            <a:pPr marL="457200" indent="-457200">
              <a:buFont typeface="Wingdings" panose="05000000000000000000" pitchFamily="2" charset="2"/>
              <a:buChar char="v"/>
            </a:pPr>
            <a:r>
              <a:rPr lang="ar-SA" sz="3200" dirty="0"/>
              <a:t>شكرا أبدعت المدربة بالطرح شكرا لجهودكم</a:t>
            </a:r>
          </a:p>
          <a:p>
            <a:pPr marL="457200" indent="-457200">
              <a:buFont typeface="Wingdings" panose="05000000000000000000" pitchFamily="2" charset="2"/>
              <a:buChar char="v"/>
            </a:pPr>
            <a:r>
              <a:rPr lang="ar-SA" sz="3200" dirty="0"/>
              <a:t>أبدعت أستاذة بدور اللهم بارك </a:t>
            </a:r>
          </a:p>
          <a:p>
            <a:pPr marL="457200" indent="-457200">
              <a:buFont typeface="Wingdings" panose="05000000000000000000" pitchFamily="2" charset="2"/>
              <a:buChar char="v"/>
            </a:pPr>
            <a:r>
              <a:rPr lang="ar-SA" sz="3200" dirty="0"/>
              <a:t>كتب الله أجركم وجعل ما تقدمونه في ميزان حسناتكم</a:t>
            </a:r>
          </a:p>
          <a:p>
            <a:pPr marL="457200" indent="-457200">
              <a:buFont typeface="Wingdings" panose="05000000000000000000" pitchFamily="2" charset="2"/>
              <a:buChar char="v"/>
            </a:pPr>
            <a:r>
              <a:rPr lang="ar-SA" sz="3200" dirty="0" err="1"/>
              <a:t>ماشاء</a:t>
            </a:r>
            <a:r>
              <a:rPr lang="ar-SA" sz="3200" dirty="0"/>
              <a:t> الله تبارك الله… </a:t>
            </a:r>
            <a:r>
              <a:rPr lang="ar-SA" sz="3200" dirty="0" err="1"/>
              <a:t>مبددددعة</a:t>
            </a:r>
            <a:r>
              <a:rPr lang="ar-SA" sz="3200" dirty="0"/>
              <a:t> </a:t>
            </a:r>
            <a:r>
              <a:rPr lang="ar-SA" sz="3200" dirty="0" err="1"/>
              <a:t>أ.بدور</a:t>
            </a:r>
            <a:r>
              <a:rPr lang="ar-SA" sz="3200" dirty="0"/>
              <a:t> ربي يبارك لها ويزيدها … </a:t>
            </a:r>
            <a:r>
              <a:rPr lang="ar-SA" sz="3200" dirty="0" err="1"/>
              <a:t>جددداً</a:t>
            </a:r>
            <a:r>
              <a:rPr lang="ar-SA" sz="3200" dirty="0"/>
              <a:t> استفدت من هذه الدورة الله </a:t>
            </a:r>
            <a:r>
              <a:rPr lang="ar-SA" sz="3200" dirty="0" err="1"/>
              <a:t>يجزاكم</a:t>
            </a:r>
            <a:r>
              <a:rPr lang="ar-SA" sz="3200" dirty="0"/>
              <a:t> خير الجزاء ويجعله في ميزان حسناتكم </a:t>
            </a:r>
            <a:r>
              <a:rPr lang="ar-SA" sz="3200" dirty="0" err="1"/>
              <a:t>يارب</a:t>
            </a:r>
            <a:r>
              <a:rPr lang="ar-SA" sz="3200" dirty="0"/>
              <a:t> ♥️</a:t>
            </a:r>
          </a:p>
          <a:p>
            <a:pPr marL="457200" indent="-457200">
              <a:buFont typeface="Wingdings" panose="05000000000000000000" pitchFamily="2" charset="2"/>
              <a:buChar char="v"/>
            </a:pPr>
            <a:r>
              <a:rPr lang="ar-SA" sz="3200" dirty="0"/>
              <a:t>شكرا لك أستاذة بدور </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163329E5-8BF8-41C9-A264-353F47D43F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916821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623400838"/>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 : أ. ناصر </a:t>
            </a:r>
            <a:r>
              <a:rPr lang="ar-SA" sz="3200" dirty="0" err="1">
                <a:solidFill>
                  <a:prstClr val="black"/>
                </a:solidFill>
                <a:cs typeface="Calibri" panose="020F0502020204030204" pitchFamily="34" charset="0"/>
              </a:rPr>
              <a:t>باحاج</a:t>
            </a:r>
            <a:endParaRPr lang="ar-SA" sz="3200" dirty="0">
              <a:solidFill>
                <a:prstClr val="black"/>
              </a:solidFill>
              <a:cs typeface="Calibri" panose="020F0502020204030204" pitchFamily="34" charset="0"/>
            </a:endParaRP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3734484413"/>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1206491" y="2789870"/>
            <a:ext cx="9621219"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( 9 ) : </a:t>
            </a:r>
            <a:r>
              <a:rPr lang="ar-SA" sz="3600" b="1" dirty="0">
                <a:solidFill>
                  <a:schemeClr val="bg1"/>
                </a:solidFill>
                <a:latin typeface="Arial"/>
                <a:ea typeface="Arial"/>
                <a:cs typeface="Arial"/>
                <a:sym typeface="Arial"/>
              </a:rPr>
              <a:t>تخطيط وإدارة المبادرات و المشاريع</a:t>
            </a:r>
          </a:p>
        </p:txBody>
      </p:sp>
      <p:pic>
        <p:nvPicPr>
          <p:cNvPr id="3" name="صورة 2"/>
          <p:cNvPicPr>
            <a:picLocks noChangeAspect="1"/>
          </p:cNvPicPr>
          <p:nvPr/>
        </p:nvPicPr>
        <p:blipFill rotWithShape="1">
          <a:blip r:embed="rId5"/>
          <a:srcRect l="20831" t="18325" r="21360" b="23611"/>
          <a:stretch/>
        </p:blipFill>
        <p:spPr>
          <a:xfrm>
            <a:off x="4244569" y="5803703"/>
            <a:ext cx="4187355" cy="2833442"/>
          </a:xfrm>
          <a:prstGeom prst="rect">
            <a:avLst/>
          </a:prstGeom>
          <a:ln>
            <a:solidFill>
              <a:schemeClr val="accent1"/>
            </a:solidFill>
          </a:ln>
        </p:spPr>
      </p:pic>
      <p:pic>
        <p:nvPicPr>
          <p:cNvPr id="4" name="صورة 3"/>
          <p:cNvPicPr>
            <a:picLocks noChangeAspect="1"/>
          </p:cNvPicPr>
          <p:nvPr/>
        </p:nvPicPr>
        <p:blipFill rotWithShape="1">
          <a:blip r:embed="rId6"/>
          <a:srcRect l="20378" t="24373" r="21813" b="24014"/>
          <a:stretch/>
        </p:blipFill>
        <p:spPr>
          <a:xfrm>
            <a:off x="206477" y="5803703"/>
            <a:ext cx="3947053" cy="2833442"/>
          </a:xfrm>
          <a:prstGeom prst="rect">
            <a:avLst/>
          </a:prstGeom>
          <a:ln>
            <a:solidFill>
              <a:schemeClr val="accent1"/>
            </a:solidFill>
          </a:ln>
        </p:spPr>
      </p:pic>
      <p:pic>
        <p:nvPicPr>
          <p:cNvPr id="15" name="Picture 2">
            <a:extLst>
              <a:ext uri="{FF2B5EF4-FFF2-40B4-BE49-F238E27FC236}">
                <a16:creationId xmlns:a16="http://schemas.microsoft.com/office/drawing/2014/main" id="{96C7FD18-C695-48D1-B7CE-A0D2CD1FEA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959" y="12124669"/>
            <a:ext cx="3930140" cy="3930140"/>
          </a:xfrm>
          <a:prstGeom prst="rect">
            <a:avLst/>
          </a:prstGeom>
        </p:spPr>
      </p:pic>
    </p:spTree>
    <p:extLst>
      <p:ext uri="{BB962C8B-B14F-4D97-AF65-F5344CB8AC3E}">
        <p14:creationId xmlns:p14="http://schemas.microsoft.com/office/powerpoint/2010/main" val="3184305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3046988"/>
          </a:xfrm>
          <a:prstGeom prst="rect">
            <a:avLst/>
          </a:prstGeom>
        </p:spPr>
        <p:txBody>
          <a:bodyPr wrap="square">
            <a:spAutoFit/>
          </a:bodyPr>
          <a:lstStyle/>
          <a:p>
            <a:pPr marL="457200" indent="-457200">
              <a:buFont typeface="Wingdings" panose="05000000000000000000" pitchFamily="2" charset="2"/>
              <a:buChar char="v"/>
            </a:pPr>
            <a:r>
              <a:rPr lang="ar-SA" sz="3200" dirty="0"/>
              <a:t>كتب الله أجركم وجعل ما تقدمونه في ميزان حسناتكم </a:t>
            </a:r>
          </a:p>
          <a:p>
            <a:pPr marL="457200" indent="-457200">
              <a:buFont typeface="Wingdings" panose="05000000000000000000" pitchFamily="2" charset="2"/>
              <a:buChar char="v"/>
            </a:pPr>
            <a:r>
              <a:rPr lang="ar-SA" sz="3200" dirty="0"/>
              <a:t>شكرا لجهودكم واختياراتكم المتميزة للمواضيع وللمقدمين الأكثر من رائعين</a:t>
            </a:r>
          </a:p>
          <a:p>
            <a:pPr marL="457200" indent="-457200">
              <a:buFont typeface="Wingdings" panose="05000000000000000000" pitchFamily="2" charset="2"/>
              <a:buChar char="v"/>
            </a:pPr>
            <a:r>
              <a:rPr lang="ar-SA" sz="3200" dirty="0"/>
              <a:t>الله </a:t>
            </a:r>
            <a:r>
              <a:rPr lang="ar-SA" sz="3200" dirty="0" err="1"/>
              <a:t>يجزاكم</a:t>
            </a:r>
            <a:r>
              <a:rPr lang="ar-SA" sz="3200" dirty="0"/>
              <a:t> خير الجزاء</a:t>
            </a:r>
          </a:p>
          <a:p>
            <a:pPr marL="457200" indent="-457200">
              <a:buFont typeface="Wingdings" panose="05000000000000000000" pitchFamily="2" charset="2"/>
              <a:buChar char="v"/>
            </a:pPr>
            <a:r>
              <a:rPr lang="ar-SA" sz="3200" dirty="0"/>
              <a:t>جزاكم الله خير الجزاء وبارك فيكم ونفع بنا وبكم الإسلام والمسلمين </a:t>
            </a:r>
            <a:r>
              <a:rPr lang="ar-SA" sz="3200" dirty="0" err="1"/>
              <a:t>يارب</a:t>
            </a:r>
            <a:r>
              <a:rPr lang="ar-SA" sz="3200" dirty="0"/>
              <a:t> العالمين </a:t>
            </a:r>
            <a:r>
              <a:rPr lang="ar-SA" sz="3200" dirty="0" err="1"/>
              <a:t>ياذا</a:t>
            </a:r>
            <a:r>
              <a:rPr lang="ar-SA" sz="3200" dirty="0"/>
              <a:t> الجلال والإكرام</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0B2558B2-A01E-4562-AD51-A9B5DA8CA7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806620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713296481"/>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97%</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98%</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25428"/>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د. هدى الكثيري </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415798"/>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3073613453"/>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329455" y="2789870"/>
            <a:ext cx="11135714"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( 10 ) : </a:t>
            </a:r>
            <a:r>
              <a:rPr lang="ar-SA" sz="3600" b="1" dirty="0">
                <a:solidFill>
                  <a:schemeClr val="bg1"/>
                </a:solidFill>
                <a:latin typeface="Arial"/>
                <a:ea typeface="Arial"/>
                <a:cs typeface="Arial"/>
                <a:sym typeface="Arial"/>
              </a:rPr>
              <a:t>المذاهب الفكرية المعاصرة وموقف المسلم منها</a:t>
            </a:r>
          </a:p>
        </p:txBody>
      </p:sp>
      <p:pic>
        <p:nvPicPr>
          <p:cNvPr id="2" name="صورة 1"/>
          <p:cNvPicPr>
            <a:picLocks noChangeAspect="1"/>
          </p:cNvPicPr>
          <p:nvPr/>
        </p:nvPicPr>
        <p:blipFill rotWithShape="1">
          <a:blip r:embed="rId5"/>
          <a:srcRect t="2850" r="5836" b="12311"/>
          <a:stretch/>
        </p:blipFill>
        <p:spPr>
          <a:xfrm>
            <a:off x="4334714" y="5137628"/>
            <a:ext cx="3038612" cy="4866968"/>
          </a:xfrm>
          <a:prstGeom prst="rect">
            <a:avLst/>
          </a:prstGeom>
          <a:ln>
            <a:solidFill>
              <a:schemeClr val="accent1"/>
            </a:solidFill>
          </a:ln>
        </p:spPr>
      </p:pic>
      <p:pic>
        <p:nvPicPr>
          <p:cNvPr id="3" name="صورة 2"/>
          <p:cNvPicPr>
            <a:picLocks noChangeAspect="1"/>
          </p:cNvPicPr>
          <p:nvPr/>
        </p:nvPicPr>
        <p:blipFill rotWithShape="1">
          <a:blip r:embed="rId6"/>
          <a:srcRect t="3414" r="3835" b="7312"/>
          <a:stretch/>
        </p:blipFill>
        <p:spPr>
          <a:xfrm>
            <a:off x="859640" y="5099828"/>
            <a:ext cx="2971882" cy="4904768"/>
          </a:xfrm>
          <a:prstGeom prst="rect">
            <a:avLst/>
          </a:prstGeom>
          <a:ln>
            <a:solidFill>
              <a:schemeClr val="accent1"/>
            </a:solidFill>
          </a:ln>
        </p:spPr>
      </p:pic>
      <p:pic>
        <p:nvPicPr>
          <p:cNvPr id="15" name="Picture 2">
            <a:extLst>
              <a:ext uri="{FF2B5EF4-FFF2-40B4-BE49-F238E27FC236}">
                <a16:creationId xmlns:a16="http://schemas.microsoft.com/office/drawing/2014/main" id="{0764DD0F-F875-4478-BF9A-61FC6C35EB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5819" y="12124669"/>
            <a:ext cx="3930140" cy="3930140"/>
          </a:xfrm>
          <a:prstGeom prst="rect">
            <a:avLst/>
          </a:prstGeom>
        </p:spPr>
      </p:pic>
    </p:spTree>
    <p:extLst>
      <p:ext uri="{BB962C8B-B14F-4D97-AF65-F5344CB8AC3E}">
        <p14:creationId xmlns:p14="http://schemas.microsoft.com/office/powerpoint/2010/main" val="3738616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3539430"/>
          </a:xfrm>
          <a:prstGeom prst="rect">
            <a:avLst/>
          </a:prstGeom>
        </p:spPr>
        <p:txBody>
          <a:bodyPr wrap="square">
            <a:spAutoFit/>
          </a:bodyPr>
          <a:lstStyle/>
          <a:p>
            <a:pPr marL="457200" indent="-457200">
              <a:buFont typeface="Wingdings" panose="05000000000000000000" pitchFamily="2" charset="2"/>
              <a:buChar char="v"/>
            </a:pPr>
            <a:r>
              <a:rPr lang="ar-SA" sz="3200" dirty="0"/>
              <a:t>كان اللقاء جدا رائع ومفيد</a:t>
            </a:r>
          </a:p>
          <a:p>
            <a:pPr marL="457200" indent="-457200">
              <a:buFont typeface="Wingdings" panose="05000000000000000000" pitchFamily="2" charset="2"/>
              <a:buChar char="v"/>
            </a:pPr>
            <a:r>
              <a:rPr lang="ar-SA" sz="3200" dirty="0"/>
              <a:t>شكرا لجهودكم الرائعة نفع الله بكم الإسلام والمسلمين ♥️</a:t>
            </a:r>
          </a:p>
          <a:p>
            <a:pPr marL="457200" indent="-457200">
              <a:buFont typeface="Wingdings" panose="05000000000000000000" pitchFamily="2" charset="2"/>
              <a:buChar char="v"/>
            </a:pPr>
            <a:r>
              <a:rPr lang="ar-SA" sz="3200" dirty="0"/>
              <a:t>نريد الاستفادة أكثر حول المذاهب</a:t>
            </a:r>
          </a:p>
          <a:p>
            <a:pPr marL="457200" indent="-457200">
              <a:buFont typeface="Wingdings" panose="05000000000000000000" pitchFamily="2" charset="2"/>
              <a:buChar char="v"/>
            </a:pPr>
            <a:r>
              <a:rPr lang="ar-SA" sz="3200" dirty="0"/>
              <a:t>الله </a:t>
            </a:r>
            <a:r>
              <a:rPr lang="ar-SA" sz="3200" dirty="0" err="1"/>
              <a:t>يجزاكم</a:t>
            </a:r>
            <a:r>
              <a:rPr lang="ar-SA" sz="3200" dirty="0"/>
              <a:t> خير الجزاء ♥️♥️</a:t>
            </a:r>
          </a:p>
          <a:p>
            <a:pPr marL="457200" indent="-457200">
              <a:buFont typeface="Wingdings" panose="05000000000000000000" pitchFamily="2" charset="2"/>
              <a:buChar char="v"/>
            </a:pPr>
            <a:r>
              <a:rPr lang="ar-SA" sz="3200" dirty="0"/>
              <a:t>جزاكم الله خير الجزاء بالدنيا والاخرة</a:t>
            </a:r>
          </a:p>
          <a:p>
            <a:pPr marL="457200" indent="-457200">
              <a:buFont typeface="Wingdings" panose="05000000000000000000" pitchFamily="2" charset="2"/>
              <a:buChar char="v"/>
            </a:pPr>
            <a:r>
              <a:rPr lang="ar-SA" sz="3200" dirty="0"/>
              <a:t>رائعة الدورة جداً</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2E8DE77F-2BEE-487F-A411-34089B2472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785996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621509327"/>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97%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99%</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754441" y="8175489"/>
            <a:ext cx="3974788" cy="625428"/>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 : د. صالح المحيميد</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332343"/>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3254206190"/>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2478670" y="2798394"/>
            <a:ext cx="7720405"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( 11 ) : </a:t>
            </a:r>
            <a:r>
              <a:rPr lang="ar-SA" sz="3600" b="1" dirty="0">
                <a:solidFill>
                  <a:schemeClr val="bg1"/>
                </a:solidFill>
                <a:latin typeface="Arial"/>
                <a:ea typeface="Arial"/>
                <a:cs typeface="Arial"/>
                <a:sym typeface="Arial"/>
              </a:rPr>
              <a:t>مهارات القيادة </a:t>
            </a:r>
          </a:p>
        </p:txBody>
      </p:sp>
      <p:pic>
        <p:nvPicPr>
          <p:cNvPr id="2" name="صورة 1"/>
          <p:cNvPicPr>
            <a:picLocks noChangeAspect="1"/>
          </p:cNvPicPr>
          <p:nvPr/>
        </p:nvPicPr>
        <p:blipFill rotWithShape="1">
          <a:blip r:embed="rId5"/>
          <a:srcRect t="2929" r="825" b="14570"/>
          <a:stretch/>
        </p:blipFill>
        <p:spPr>
          <a:xfrm>
            <a:off x="808216" y="5084174"/>
            <a:ext cx="3327177" cy="4753368"/>
          </a:xfrm>
          <a:prstGeom prst="rect">
            <a:avLst/>
          </a:prstGeom>
          <a:ln>
            <a:solidFill>
              <a:schemeClr val="accent1"/>
            </a:solidFill>
          </a:ln>
        </p:spPr>
      </p:pic>
      <p:pic>
        <p:nvPicPr>
          <p:cNvPr id="3" name="صورة 2"/>
          <p:cNvPicPr>
            <a:picLocks noChangeAspect="1"/>
          </p:cNvPicPr>
          <p:nvPr/>
        </p:nvPicPr>
        <p:blipFill>
          <a:blip r:embed="rId6"/>
          <a:stretch>
            <a:fillRect/>
          </a:stretch>
        </p:blipFill>
        <p:spPr>
          <a:xfrm>
            <a:off x="4413791" y="5040278"/>
            <a:ext cx="3240490" cy="4847127"/>
          </a:xfrm>
          <a:prstGeom prst="rect">
            <a:avLst/>
          </a:prstGeom>
          <a:ln>
            <a:solidFill>
              <a:schemeClr val="accent1"/>
            </a:solidFill>
          </a:ln>
        </p:spPr>
      </p:pic>
      <p:pic>
        <p:nvPicPr>
          <p:cNvPr id="15" name="Picture 2">
            <a:extLst>
              <a:ext uri="{FF2B5EF4-FFF2-40B4-BE49-F238E27FC236}">
                <a16:creationId xmlns:a16="http://schemas.microsoft.com/office/drawing/2014/main" id="{F25BAEED-A647-40AA-A418-523E61BC86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959" y="12124669"/>
            <a:ext cx="3930140" cy="3930140"/>
          </a:xfrm>
          <a:prstGeom prst="rect">
            <a:avLst/>
          </a:prstGeom>
        </p:spPr>
      </p:pic>
    </p:spTree>
    <p:extLst>
      <p:ext uri="{BB962C8B-B14F-4D97-AF65-F5344CB8AC3E}">
        <p14:creationId xmlns:p14="http://schemas.microsoft.com/office/powerpoint/2010/main" val="4286332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4031873"/>
          </a:xfrm>
          <a:prstGeom prst="rect">
            <a:avLst/>
          </a:prstGeom>
        </p:spPr>
        <p:txBody>
          <a:bodyPr wrap="square">
            <a:spAutoFit/>
          </a:bodyPr>
          <a:lstStyle/>
          <a:p>
            <a:pPr marL="457200" indent="-457200">
              <a:buFont typeface="Wingdings" panose="05000000000000000000" pitchFamily="2" charset="2"/>
              <a:buChar char="v"/>
            </a:pPr>
            <a:r>
              <a:rPr lang="ar-SA" sz="3200" dirty="0"/>
              <a:t>اليوم </a:t>
            </a:r>
            <a:r>
              <a:rPr lang="ar-SA" sz="3200" dirty="0" err="1"/>
              <a:t>الدوره</a:t>
            </a:r>
            <a:r>
              <a:rPr lang="ar-SA" sz="3200" dirty="0"/>
              <a:t> </a:t>
            </a:r>
            <a:r>
              <a:rPr lang="ar-SA" sz="3200" dirty="0" err="1"/>
              <a:t>راااااائعة</a:t>
            </a:r>
            <a:r>
              <a:rPr lang="ar-SA" sz="3200" dirty="0"/>
              <a:t> </a:t>
            </a:r>
            <a:r>
              <a:rPr lang="ar-SA" sz="3200" dirty="0" err="1"/>
              <a:t>جدددداً</a:t>
            </a:r>
            <a:r>
              <a:rPr lang="ar-SA" sz="3200" dirty="0"/>
              <a:t> ، الله يجعله بميزان حسناتكم آل معين</a:t>
            </a:r>
          </a:p>
          <a:p>
            <a:pPr marL="457200" indent="-457200">
              <a:buFont typeface="Wingdings" panose="05000000000000000000" pitchFamily="2" charset="2"/>
              <a:buChar char="v"/>
            </a:pPr>
            <a:r>
              <a:rPr lang="ar-SA" sz="3200" dirty="0"/>
              <a:t>شكراً دورة أكثر من رائعة شكرا لاختياراتكم المتميزة</a:t>
            </a:r>
          </a:p>
          <a:p>
            <a:pPr marL="457200" indent="-457200">
              <a:buFont typeface="Wingdings" panose="05000000000000000000" pitchFamily="2" charset="2"/>
              <a:buChar char="v"/>
            </a:pPr>
            <a:r>
              <a:rPr lang="ar-SA" sz="3200" dirty="0"/>
              <a:t>شكرا لسعيكم ومجهودكم</a:t>
            </a:r>
          </a:p>
          <a:p>
            <a:pPr marL="457200" indent="-457200">
              <a:buFont typeface="Wingdings" panose="05000000000000000000" pitchFamily="2" charset="2"/>
              <a:buChar char="v"/>
            </a:pPr>
            <a:r>
              <a:rPr lang="ar-SA" sz="3200" dirty="0"/>
              <a:t>دورة رائعة استفدنا كثير</a:t>
            </a:r>
          </a:p>
          <a:p>
            <a:pPr marL="457200" indent="-457200">
              <a:buFont typeface="Wingdings" panose="05000000000000000000" pitchFamily="2" charset="2"/>
              <a:buChar char="v"/>
            </a:pPr>
            <a:r>
              <a:rPr lang="ar-SA" sz="3200" dirty="0"/>
              <a:t>جزاكم الله خير الجزاء</a:t>
            </a:r>
          </a:p>
          <a:p>
            <a:pPr marL="457200" indent="-457200">
              <a:buFont typeface="Wingdings" panose="05000000000000000000" pitchFamily="2" charset="2"/>
              <a:buChar char="v"/>
            </a:pPr>
            <a:r>
              <a:rPr lang="ar-SA" sz="3200" dirty="0"/>
              <a:t>كتب الله أجركم </a:t>
            </a:r>
          </a:p>
          <a:p>
            <a:pPr marL="457200" indent="-457200">
              <a:buFont typeface="Wingdings" panose="05000000000000000000" pitchFamily="2" charset="2"/>
              <a:buChar char="v"/>
            </a:pPr>
            <a:r>
              <a:rPr lang="ar-SA" sz="3200" dirty="0"/>
              <a:t>بوركت جهودكم، أحسن الله إليكم وجزيتم خيرًا</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CE400D98-17F4-4193-9EE7-20087FCC0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15015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8"/>
          <p:cNvGrpSpPr/>
          <p:nvPr/>
        </p:nvGrpSpPr>
        <p:grpSpPr>
          <a:xfrm>
            <a:off x="5051442" y="2701051"/>
            <a:ext cx="3760837" cy="2318093"/>
            <a:chOff x="5160256" y="2045970"/>
            <a:chExt cx="2332037" cy="1655763"/>
          </a:xfrm>
          <a:effectLst/>
        </p:grpSpPr>
        <p:sp>
          <p:nvSpPr>
            <p:cNvPr id="17" name="Freeform 6"/>
            <p:cNvSpPr/>
            <p:nvPr/>
          </p:nvSpPr>
          <p:spPr bwMode="auto">
            <a:xfrm>
              <a:off x="5160256" y="2045970"/>
              <a:ext cx="2332037" cy="1655763"/>
            </a:xfrm>
            <a:custGeom>
              <a:avLst/>
              <a:gdLst>
                <a:gd name="T0" fmla="*/ 2147483647 w 2067"/>
                <a:gd name="T1" fmla="*/ 0 h 1468"/>
                <a:gd name="T2" fmla="*/ 2147483647 w 2067"/>
                <a:gd name="T3" fmla="*/ 0 h 1468"/>
                <a:gd name="T4" fmla="*/ 2147483647 w 2067"/>
                <a:gd name="T5" fmla="*/ 2147483647 h 1468"/>
                <a:gd name="T6" fmla="*/ 2147483647 w 2067"/>
                <a:gd name="T7" fmla="*/ 2147483647 h 1468"/>
                <a:gd name="T8" fmla="*/ 2147483647 w 2067"/>
                <a:gd name="T9" fmla="*/ 2147483647 h 1468"/>
                <a:gd name="T10" fmla="*/ 2147483647 w 2067"/>
                <a:gd name="T11" fmla="*/ 2147483647 h 1468"/>
                <a:gd name="T12" fmla="*/ 2147483647 w 2067"/>
                <a:gd name="T13" fmla="*/ 2147483647 h 1468"/>
                <a:gd name="T14" fmla="*/ 2147483647 w 2067"/>
                <a:gd name="T15" fmla="*/ 2147483647 h 1468"/>
                <a:gd name="T16" fmla="*/ 0 w 2067"/>
                <a:gd name="T17" fmla="*/ 2147483647 h 1468"/>
                <a:gd name="T18" fmla="*/ 0 w 2067"/>
                <a:gd name="T19" fmla="*/ 2147483647 h 1468"/>
                <a:gd name="T20" fmla="*/ 2147483647 w 2067"/>
                <a:gd name="T21" fmla="*/ 0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7" h="1468">
                  <a:moveTo>
                    <a:pt x="571" y="0"/>
                  </a:moveTo>
                  <a:cubicBezTo>
                    <a:pt x="1909" y="0"/>
                    <a:pt x="1909" y="0"/>
                    <a:pt x="1909" y="0"/>
                  </a:cubicBezTo>
                  <a:cubicBezTo>
                    <a:pt x="1996" y="0"/>
                    <a:pt x="2067" y="71"/>
                    <a:pt x="2067" y="159"/>
                  </a:cubicBezTo>
                  <a:cubicBezTo>
                    <a:pt x="2067" y="743"/>
                    <a:pt x="2067" y="743"/>
                    <a:pt x="2067" y="743"/>
                  </a:cubicBezTo>
                  <a:cubicBezTo>
                    <a:pt x="2067" y="831"/>
                    <a:pt x="1996" y="902"/>
                    <a:pt x="1909" y="902"/>
                  </a:cubicBezTo>
                  <a:cubicBezTo>
                    <a:pt x="571" y="902"/>
                    <a:pt x="571" y="902"/>
                    <a:pt x="571" y="902"/>
                  </a:cubicBezTo>
                  <a:cubicBezTo>
                    <a:pt x="568" y="902"/>
                    <a:pt x="565" y="902"/>
                    <a:pt x="562" y="902"/>
                  </a:cubicBezTo>
                  <a:cubicBezTo>
                    <a:pt x="261" y="911"/>
                    <a:pt x="19" y="1156"/>
                    <a:pt x="1" y="1464"/>
                  </a:cubicBezTo>
                  <a:cubicBezTo>
                    <a:pt x="0" y="1465"/>
                    <a:pt x="0" y="1467"/>
                    <a:pt x="0" y="1468"/>
                  </a:cubicBezTo>
                  <a:cubicBezTo>
                    <a:pt x="0" y="571"/>
                    <a:pt x="0" y="571"/>
                    <a:pt x="0" y="571"/>
                  </a:cubicBezTo>
                  <a:cubicBezTo>
                    <a:pt x="0" y="256"/>
                    <a:pt x="256" y="0"/>
                    <a:pt x="571"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eaLnBrk="0" fontAlgn="base" hangingPunct="0">
                <a:spcBef>
                  <a:spcPct val="0"/>
                </a:spcBef>
                <a:spcAft>
                  <a:spcPct val="0"/>
                </a:spcAft>
              </a:pPr>
              <a:endParaRPr lang="zh-CN" altLang="en-US" sz="1015">
                <a:solidFill>
                  <a:schemeClr val="lt1"/>
                </a:solidFill>
                <a:latin typeface="微软雅黑" panose="020B0503020204020204" pitchFamily="34" charset="-122"/>
                <a:ea typeface="微软雅黑" panose="020B0503020204020204" pitchFamily="34" charset="-122"/>
              </a:endParaRPr>
            </a:p>
          </p:txBody>
        </p:sp>
        <p:sp>
          <p:nvSpPr>
            <p:cNvPr id="18" name="矩形 25"/>
            <p:cNvSpPr>
              <a:spLocks noChangeArrowheads="1"/>
            </p:cNvSpPr>
            <p:nvPr/>
          </p:nvSpPr>
          <p:spPr bwMode="auto">
            <a:xfrm>
              <a:off x="5463880" y="2412191"/>
              <a:ext cx="1645265" cy="46166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ar-SA" altLang="zh-CN" sz="3600" b="1" dirty="0">
                  <a:solidFill>
                    <a:srgbClr val="7F4377"/>
                  </a:solidFill>
                  <a:latin typeface="+mj-ea"/>
                  <a:ea typeface="+mj-ea"/>
                </a:rPr>
                <a:t>المشرفة العامة  </a:t>
              </a:r>
              <a:endParaRPr lang="zh-CN" altLang="en-US" sz="3600" b="1" dirty="0">
                <a:solidFill>
                  <a:srgbClr val="7F4377"/>
                </a:solidFill>
                <a:latin typeface="+mj-ea"/>
                <a:ea typeface="+mj-ea"/>
              </a:endParaRPr>
            </a:p>
          </p:txBody>
        </p:sp>
      </p:grpSp>
      <p:sp>
        <p:nvSpPr>
          <p:cNvPr id="20" name="مربع نص 19"/>
          <p:cNvSpPr txBox="1"/>
          <p:nvPr/>
        </p:nvSpPr>
        <p:spPr>
          <a:xfrm>
            <a:off x="2835324" y="4877912"/>
            <a:ext cx="5179690"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أ. مريم الحسين </a:t>
            </a:r>
          </a:p>
        </p:txBody>
      </p:sp>
      <p:grpSp>
        <p:nvGrpSpPr>
          <p:cNvPr id="21" name="组合 18"/>
          <p:cNvGrpSpPr/>
          <p:nvPr/>
        </p:nvGrpSpPr>
        <p:grpSpPr>
          <a:xfrm>
            <a:off x="1363371" y="5821339"/>
            <a:ext cx="3760837" cy="2318093"/>
            <a:chOff x="5160256" y="2045970"/>
            <a:chExt cx="2332037" cy="1655763"/>
          </a:xfrm>
        </p:grpSpPr>
        <p:sp>
          <p:nvSpPr>
            <p:cNvPr id="22" name="Freeform 6"/>
            <p:cNvSpPr/>
            <p:nvPr/>
          </p:nvSpPr>
          <p:spPr bwMode="auto">
            <a:xfrm>
              <a:off x="5160256" y="2045970"/>
              <a:ext cx="2332037" cy="1655763"/>
            </a:xfrm>
            <a:custGeom>
              <a:avLst/>
              <a:gdLst>
                <a:gd name="T0" fmla="*/ 2147483647 w 2067"/>
                <a:gd name="T1" fmla="*/ 0 h 1468"/>
                <a:gd name="T2" fmla="*/ 2147483647 w 2067"/>
                <a:gd name="T3" fmla="*/ 0 h 1468"/>
                <a:gd name="T4" fmla="*/ 2147483647 w 2067"/>
                <a:gd name="T5" fmla="*/ 2147483647 h 1468"/>
                <a:gd name="T6" fmla="*/ 2147483647 w 2067"/>
                <a:gd name="T7" fmla="*/ 2147483647 h 1468"/>
                <a:gd name="T8" fmla="*/ 2147483647 w 2067"/>
                <a:gd name="T9" fmla="*/ 2147483647 h 1468"/>
                <a:gd name="T10" fmla="*/ 2147483647 w 2067"/>
                <a:gd name="T11" fmla="*/ 2147483647 h 1468"/>
                <a:gd name="T12" fmla="*/ 2147483647 w 2067"/>
                <a:gd name="T13" fmla="*/ 2147483647 h 1468"/>
                <a:gd name="T14" fmla="*/ 2147483647 w 2067"/>
                <a:gd name="T15" fmla="*/ 2147483647 h 1468"/>
                <a:gd name="T16" fmla="*/ 0 w 2067"/>
                <a:gd name="T17" fmla="*/ 2147483647 h 1468"/>
                <a:gd name="T18" fmla="*/ 0 w 2067"/>
                <a:gd name="T19" fmla="*/ 2147483647 h 1468"/>
                <a:gd name="T20" fmla="*/ 2147483647 w 2067"/>
                <a:gd name="T21" fmla="*/ 0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7" h="1468">
                  <a:moveTo>
                    <a:pt x="571" y="0"/>
                  </a:moveTo>
                  <a:cubicBezTo>
                    <a:pt x="1909" y="0"/>
                    <a:pt x="1909" y="0"/>
                    <a:pt x="1909" y="0"/>
                  </a:cubicBezTo>
                  <a:cubicBezTo>
                    <a:pt x="1996" y="0"/>
                    <a:pt x="2067" y="71"/>
                    <a:pt x="2067" y="159"/>
                  </a:cubicBezTo>
                  <a:cubicBezTo>
                    <a:pt x="2067" y="743"/>
                    <a:pt x="2067" y="743"/>
                    <a:pt x="2067" y="743"/>
                  </a:cubicBezTo>
                  <a:cubicBezTo>
                    <a:pt x="2067" y="831"/>
                    <a:pt x="1996" y="902"/>
                    <a:pt x="1909" y="902"/>
                  </a:cubicBezTo>
                  <a:cubicBezTo>
                    <a:pt x="571" y="902"/>
                    <a:pt x="571" y="902"/>
                    <a:pt x="571" y="902"/>
                  </a:cubicBezTo>
                  <a:cubicBezTo>
                    <a:pt x="568" y="902"/>
                    <a:pt x="565" y="902"/>
                    <a:pt x="562" y="902"/>
                  </a:cubicBezTo>
                  <a:cubicBezTo>
                    <a:pt x="261" y="911"/>
                    <a:pt x="19" y="1156"/>
                    <a:pt x="1" y="1464"/>
                  </a:cubicBezTo>
                  <a:cubicBezTo>
                    <a:pt x="0" y="1465"/>
                    <a:pt x="0" y="1467"/>
                    <a:pt x="0" y="1468"/>
                  </a:cubicBezTo>
                  <a:cubicBezTo>
                    <a:pt x="0" y="571"/>
                    <a:pt x="0" y="571"/>
                    <a:pt x="0" y="571"/>
                  </a:cubicBezTo>
                  <a:cubicBezTo>
                    <a:pt x="0" y="256"/>
                    <a:pt x="256" y="0"/>
                    <a:pt x="571"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eaLnBrk="0" fontAlgn="base" hangingPunct="0">
                <a:spcBef>
                  <a:spcPct val="0"/>
                </a:spcBef>
                <a:spcAft>
                  <a:spcPct val="0"/>
                </a:spcAft>
              </a:pPr>
              <a:endParaRPr lang="zh-CN" altLang="en-US" sz="1015">
                <a:solidFill>
                  <a:schemeClr val="lt1"/>
                </a:solidFill>
                <a:latin typeface="微软雅黑" panose="020B0503020204020204" pitchFamily="34" charset="-122"/>
                <a:ea typeface="微软雅黑" panose="020B0503020204020204" pitchFamily="34" charset="-122"/>
              </a:endParaRPr>
            </a:p>
          </p:txBody>
        </p:sp>
        <p:sp>
          <p:nvSpPr>
            <p:cNvPr id="23" name="矩形 25"/>
            <p:cNvSpPr>
              <a:spLocks noChangeArrowheads="1"/>
            </p:cNvSpPr>
            <p:nvPr/>
          </p:nvSpPr>
          <p:spPr bwMode="auto">
            <a:xfrm>
              <a:off x="5385354" y="2412191"/>
              <a:ext cx="1723790" cy="46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ar-SA" altLang="zh-CN" sz="3600" b="1" dirty="0">
                  <a:solidFill>
                    <a:srgbClr val="7F4377"/>
                  </a:solidFill>
                  <a:latin typeface="+mj-ea"/>
                  <a:ea typeface="+mj-ea"/>
                </a:rPr>
                <a:t>مشرفة المشاريع </a:t>
              </a:r>
              <a:endParaRPr lang="zh-CN" altLang="en-US" sz="3600" b="1" dirty="0">
                <a:solidFill>
                  <a:srgbClr val="7F4377"/>
                </a:solidFill>
                <a:latin typeface="+mj-ea"/>
                <a:ea typeface="+mj-ea"/>
              </a:endParaRPr>
            </a:p>
          </p:txBody>
        </p:sp>
      </p:grpSp>
      <p:sp>
        <p:nvSpPr>
          <p:cNvPr id="24" name="مربع نص 23"/>
          <p:cNvSpPr txBox="1"/>
          <p:nvPr/>
        </p:nvSpPr>
        <p:spPr>
          <a:xfrm>
            <a:off x="-689224" y="8110388"/>
            <a:ext cx="5179690"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أ. إيمان المهداوي</a:t>
            </a:r>
          </a:p>
        </p:txBody>
      </p:sp>
      <p:grpSp>
        <p:nvGrpSpPr>
          <p:cNvPr id="25" name="组合 18"/>
          <p:cNvGrpSpPr/>
          <p:nvPr/>
        </p:nvGrpSpPr>
        <p:grpSpPr>
          <a:xfrm>
            <a:off x="7198421" y="5474325"/>
            <a:ext cx="3760837" cy="2318093"/>
            <a:chOff x="5160256" y="2045970"/>
            <a:chExt cx="2332037" cy="1655763"/>
          </a:xfrm>
        </p:grpSpPr>
        <p:sp>
          <p:nvSpPr>
            <p:cNvPr id="26" name="Freeform 6"/>
            <p:cNvSpPr/>
            <p:nvPr/>
          </p:nvSpPr>
          <p:spPr bwMode="auto">
            <a:xfrm>
              <a:off x="5160256" y="2045970"/>
              <a:ext cx="2332037" cy="1655763"/>
            </a:xfrm>
            <a:custGeom>
              <a:avLst/>
              <a:gdLst>
                <a:gd name="T0" fmla="*/ 2147483647 w 2067"/>
                <a:gd name="T1" fmla="*/ 0 h 1468"/>
                <a:gd name="T2" fmla="*/ 2147483647 w 2067"/>
                <a:gd name="T3" fmla="*/ 0 h 1468"/>
                <a:gd name="T4" fmla="*/ 2147483647 w 2067"/>
                <a:gd name="T5" fmla="*/ 2147483647 h 1468"/>
                <a:gd name="T6" fmla="*/ 2147483647 w 2067"/>
                <a:gd name="T7" fmla="*/ 2147483647 h 1468"/>
                <a:gd name="T8" fmla="*/ 2147483647 w 2067"/>
                <a:gd name="T9" fmla="*/ 2147483647 h 1468"/>
                <a:gd name="T10" fmla="*/ 2147483647 w 2067"/>
                <a:gd name="T11" fmla="*/ 2147483647 h 1468"/>
                <a:gd name="T12" fmla="*/ 2147483647 w 2067"/>
                <a:gd name="T13" fmla="*/ 2147483647 h 1468"/>
                <a:gd name="T14" fmla="*/ 2147483647 w 2067"/>
                <a:gd name="T15" fmla="*/ 2147483647 h 1468"/>
                <a:gd name="T16" fmla="*/ 0 w 2067"/>
                <a:gd name="T17" fmla="*/ 2147483647 h 1468"/>
                <a:gd name="T18" fmla="*/ 0 w 2067"/>
                <a:gd name="T19" fmla="*/ 2147483647 h 1468"/>
                <a:gd name="T20" fmla="*/ 2147483647 w 2067"/>
                <a:gd name="T21" fmla="*/ 0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7" h="1468">
                  <a:moveTo>
                    <a:pt x="571" y="0"/>
                  </a:moveTo>
                  <a:cubicBezTo>
                    <a:pt x="1909" y="0"/>
                    <a:pt x="1909" y="0"/>
                    <a:pt x="1909" y="0"/>
                  </a:cubicBezTo>
                  <a:cubicBezTo>
                    <a:pt x="1996" y="0"/>
                    <a:pt x="2067" y="71"/>
                    <a:pt x="2067" y="159"/>
                  </a:cubicBezTo>
                  <a:cubicBezTo>
                    <a:pt x="2067" y="743"/>
                    <a:pt x="2067" y="743"/>
                    <a:pt x="2067" y="743"/>
                  </a:cubicBezTo>
                  <a:cubicBezTo>
                    <a:pt x="2067" y="831"/>
                    <a:pt x="1996" y="902"/>
                    <a:pt x="1909" y="902"/>
                  </a:cubicBezTo>
                  <a:cubicBezTo>
                    <a:pt x="571" y="902"/>
                    <a:pt x="571" y="902"/>
                    <a:pt x="571" y="902"/>
                  </a:cubicBezTo>
                  <a:cubicBezTo>
                    <a:pt x="568" y="902"/>
                    <a:pt x="565" y="902"/>
                    <a:pt x="562" y="902"/>
                  </a:cubicBezTo>
                  <a:cubicBezTo>
                    <a:pt x="261" y="911"/>
                    <a:pt x="19" y="1156"/>
                    <a:pt x="1" y="1464"/>
                  </a:cubicBezTo>
                  <a:cubicBezTo>
                    <a:pt x="0" y="1465"/>
                    <a:pt x="0" y="1467"/>
                    <a:pt x="0" y="1468"/>
                  </a:cubicBezTo>
                  <a:cubicBezTo>
                    <a:pt x="0" y="571"/>
                    <a:pt x="0" y="571"/>
                    <a:pt x="0" y="571"/>
                  </a:cubicBezTo>
                  <a:cubicBezTo>
                    <a:pt x="0" y="256"/>
                    <a:pt x="256" y="0"/>
                    <a:pt x="571"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eaLnBrk="0" fontAlgn="base" hangingPunct="0">
                <a:spcBef>
                  <a:spcPct val="0"/>
                </a:spcBef>
                <a:spcAft>
                  <a:spcPct val="0"/>
                </a:spcAft>
              </a:pPr>
              <a:endParaRPr lang="zh-CN" altLang="en-US" sz="1015" dirty="0">
                <a:solidFill>
                  <a:schemeClr val="lt1"/>
                </a:solidFill>
                <a:latin typeface="微软雅黑" panose="020B0503020204020204" pitchFamily="34" charset="-122"/>
                <a:ea typeface="微软雅黑" panose="020B0503020204020204" pitchFamily="34" charset="-122"/>
              </a:endParaRPr>
            </a:p>
          </p:txBody>
        </p:sp>
        <p:sp>
          <p:nvSpPr>
            <p:cNvPr id="27" name="矩形 25"/>
            <p:cNvSpPr>
              <a:spLocks noChangeArrowheads="1"/>
            </p:cNvSpPr>
            <p:nvPr/>
          </p:nvSpPr>
          <p:spPr bwMode="auto">
            <a:xfrm>
              <a:off x="5486741" y="2412191"/>
              <a:ext cx="1622403" cy="46166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ar-SA" altLang="zh-CN" sz="3600" b="1" dirty="0">
                  <a:solidFill>
                    <a:srgbClr val="7F4377"/>
                  </a:solidFill>
                  <a:latin typeface="+mj-ea"/>
                  <a:ea typeface="+mj-ea"/>
                </a:rPr>
                <a:t>مديرة المشروع </a:t>
              </a:r>
              <a:endParaRPr lang="zh-CN" altLang="en-US" sz="3600" b="1" dirty="0">
                <a:solidFill>
                  <a:srgbClr val="7F4377"/>
                </a:solidFill>
                <a:latin typeface="+mj-ea"/>
                <a:ea typeface="+mj-ea"/>
              </a:endParaRPr>
            </a:p>
          </p:txBody>
        </p:sp>
      </p:grpSp>
      <p:sp>
        <p:nvSpPr>
          <p:cNvPr id="28" name="مربع نص 27"/>
          <p:cNvSpPr txBox="1"/>
          <p:nvPr/>
        </p:nvSpPr>
        <p:spPr>
          <a:xfrm>
            <a:off x="4962455" y="7673345"/>
            <a:ext cx="5179690"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أ. بدور </a:t>
            </a:r>
            <a:r>
              <a:rPr lang="ar-SA" sz="4800" dirty="0" err="1">
                <a:solidFill>
                  <a:schemeClr val="bg2">
                    <a:lumMod val="50000"/>
                  </a:schemeClr>
                </a:solidFill>
                <a:cs typeface="AL-Mateen" pitchFamily="2" charset="-78"/>
              </a:rPr>
              <a:t>العوبثاني</a:t>
            </a:r>
            <a:endParaRPr lang="ar-SA" sz="4800" dirty="0">
              <a:solidFill>
                <a:schemeClr val="bg2">
                  <a:lumMod val="50000"/>
                </a:schemeClr>
              </a:solidFill>
              <a:cs typeface="AL-Mateen" pitchFamily="2" charset="-78"/>
            </a:endParaRPr>
          </a:p>
        </p:txBody>
      </p:sp>
      <p:grpSp>
        <p:nvGrpSpPr>
          <p:cNvPr id="29" name="组合 18"/>
          <p:cNvGrpSpPr/>
          <p:nvPr/>
        </p:nvGrpSpPr>
        <p:grpSpPr>
          <a:xfrm>
            <a:off x="4872070" y="9052874"/>
            <a:ext cx="3760837" cy="2318093"/>
            <a:chOff x="5160256" y="2045970"/>
            <a:chExt cx="2332037" cy="1655763"/>
          </a:xfrm>
        </p:grpSpPr>
        <p:sp>
          <p:nvSpPr>
            <p:cNvPr id="30" name="Freeform 6"/>
            <p:cNvSpPr/>
            <p:nvPr/>
          </p:nvSpPr>
          <p:spPr bwMode="auto">
            <a:xfrm>
              <a:off x="5160256" y="2045970"/>
              <a:ext cx="2332037" cy="1655763"/>
            </a:xfrm>
            <a:custGeom>
              <a:avLst/>
              <a:gdLst>
                <a:gd name="T0" fmla="*/ 2147483647 w 2067"/>
                <a:gd name="T1" fmla="*/ 0 h 1468"/>
                <a:gd name="T2" fmla="*/ 2147483647 w 2067"/>
                <a:gd name="T3" fmla="*/ 0 h 1468"/>
                <a:gd name="T4" fmla="*/ 2147483647 w 2067"/>
                <a:gd name="T5" fmla="*/ 2147483647 h 1468"/>
                <a:gd name="T6" fmla="*/ 2147483647 w 2067"/>
                <a:gd name="T7" fmla="*/ 2147483647 h 1468"/>
                <a:gd name="T8" fmla="*/ 2147483647 w 2067"/>
                <a:gd name="T9" fmla="*/ 2147483647 h 1468"/>
                <a:gd name="T10" fmla="*/ 2147483647 w 2067"/>
                <a:gd name="T11" fmla="*/ 2147483647 h 1468"/>
                <a:gd name="T12" fmla="*/ 2147483647 w 2067"/>
                <a:gd name="T13" fmla="*/ 2147483647 h 1468"/>
                <a:gd name="T14" fmla="*/ 2147483647 w 2067"/>
                <a:gd name="T15" fmla="*/ 2147483647 h 1468"/>
                <a:gd name="T16" fmla="*/ 0 w 2067"/>
                <a:gd name="T17" fmla="*/ 2147483647 h 1468"/>
                <a:gd name="T18" fmla="*/ 0 w 2067"/>
                <a:gd name="T19" fmla="*/ 2147483647 h 1468"/>
                <a:gd name="T20" fmla="*/ 2147483647 w 2067"/>
                <a:gd name="T21" fmla="*/ 0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7" h="1468">
                  <a:moveTo>
                    <a:pt x="571" y="0"/>
                  </a:moveTo>
                  <a:cubicBezTo>
                    <a:pt x="1909" y="0"/>
                    <a:pt x="1909" y="0"/>
                    <a:pt x="1909" y="0"/>
                  </a:cubicBezTo>
                  <a:cubicBezTo>
                    <a:pt x="1996" y="0"/>
                    <a:pt x="2067" y="71"/>
                    <a:pt x="2067" y="159"/>
                  </a:cubicBezTo>
                  <a:cubicBezTo>
                    <a:pt x="2067" y="743"/>
                    <a:pt x="2067" y="743"/>
                    <a:pt x="2067" y="743"/>
                  </a:cubicBezTo>
                  <a:cubicBezTo>
                    <a:pt x="2067" y="831"/>
                    <a:pt x="1996" y="902"/>
                    <a:pt x="1909" y="902"/>
                  </a:cubicBezTo>
                  <a:cubicBezTo>
                    <a:pt x="571" y="902"/>
                    <a:pt x="571" y="902"/>
                    <a:pt x="571" y="902"/>
                  </a:cubicBezTo>
                  <a:cubicBezTo>
                    <a:pt x="568" y="902"/>
                    <a:pt x="565" y="902"/>
                    <a:pt x="562" y="902"/>
                  </a:cubicBezTo>
                  <a:cubicBezTo>
                    <a:pt x="261" y="911"/>
                    <a:pt x="19" y="1156"/>
                    <a:pt x="1" y="1464"/>
                  </a:cubicBezTo>
                  <a:cubicBezTo>
                    <a:pt x="0" y="1465"/>
                    <a:pt x="0" y="1467"/>
                    <a:pt x="0" y="1468"/>
                  </a:cubicBezTo>
                  <a:cubicBezTo>
                    <a:pt x="0" y="571"/>
                    <a:pt x="0" y="571"/>
                    <a:pt x="0" y="571"/>
                  </a:cubicBezTo>
                  <a:cubicBezTo>
                    <a:pt x="0" y="256"/>
                    <a:pt x="256" y="0"/>
                    <a:pt x="571"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eaLnBrk="0" fontAlgn="base" hangingPunct="0">
                <a:spcBef>
                  <a:spcPct val="0"/>
                </a:spcBef>
                <a:spcAft>
                  <a:spcPct val="0"/>
                </a:spcAft>
              </a:pPr>
              <a:endParaRPr lang="zh-CN" altLang="en-US" sz="1015">
                <a:solidFill>
                  <a:schemeClr val="lt1"/>
                </a:solidFill>
                <a:latin typeface="微软雅黑" panose="020B0503020204020204" pitchFamily="34" charset="-122"/>
                <a:ea typeface="微软雅黑" panose="020B0503020204020204" pitchFamily="34" charset="-122"/>
              </a:endParaRPr>
            </a:p>
          </p:txBody>
        </p:sp>
        <p:sp>
          <p:nvSpPr>
            <p:cNvPr id="31" name="矩形 25"/>
            <p:cNvSpPr>
              <a:spLocks noChangeArrowheads="1"/>
            </p:cNvSpPr>
            <p:nvPr/>
          </p:nvSpPr>
          <p:spPr bwMode="auto">
            <a:xfrm>
              <a:off x="6073203" y="2412191"/>
              <a:ext cx="1035944" cy="46166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ar-SA" altLang="zh-CN" sz="3600" b="1" dirty="0">
                  <a:solidFill>
                    <a:srgbClr val="7F4377"/>
                  </a:solidFill>
                  <a:latin typeface="+mj-ea"/>
                  <a:ea typeface="+mj-ea"/>
                </a:rPr>
                <a:t>المساعدة </a:t>
              </a:r>
              <a:endParaRPr lang="zh-CN" altLang="en-US" sz="3600" b="1" dirty="0">
                <a:solidFill>
                  <a:srgbClr val="7F4377"/>
                </a:solidFill>
                <a:latin typeface="+mj-ea"/>
                <a:ea typeface="+mj-ea"/>
              </a:endParaRPr>
            </a:p>
          </p:txBody>
        </p:sp>
      </p:grpSp>
      <p:sp>
        <p:nvSpPr>
          <p:cNvPr id="32" name="مربع نص 31"/>
          <p:cNvSpPr txBox="1"/>
          <p:nvPr/>
        </p:nvSpPr>
        <p:spPr>
          <a:xfrm>
            <a:off x="2413631" y="11458280"/>
            <a:ext cx="5179690" cy="830997"/>
          </a:xfrm>
          <a:prstGeom prst="rect">
            <a:avLst/>
          </a:prstGeom>
          <a:noFill/>
        </p:spPr>
        <p:txBody>
          <a:bodyPr wrap="square" rtlCol="1">
            <a:spAutoFit/>
          </a:bodyPr>
          <a:lstStyle/>
          <a:p>
            <a:pPr algn="ctr"/>
            <a:r>
              <a:rPr lang="ar-SA" sz="4800" dirty="0">
                <a:solidFill>
                  <a:schemeClr val="bg2">
                    <a:lumMod val="50000"/>
                  </a:schemeClr>
                </a:solidFill>
                <a:cs typeface="AL-Mateen" pitchFamily="2" charset="-78"/>
              </a:rPr>
              <a:t>أ. بثينة الخميس</a:t>
            </a:r>
          </a:p>
        </p:txBody>
      </p:sp>
      <p:sp>
        <p:nvSpPr>
          <p:cNvPr id="33" name="KSO_Shape"/>
          <p:cNvSpPr/>
          <p:nvPr/>
        </p:nvSpPr>
        <p:spPr bwMode="auto">
          <a:xfrm>
            <a:off x="7721754" y="738062"/>
            <a:ext cx="1090525" cy="811330"/>
          </a:xfrm>
          <a:custGeom>
            <a:avLst/>
            <a:gdLst>
              <a:gd name="T0" fmla="*/ 1318145 w 2143125"/>
              <a:gd name="T1" fmla="*/ 917194 h 1597025"/>
              <a:gd name="T2" fmla="*/ 1379831 w 2143125"/>
              <a:gd name="T3" fmla="*/ 1137598 h 1597025"/>
              <a:gd name="T4" fmla="*/ 1335097 w 2143125"/>
              <a:gd name="T5" fmla="*/ 1268287 h 1597025"/>
              <a:gd name="T6" fmla="*/ 1208192 w 2143125"/>
              <a:gd name="T7" fmla="*/ 1359886 h 1597025"/>
              <a:gd name="T8" fmla="*/ 922597 w 2143125"/>
              <a:gd name="T9" fmla="*/ 1418283 h 1597025"/>
              <a:gd name="T10" fmla="*/ 657487 w 2143125"/>
              <a:gd name="T11" fmla="*/ 1338693 h 1597025"/>
              <a:gd name="T12" fmla="*/ 552478 w 2143125"/>
              <a:gd name="T13" fmla="*/ 1242149 h 1597025"/>
              <a:gd name="T14" fmla="*/ 531288 w 2143125"/>
              <a:gd name="T15" fmla="*/ 1081555 h 1597025"/>
              <a:gd name="T16" fmla="*/ 616755 w 2143125"/>
              <a:gd name="T17" fmla="*/ 873161 h 1597025"/>
              <a:gd name="T18" fmla="*/ 1793602 w 2143125"/>
              <a:gd name="T19" fmla="*/ 648696 h 1597025"/>
              <a:gd name="T20" fmla="*/ 1890429 w 2143125"/>
              <a:gd name="T21" fmla="*/ 826850 h 1597025"/>
              <a:gd name="T22" fmla="*/ 1893955 w 2143125"/>
              <a:gd name="T23" fmla="*/ 997719 h 1597025"/>
              <a:gd name="T24" fmla="*/ 1811228 w 2143125"/>
              <a:gd name="T25" fmla="*/ 1095258 h 1597025"/>
              <a:gd name="T26" fmla="*/ 1583730 w 2143125"/>
              <a:gd name="T27" fmla="*/ 1181514 h 1597025"/>
              <a:gd name="T28" fmla="*/ 1467631 w 2143125"/>
              <a:gd name="T29" fmla="*/ 1082095 h 1597025"/>
              <a:gd name="T30" fmla="*/ 1367044 w 2143125"/>
              <a:gd name="T31" fmla="*/ 822855 h 1597025"/>
              <a:gd name="T32" fmla="*/ 1287607 w 2143125"/>
              <a:gd name="T33" fmla="*/ 640469 h 1597025"/>
              <a:gd name="T34" fmla="*/ 637786 w 2143125"/>
              <a:gd name="T35" fmla="*/ 718735 h 1597025"/>
              <a:gd name="T36" fmla="*/ 475984 w 2143125"/>
              <a:gd name="T37" fmla="*/ 936375 h 1597025"/>
              <a:gd name="T38" fmla="*/ 436888 w 2143125"/>
              <a:gd name="T39" fmla="*/ 1185275 h 1597025"/>
              <a:gd name="T40" fmla="*/ 191242 w 2143125"/>
              <a:gd name="T41" fmla="*/ 1146495 h 1597025"/>
              <a:gd name="T42" fmla="*/ 46633 w 2143125"/>
              <a:gd name="T43" fmla="*/ 1053656 h 1597025"/>
              <a:gd name="T44" fmla="*/ 0 w 2143125"/>
              <a:gd name="T45" fmla="*/ 940371 h 1597025"/>
              <a:gd name="T46" fmla="*/ 50165 w 2143125"/>
              <a:gd name="T47" fmla="*/ 736128 h 1597025"/>
              <a:gd name="T48" fmla="*/ 952970 w 2143125"/>
              <a:gd name="T49" fmla="*/ 136844 h 1597025"/>
              <a:gd name="T50" fmla="*/ 1076540 w 2143125"/>
              <a:gd name="T51" fmla="*/ 163209 h 1597025"/>
              <a:gd name="T52" fmla="*/ 1174924 w 2143125"/>
              <a:gd name="T53" fmla="*/ 235007 h 1597025"/>
              <a:gd name="T54" fmla="*/ 1237061 w 2143125"/>
              <a:gd name="T55" fmla="*/ 340233 h 1597025"/>
              <a:gd name="T56" fmla="*/ 1251420 w 2143125"/>
              <a:gd name="T57" fmla="*/ 467116 h 1597025"/>
              <a:gd name="T58" fmla="*/ 1213290 w 2143125"/>
              <a:gd name="T59" fmla="*/ 585759 h 1597025"/>
              <a:gd name="T60" fmla="*/ 1132322 w 2143125"/>
              <a:gd name="T61" fmla="*/ 676861 h 1597025"/>
              <a:gd name="T62" fmla="*/ 1020756 w 2143125"/>
              <a:gd name="T63" fmla="*/ 728650 h 1597025"/>
              <a:gd name="T64" fmla="*/ 892716 w 2143125"/>
              <a:gd name="T65" fmla="*/ 730298 h 1597025"/>
              <a:gd name="T66" fmla="*/ 779502 w 2143125"/>
              <a:gd name="T67" fmla="*/ 680863 h 1597025"/>
              <a:gd name="T68" fmla="*/ 696652 w 2143125"/>
              <a:gd name="T69" fmla="*/ 592115 h 1597025"/>
              <a:gd name="T70" fmla="*/ 655933 w 2143125"/>
              <a:gd name="T71" fmla="*/ 474649 h 1597025"/>
              <a:gd name="T72" fmla="*/ 666760 w 2143125"/>
              <a:gd name="T73" fmla="*/ 347531 h 1597025"/>
              <a:gd name="T74" fmla="*/ 726308 w 2143125"/>
              <a:gd name="T75" fmla="*/ 240187 h 1597025"/>
              <a:gd name="T76" fmla="*/ 823046 w 2143125"/>
              <a:gd name="T77" fmla="*/ 166505 h 1597025"/>
              <a:gd name="T78" fmla="*/ 945438 w 2143125"/>
              <a:gd name="T79" fmla="*/ 136844 h 1597025"/>
              <a:gd name="T80" fmla="*/ 1618384 w 2143125"/>
              <a:gd name="T81" fmla="*/ 22111 h 1597025"/>
              <a:gd name="T82" fmla="*/ 1763195 w 2143125"/>
              <a:gd name="T83" fmla="*/ 163718 h 1597025"/>
              <a:gd name="T84" fmla="*/ 1787878 w 2143125"/>
              <a:gd name="T85" fmla="*/ 278038 h 1597025"/>
              <a:gd name="T86" fmla="*/ 1763195 w 2143125"/>
              <a:gd name="T87" fmla="*/ 392122 h 1597025"/>
              <a:gd name="T88" fmla="*/ 1618384 w 2143125"/>
              <a:gd name="T89" fmla="*/ 533963 h 1597025"/>
              <a:gd name="T90" fmla="*/ 1498492 w 2143125"/>
              <a:gd name="T91" fmla="*/ 555604 h 1597025"/>
              <a:gd name="T92" fmla="*/ 1344043 w 2143125"/>
              <a:gd name="T93" fmla="*/ 467159 h 1597025"/>
              <a:gd name="T94" fmla="*/ 1325941 w 2143125"/>
              <a:gd name="T95" fmla="*/ 314968 h 1597025"/>
              <a:gd name="T96" fmla="*/ 1255886 w 2143125"/>
              <a:gd name="T97" fmla="*/ 187946 h 1597025"/>
              <a:gd name="T98" fmla="*/ 1350390 w 2143125"/>
              <a:gd name="T99" fmla="*/ 51280 h 1597025"/>
              <a:gd name="T100" fmla="*/ 396165 w 2143125"/>
              <a:gd name="T101" fmla="*/ 0 h 1597025"/>
              <a:gd name="T102" fmla="*/ 564484 w 2143125"/>
              <a:gd name="T103" fmla="*/ 57396 h 1597025"/>
              <a:gd name="T104" fmla="*/ 645353 w 2143125"/>
              <a:gd name="T105" fmla="*/ 194532 h 1597025"/>
              <a:gd name="T106" fmla="*/ 578120 w 2143125"/>
              <a:gd name="T107" fmla="*/ 323201 h 1597025"/>
              <a:gd name="T108" fmla="*/ 564014 w 2143125"/>
              <a:gd name="T109" fmla="*/ 482449 h 1597025"/>
              <a:gd name="T110" fmla="*/ 396165 w 2143125"/>
              <a:gd name="T111" fmla="*/ 555840 h 1597025"/>
              <a:gd name="T112" fmla="*/ 281916 w 2143125"/>
              <a:gd name="T113" fmla="*/ 531141 h 1597025"/>
              <a:gd name="T114" fmla="*/ 140396 w 2143125"/>
              <a:gd name="T115" fmla="*/ 386242 h 1597025"/>
              <a:gd name="T116" fmla="*/ 118533 w 2143125"/>
              <a:gd name="T117" fmla="*/ 270745 h 1597025"/>
              <a:gd name="T118" fmla="*/ 145803 w 2143125"/>
              <a:gd name="T119" fmla="*/ 157366 h 1597025"/>
              <a:gd name="T120" fmla="*/ 294375 w 2143125"/>
              <a:gd name="T121" fmla="*/ 19524 h 15970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43125" h="1597025">
                <a:moveTo>
                  <a:pt x="795561" y="879475"/>
                </a:moveTo>
                <a:lnTo>
                  <a:pt x="1072091" y="1110003"/>
                </a:lnTo>
                <a:lnTo>
                  <a:pt x="1348886" y="879475"/>
                </a:lnTo>
                <a:lnTo>
                  <a:pt x="1360276" y="888484"/>
                </a:lnTo>
                <a:lnTo>
                  <a:pt x="1371400" y="897758"/>
                </a:lnTo>
                <a:lnTo>
                  <a:pt x="1382525" y="907297"/>
                </a:lnTo>
                <a:lnTo>
                  <a:pt x="1393120" y="917101"/>
                </a:lnTo>
                <a:lnTo>
                  <a:pt x="1403186" y="927435"/>
                </a:lnTo>
                <a:lnTo>
                  <a:pt x="1413516" y="937504"/>
                </a:lnTo>
                <a:lnTo>
                  <a:pt x="1423316" y="948368"/>
                </a:lnTo>
                <a:lnTo>
                  <a:pt x="1432587" y="959497"/>
                </a:lnTo>
                <a:lnTo>
                  <a:pt x="1441857" y="970891"/>
                </a:lnTo>
                <a:lnTo>
                  <a:pt x="1450863" y="982550"/>
                </a:lnTo>
                <a:lnTo>
                  <a:pt x="1459074" y="994739"/>
                </a:lnTo>
                <a:lnTo>
                  <a:pt x="1467550" y="1006663"/>
                </a:lnTo>
                <a:lnTo>
                  <a:pt x="1475232" y="1019116"/>
                </a:lnTo>
                <a:lnTo>
                  <a:pt x="1482913" y="1032100"/>
                </a:lnTo>
                <a:lnTo>
                  <a:pt x="1490065" y="1044819"/>
                </a:lnTo>
                <a:lnTo>
                  <a:pt x="1496687" y="1057803"/>
                </a:lnTo>
                <a:lnTo>
                  <a:pt x="1503308" y="1071581"/>
                </a:lnTo>
                <a:lnTo>
                  <a:pt x="1509401" y="1085095"/>
                </a:lnTo>
                <a:lnTo>
                  <a:pt x="1515228" y="1098874"/>
                </a:lnTo>
                <a:lnTo>
                  <a:pt x="1520525" y="1113182"/>
                </a:lnTo>
                <a:lnTo>
                  <a:pt x="1525558" y="1127226"/>
                </a:lnTo>
                <a:lnTo>
                  <a:pt x="1530061" y="1141799"/>
                </a:lnTo>
                <a:lnTo>
                  <a:pt x="1534034" y="1156638"/>
                </a:lnTo>
                <a:lnTo>
                  <a:pt x="1538007" y="1171477"/>
                </a:lnTo>
                <a:lnTo>
                  <a:pt x="1541186" y="1186580"/>
                </a:lnTo>
                <a:lnTo>
                  <a:pt x="1544364" y="1201684"/>
                </a:lnTo>
                <a:lnTo>
                  <a:pt x="1546748" y="1217052"/>
                </a:lnTo>
                <a:lnTo>
                  <a:pt x="1548867" y="1232686"/>
                </a:lnTo>
                <a:lnTo>
                  <a:pt x="1550456" y="1248319"/>
                </a:lnTo>
                <a:lnTo>
                  <a:pt x="1551781" y="1264218"/>
                </a:lnTo>
                <a:lnTo>
                  <a:pt x="1552310" y="1280116"/>
                </a:lnTo>
                <a:lnTo>
                  <a:pt x="1552575" y="1296279"/>
                </a:lnTo>
                <a:lnTo>
                  <a:pt x="1552310" y="1305554"/>
                </a:lnTo>
                <a:lnTo>
                  <a:pt x="1551781" y="1314298"/>
                </a:lnTo>
                <a:lnTo>
                  <a:pt x="1550456" y="1323307"/>
                </a:lnTo>
                <a:lnTo>
                  <a:pt x="1548867" y="1332316"/>
                </a:lnTo>
                <a:lnTo>
                  <a:pt x="1547013" y="1341060"/>
                </a:lnTo>
                <a:lnTo>
                  <a:pt x="1544894" y="1349539"/>
                </a:lnTo>
                <a:lnTo>
                  <a:pt x="1542245" y="1358018"/>
                </a:lnTo>
                <a:lnTo>
                  <a:pt x="1539067" y="1366233"/>
                </a:lnTo>
                <a:lnTo>
                  <a:pt x="1535623" y="1374182"/>
                </a:lnTo>
                <a:lnTo>
                  <a:pt x="1531650" y="1382396"/>
                </a:lnTo>
                <a:lnTo>
                  <a:pt x="1527677" y="1390080"/>
                </a:lnTo>
                <a:lnTo>
                  <a:pt x="1522909" y="1397765"/>
                </a:lnTo>
                <a:lnTo>
                  <a:pt x="1518406" y="1405184"/>
                </a:lnTo>
                <a:lnTo>
                  <a:pt x="1513109" y="1412603"/>
                </a:lnTo>
                <a:lnTo>
                  <a:pt x="1507811" y="1420022"/>
                </a:lnTo>
                <a:lnTo>
                  <a:pt x="1501984" y="1427177"/>
                </a:lnTo>
                <a:lnTo>
                  <a:pt x="1495892" y="1433801"/>
                </a:lnTo>
                <a:lnTo>
                  <a:pt x="1489800" y="1440955"/>
                </a:lnTo>
                <a:lnTo>
                  <a:pt x="1483178" y="1447315"/>
                </a:lnTo>
                <a:lnTo>
                  <a:pt x="1476026" y="1453939"/>
                </a:lnTo>
                <a:lnTo>
                  <a:pt x="1469404" y="1460298"/>
                </a:lnTo>
                <a:lnTo>
                  <a:pt x="1461988" y="1466658"/>
                </a:lnTo>
                <a:lnTo>
                  <a:pt x="1454306" y="1472752"/>
                </a:lnTo>
                <a:lnTo>
                  <a:pt x="1446360" y="1478582"/>
                </a:lnTo>
                <a:lnTo>
                  <a:pt x="1438414" y="1484411"/>
                </a:lnTo>
                <a:lnTo>
                  <a:pt x="1430468" y="1490241"/>
                </a:lnTo>
                <a:lnTo>
                  <a:pt x="1421992" y="1495540"/>
                </a:lnTo>
                <a:lnTo>
                  <a:pt x="1413516" y="1501105"/>
                </a:lnTo>
                <a:lnTo>
                  <a:pt x="1404775" y="1506404"/>
                </a:lnTo>
                <a:lnTo>
                  <a:pt x="1395769" y="1511439"/>
                </a:lnTo>
                <a:lnTo>
                  <a:pt x="1387028" y="1516208"/>
                </a:lnTo>
                <a:lnTo>
                  <a:pt x="1377757" y="1521243"/>
                </a:lnTo>
                <a:lnTo>
                  <a:pt x="1359216" y="1530252"/>
                </a:lnTo>
                <a:lnTo>
                  <a:pt x="1340145" y="1538731"/>
                </a:lnTo>
                <a:lnTo>
                  <a:pt x="1320544" y="1546945"/>
                </a:lnTo>
                <a:lnTo>
                  <a:pt x="1300944" y="1554364"/>
                </a:lnTo>
                <a:lnTo>
                  <a:pt x="1280813" y="1560989"/>
                </a:lnTo>
                <a:lnTo>
                  <a:pt x="1260947" y="1567083"/>
                </a:lnTo>
                <a:lnTo>
                  <a:pt x="1241082" y="1573177"/>
                </a:lnTo>
                <a:lnTo>
                  <a:pt x="1220951" y="1577947"/>
                </a:lnTo>
                <a:lnTo>
                  <a:pt x="1200821" y="1582452"/>
                </a:lnTo>
                <a:lnTo>
                  <a:pt x="1181485" y="1586426"/>
                </a:lnTo>
                <a:lnTo>
                  <a:pt x="1161884" y="1589606"/>
                </a:lnTo>
                <a:lnTo>
                  <a:pt x="1142813" y="1592256"/>
                </a:lnTo>
                <a:lnTo>
                  <a:pt x="1124272" y="1594375"/>
                </a:lnTo>
                <a:lnTo>
                  <a:pt x="1106525" y="1595965"/>
                </a:lnTo>
                <a:lnTo>
                  <a:pt x="1088779" y="1596760"/>
                </a:lnTo>
                <a:lnTo>
                  <a:pt x="1072091" y="1597025"/>
                </a:lnTo>
                <a:lnTo>
                  <a:pt x="1055669" y="1596760"/>
                </a:lnTo>
                <a:lnTo>
                  <a:pt x="1037922" y="1595965"/>
                </a:lnTo>
                <a:lnTo>
                  <a:pt x="1020176" y="1594375"/>
                </a:lnTo>
                <a:lnTo>
                  <a:pt x="1001635" y="1592256"/>
                </a:lnTo>
                <a:lnTo>
                  <a:pt x="982299" y="1589606"/>
                </a:lnTo>
                <a:lnTo>
                  <a:pt x="963228" y="1586426"/>
                </a:lnTo>
                <a:lnTo>
                  <a:pt x="943627" y="1582452"/>
                </a:lnTo>
                <a:lnTo>
                  <a:pt x="923496" y="1577947"/>
                </a:lnTo>
                <a:lnTo>
                  <a:pt x="903631" y="1573177"/>
                </a:lnTo>
                <a:lnTo>
                  <a:pt x="883765" y="1567083"/>
                </a:lnTo>
                <a:lnTo>
                  <a:pt x="863634" y="1560989"/>
                </a:lnTo>
                <a:lnTo>
                  <a:pt x="843504" y="1554364"/>
                </a:lnTo>
                <a:lnTo>
                  <a:pt x="823903" y="1546945"/>
                </a:lnTo>
                <a:lnTo>
                  <a:pt x="804302" y="1538731"/>
                </a:lnTo>
                <a:lnTo>
                  <a:pt x="785496" y="1530252"/>
                </a:lnTo>
                <a:lnTo>
                  <a:pt x="766690" y="1521243"/>
                </a:lnTo>
                <a:lnTo>
                  <a:pt x="757419" y="1516208"/>
                </a:lnTo>
                <a:lnTo>
                  <a:pt x="748414" y="1511439"/>
                </a:lnTo>
                <a:lnTo>
                  <a:pt x="739673" y="1506404"/>
                </a:lnTo>
                <a:lnTo>
                  <a:pt x="730932" y="1501105"/>
                </a:lnTo>
                <a:lnTo>
                  <a:pt x="722720" y="1495540"/>
                </a:lnTo>
                <a:lnTo>
                  <a:pt x="714244" y="1490241"/>
                </a:lnTo>
                <a:lnTo>
                  <a:pt x="706033" y="1484411"/>
                </a:lnTo>
                <a:lnTo>
                  <a:pt x="697822" y="1478582"/>
                </a:lnTo>
                <a:lnTo>
                  <a:pt x="690141" y="1472752"/>
                </a:lnTo>
                <a:lnTo>
                  <a:pt x="682724" y="1466658"/>
                </a:lnTo>
                <a:lnTo>
                  <a:pt x="675308" y="1460298"/>
                </a:lnTo>
                <a:lnTo>
                  <a:pt x="668421" y="1453939"/>
                </a:lnTo>
                <a:lnTo>
                  <a:pt x="661534" y="1447315"/>
                </a:lnTo>
                <a:lnTo>
                  <a:pt x="655177" y="1440955"/>
                </a:lnTo>
                <a:lnTo>
                  <a:pt x="648555" y="1433801"/>
                </a:lnTo>
                <a:lnTo>
                  <a:pt x="642728" y="1427177"/>
                </a:lnTo>
                <a:lnTo>
                  <a:pt x="636901" y="1420022"/>
                </a:lnTo>
                <a:lnTo>
                  <a:pt x="631338" y="1412603"/>
                </a:lnTo>
                <a:lnTo>
                  <a:pt x="626306" y="1405184"/>
                </a:lnTo>
                <a:lnTo>
                  <a:pt x="621538" y="1397765"/>
                </a:lnTo>
                <a:lnTo>
                  <a:pt x="616770" y="1390080"/>
                </a:lnTo>
                <a:lnTo>
                  <a:pt x="612797" y="1382396"/>
                </a:lnTo>
                <a:lnTo>
                  <a:pt x="609089" y="1374182"/>
                </a:lnTo>
                <a:lnTo>
                  <a:pt x="605646" y="1366233"/>
                </a:lnTo>
                <a:lnTo>
                  <a:pt x="602467" y="1358018"/>
                </a:lnTo>
                <a:lnTo>
                  <a:pt x="599818" y="1349539"/>
                </a:lnTo>
                <a:lnTo>
                  <a:pt x="597434" y="1341060"/>
                </a:lnTo>
                <a:lnTo>
                  <a:pt x="595580" y="1332316"/>
                </a:lnTo>
                <a:lnTo>
                  <a:pt x="593991" y="1323307"/>
                </a:lnTo>
                <a:lnTo>
                  <a:pt x="592932" y="1314298"/>
                </a:lnTo>
                <a:lnTo>
                  <a:pt x="592402" y="1305554"/>
                </a:lnTo>
                <a:lnTo>
                  <a:pt x="592137" y="1296279"/>
                </a:lnTo>
                <a:lnTo>
                  <a:pt x="592402" y="1280116"/>
                </a:lnTo>
                <a:lnTo>
                  <a:pt x="592932" y="1264218"/>
                </a:lnTo>
                <a:lnTo>
                  <a:pt x="594256" y="1248319"/>
                </a:lnTo>
                <a:lnTo>
                  <a:pt x="595845" y="1232686"/>
                </a:lnTo>
                <a:lnTo>
                  <a:pt x="597699" y="1217052"/>
                </a:lnTo>
                <a:lnTo>
                  <a:pt x="600348" y="1201684"/>
                </a:lnTo>
                <a:lnTo>
                  <a:pt x="603262" y="1186580"/>
                </a:lnTo>
                <a:lnTo>
                  <a:pt x="606705" y="1171477"/>
                </a:lnTo>
                <a:lnTo>
                  <a:pt x="610413" y="1156638"/>
                </a:lnTo>
                <a:lnTo>
                  <a:pt x="614386" y="1141799"/>
                </a:lnTo>
                <a:lnTo>
                  <a:pt x="618889" y="1127226"/>
                </a:lnTo>
                <a:lnTo>
                  <a:pt x="623922" y="1113182"/>
                </a:lnTo>
                <a:lnTo>
                  <a:pt x="629484" y="1098874"/>
                </a:lnTo>
                <a:lnTo>
                  <a:pt x="635047" y="1085095"/>
                </a:lnTo>
                <a:lnTo>
                  <a:pt x="641139" y="1071581"/>
                </a:lnTo>
                <a:lnTo>
                  <a:pt x="647761" y="1057803"/>
                </a:lnTo>
                <a:lnTo>
                  <a:pt x="654383" y="1044819"/>
                </a:lnTo>
                <a:lnTo>
                  <a:pt x="661534" y="1032100"/>
                </a:lnTo>
                <a:lnTo>
                  <a:pt x="669216" y="1019116"/>
                </a:lnTo>
                <a:lnTo>
                  <a:pt x="676897" y="1006663"/>
                </a:lnTo>
                <a:lnTo>
                  <a:pt x="685373" y="994739"/>
                </a:lnTo>
                <a:lnTo>
                  <a:pt x="693849" y="982550"/>
                </a:lnTo>
                <a:lnTo>
                  <a:pt x="702590" y="970891"/>
                </a:lnTo>
                <a:lnTo>
                  <a:pt x="711861" y="959497"/>
                </a:lnTo>
                <a:lnTo>
                  <a:pt x="721396" y="948368"/>
                </a:lnTo>
                <a:lnTo>
                  <a:pt x="730932" y="937504"/>
                </a:lnTo>
                <a:lnTo>
                  <a:pt x="741262" y="927435"/>
                </a:lnTo>
                <a:lnTo>
                  <a:pt x="751327" y="917101"/>
                </a:lnTo>
                <a:lnTo>
                  <a:pt x="762187" y="907297"/>
                </a:lnTo>
                <a:lnTo>
                  <a:pt x="773047" y="897758"/>
                </a:lnTo>
                <a:lnTo>
                  <a:pt x="783907" y="888484"/>
                </a:lnTo>
                <a:lnTo>
                  <a:pt x="795561" y="879475"/>
                </a:lnTo>
                <a:close/>
                <a:moveTo>
                  <a:pt x="1959370" y="676275"/>
                </a:moveTo>
                <a:lnTo>
                  <a:pt x="1969946" y="684738"/>
                </a:lnTo>
                <a:lnTo>
                  <a:pt x="1979729" y="692937"/>
                </a:lnTo>
                <a:lnTo>
                  <a:pt x="1989776" y="701929"/>
                </a:lnTo>
                <a:lnTo>
                  <a:pt x="1999294" y="710922"/>
                </a:lnTo>
                <a:lnTo>
                  <a:pt x="2008812" y="720443"/>
                </a:lnTo>
                <a:lnTo>
                  <a:pt x="2017802" y="729964"/>
                </a:lnTo>
                <a:lnTo>
                  <a:pt x="2026527" y="739750"/>
                </a:lnTo>
                <a:lnTo>
                  <a:pt x="2035252" y="750064"/>
                </a:lnTo>
                <a:lnTo>
                  <a:pt x="2043184" y="760379"/>
                </a:lnTo>
                <a:lnTo>
                  <a:pt x="2051380" y="771222"/>
                </a:lnTo>
                <a:lnTo>
                  <a:pt x="2059047" y="782330"/>
                </a:lnTo>
                <a:lnTo>
                  <a:pt x="2066450" y="793439"/>
                </a:lnTo>
                <a:lnTo>
                  <a:pt x="2073589" y="804811"/>
                </a:lnTo>
                <a:lnTo>
                  <a:pt x="2080199" y="816448"/>
                </a:lnTo>
                <a:lnTo>
                  <a:pt x="2086809" y="828350"/>
                </a:lnTo>
                <a:lnTo>
                  <a:pt x="2093154" y="840516"/>
                </a:lnTo>
                <a:lnTo>
                  <a:pt x="2098707" y="852946"/>
                </a:lnTo>
                <a:lnTo>
                  <a:pt x="2104259" y="865112"/>
                </a:lnTo>
                <a:lnTo>
                  <a:pt x="2109547" y="877807"/>
                </a:lnTo>
                <a:lnTo>
                  <a:pt x="2114306" y="890766"/>
                </a:lnTo>
                <a:lnTo>
                  <a:pt x="2118801" y="903990"/>
                </a:lnTo>
                <a:lnTo>
                  <a:pt x="2123031" y="917214"/>
                </a:lnTo>
                <a:lnTo>
                  <a:pt x="2126733" y="930438"/>
                </a:lnTo>
                <a:lnTo>
                  <a:pt x="2130170" y="944191"/>
                </a:lnTo>
                <a:lnTo>
                  <a:pt x="2133078" y="957943"/>
                </a:lnTo>
                <a:lnTo>
                  <a:pt x="2135722" y="971696"/>
                </a:lnTo>
                <a:lnTo>
                  <a:pt x="2137837" y="985978"/>
                </a:lnTo>
                <a:lnTo>
                  <a:pt x="2139688" y="1000260"/>
                </a:lnTo>
                <a:lnTo>
                  <a:pt x="2141274" y="1014277"/>
                </a:lnTo>
                <a:lnTo>
                  <a:pt x="2142068" y="1028823"/>
                </a:lnTo>
                <a:lnTo>
                  <a:pt x="2143125" y="1043370"/>
                </a:lnTo>
                <a:lnTo>
                  <a:pt x="2143125" y="1058180"/>
                </a:lnTo>
                <a:lnTo>
                  <a:pt x="2143125" y="1066644"/>
                </a:lnTo>
                <a:lnTo>
                  <a:pt x="2142332" y="1075107"/>
                </a:lnTo>
                <a:lnTo>
                  <a:pt x="2141274" y="1083306"/>
                </a:lnTo>
                <a:lnTo>
                  <a:pt x="2139952" y="1091769"/>
                </a:lnTo>
                <a:lnTo>
                  <a:pt x="2138102" y="1099703"/>
                </a:lnTo>
                <a:lnTo>
                  <a:pt x="2135987" y="1107373"/>
                </a:lnTo>
                <a:lnTo>
                  <a:pt x="2133607" y="1115043"/>
                </a:lnTo>
                <a:lnTo>
                  <a:pt x="2130699" y="1122713"/>
                </a:lnTo>
                <a:lnTo>
                  <a:pt x="2127261" y="1130383"/>
                </a:lnTo>
                <a:lnTo>
                  <a:pt x="2124089" y="1137788"/>
                </a:lnTo>
                <a:lnTo>
                  <a:pt x="2119858" y="1144929"/>
                </a:lnTo>
                <a:lnTo>
                  <a:pt x="2115892" y="1152070"/>
                </a:lnTo>
                <a:lnTo>
                  <a:pt x="2111398" y="1159211"/>
                </a:lnTo>
                <a:lnTo>
                  <a:pt x="2106639" y="1165823"/>
                </a:lnTo>
                <a:lnTo>
                  <a:pt x="2101880" y="1172699"/>
                </a:lnTo>
                <a:lnTo>
                  <a:pt x="2096327" y="1179047"/>
                </a:lnTo>
                <a:lnTo>
                  <a:pt x="2090775" y="1185658"/>
                </a:lnTo>
                <a:lnTo>
                  <a:pt x="2084958" y="1191741"/>
                </a:lnTo>
                <a:lnTo>
                  <a:pt x="2078877" y="1197824"/>
                </a:lnTo>
                <a:lnTo>
                  <a:pt x="2072532" y="1204172"/>
                </a:lnTo>
                <a:lnTo>
                  <a:pt x="2066186" y="1209990"/>
                </a:lnTo>
                <a:lnTo>
                  <a:pt x="2059312" y="1215809"/>
                </a:lnTo>
                <a:lnTo>
                  <a:pt x="2052173" y="1221363"/>
                </a:lnTo>
                <a:lnTo>
                  <a:pt x="2045034" y="1226917"/>
                </a:lnTo>
                <a:lnTo>
                  <a:pt x="2037631" y="1232471"/>
                </a:lnTo>
                <a:lnTo>
                  <a:pt x="2029964" y="1237761"/>
                </a:lnTo>
                <a:lnTo>
                  <a:pt x="2022296" y="1242521"/>
                </a:lnTo>
                <a:lnTo>
                  <a:pt x="2014629" y="1247546"/>
                </a:lnTo>
                <a:lnTo>
                  <a:pt x="2006433" y="1252571"/>
                </a:lnTo>
                <a:lnTo>
                  <a:pt x="1998236" y="1257067"/>
                </a:lnTo>
                <a:lnTo>
                  <a:pt x="1981315" y="1266324"/>
                </a:lnTo>
                <a:lnTo>
                  <a:pt x="1964129" y="1274523"/>
                </a:lnTo>
                <a:lnTo>
                  <a:pt x="1946679" y="1282722"/>
                </a:lnTo>
                <a:lnTo>
                  <a:pt x="1928436" y="1290127"/>
                </a:lnTo>
                <a:lnTo>
                  <a:pt x="1910193" y="1296739"/>
                </a:lnTo>
                <a:lnTo>
                  <a:pt x="1891685" y="1303351"/>
                </a:lnTo>
                <a:lnTo>
                  <a:pt x="1873177" y="1308905"/>
                </a:lnTo>
                <a:lnTo>
                  <a:pt x="1854670" y="1314195"/>
                </a:lnTo>
                <a:lnTo>
                  <a:pt x="1836426" y="1318691"/>
                </a:lnTo>
                <a:lnTo>
                  <a:pt x="1817919" y="1322922"/>
                </a:lnTo>
                <a:lnTo>
                  <a:pt x="1799675" y="1326360"/>
                </a:lnTo>
                <a:lnTo>
                  <a:pt x="1781696" y="1329534"/>
                </a:lnTo>
                <a:lnTo>
                  <a:pt x="1764246" y="1331915"/>
                </a:lnTo>
                <a:lnTo>
                  <a:pt x="1747061" y="1333766"/>
                </a:lnTo>
                <a:lnTo>
                  <a:pt x="1730404" y="1335353"/>
                </a:lnTo>
                <a:lnTo>
                  <a:pt x="1714276" y="1336146"/>
                </a:lnTo>
                <a:lnTo>
                  <a:pt x="1698676" y="1336675"/>
                </a:lnTo>
                <a:lnTo>
                  <a:pt x="1687836" y="1336146"/>
                </a:lnTo>
                <a:lnTo>
                  <a:pt x="1676467" y="1335617"/>
                </a:lnTo>
                <a:lnTo>
                  <a:pt x="1664834" y="1335088"/>
                </a:lnTo>
                <a:lnTo>
                  <a:pt x="1652671" y="1333766"/>
                </a:lnTo>
                <a:lnTo>
                  <a:pt x="1653993" y="1324509"/>
                </a:lnTo>
                <a:lnTo>
                  <a:pt x="1654787" y="1314988"/>
                </a:lnTo>
                <a:lnTo>
                  <a:pt x="1655844" y="1305202"/>
                </a:lnTo>
                <a:lnTo>
                  <a:pt x="1655844" y="1295681"/>
                </a:lnTo>
                <a:lnTo>
                  <a:pt x="1655580" y="1275845"/>
                </a:lnTo>
                <a:lnTo>
                  <a:pt x="1654787" y="1256274"/>
                </a:lnTo>
                <a:lnTo>
                  <a:pt x="1653465" y="1236703"/>
                </a:lnTo>
                <a:lnTo>
                  <a:pt x="1651085" y="1217660"/>
                </a:lnTo>
                <a:lnTo>
                  <a:pt x="1648705" y="1198618"/>
                </a:lnTo>
                <a:lnTo>
                  <a:pt x="1645268" y="1179840"/>
                </a:lnTo>
                <a:lnTo>
                  <a:pt x="1641567" y="1161062"/>
                </a:lnTo>
                <a:lnTo>
                  <a:pt x="1637601" y="1142549"/>
                </a:lnTo>
                <a:lnTo>
                  <a:pt x="1632842" y="1124300"/>
                </a:lnTo>
                <a:lnTo>
                  <a:pt x="1627554" y="1106051"/>
                </a:lnTo>
                <a:lnTo>
                  <a:pt x="1621737" y="1088595"/>
                </a:lnTo>
                <a:lnTo>
                  <a:pt x="1615392" y="1070875"/>
                </a:lnTo>
                <a:lnTo>
                  <a:pt x="1608782" y="1053684"/>
                </a:lnTo>
                <a:lnTo>
                  <a:pt x="1601379" y="1036758"/>
                </a:lnTo>
                <a:lnTo>
                  <a:pt x="1593711" y="1019831"/>
                </a:lnTo>
                <a:lnTo>
                  <a:pt x="1585515" y="1003434"/>
                </a:lnTo>
                <a:lnTo>
                  <a:pt x="1576790" y="987565"/>
                </a:lnTo>
                <a:lnTo>
                  <a:pt x="1567800" y="971432"/>
                </a:lnTo>
                <a:lnTo>
                  <a:pt x="1558282" y="956092"/>
                </a:lnTo>
                <a:lnTo>
                  <a:pt x="1548235" y="940752"/>
                </a:lnTo>
                <a:lnTo>
                  <a:pt x="1537924" y="925942"/>
                </a:lnTo>
                <a:lnTo>
                  <a:pt x="1527084" y="911395"/>
                </a:lnTo>
                <a:lnTo>
                  <a:pt x="1515979" y="897114"/>
                </a:lnTo>
                <a:lnTo>
                  <a:pt x="1504345" y="883361"/>
                </a:lnTo>
                <a:lnTo>
                  <a:pt x="1492183" y="870137"/>
                </a:lnTo>
                <a:lnTo>
                  <a:pt x="1480021" y="856913"/>
                </a:lnTo>
                <a:lnTo>
                  <a:pt x="1467330" y="844218"/>
                </a:lnTo>
                <a:lnTo>
                  <a:pt x="1454375" y="832052"/>
                </a:lnTo>
                <a:lnTo>
                  <a:pt x="1440891" y="820151"/>
                </a:lnTo>
                <a:lnTo>
                  <a:pt x="1427406" y="808778"/>
                </a:lnTo>
                <a:lnTo>
                  <a:pt x="1413129" y="797670"/>
                </a:lnTo>
                <a:lnTo>
                  <a:pt x="1398587" y="787356"/>
                </a:lnTo>
                <a:lnTo>
                  <a:pt x="1407841" y="776776"/>
                </a:lnTo>
                <a:lnTo>
                  <a:pt x="1416831" y="765933"/>
                </a:lnTo>
                <a:lnTo>
                  <a:pt x="1425027" y="755089"/>
                </a:lnTo>
                <a:lnTo>
                  <a:pt x="1433487" y="744246"/>
                </a:lnTo>
                <a:lnTo>
                  <a:pt x="1441155" y="732344"/>
                </a:lnTo>
                <a:lnTo>
                  <a:pt x="1448558" y="720707"/>
                </a:lnTo>
                <a:lnTo>
                  <a:pt x="1455697" y="709070"/>
                </a:lnTo>
                <a:lnTo>
                  <a:pt x="1462307" y="696640"/>
                </a:lnTo>
                <a:lnTo>
                  <a:pt x="1698676" y="893147"/>
                </a:lnTo>
                <a:lnTo>
                  <a:pt x="1959370" y="676275"/>
                </a:lnTo>
                <a:close/>
                <a:moveTo>
                  <a:pt x="183882" y="676275"/>
                </a:moveTo>
                <a:lnTo>
                  <a:pt x="445396" y="893147"/>
                </a:lnTo>
                <a:lnTo>
                  <a:pt x="682270" y="696640"/>
                </a:lnTo>
                <a:lnTo>
                  <a:pt x="688894" y="709070"/>
                </a:lnTo>
                <a:lnTo>
                  <a:pt x="696048" y="720707"/>
                </a:lnTo>
                <a:lnTo>
                  <a:pt x="703466" y="732344"/>
                </a:lnTo>
                <a:lnTo>
                  <a:pt x="711415" y="744246"/>
                </a:lnTo>
                <a:lnTo>
                  <a:pt x="719364" y="755089"/>
                </a:lnTo>
                <a:lnTo>
                  <a:pt x="728108" y="765933"/>
                </a:lnTo>
                <a:lnTo>
                  <a:pt x="736852" y="776776"/>
                </a:lnTo>
                <a:lnTo>
                  <a:pt x="746125" y="787356"/>
                </a:lnTo>
                <a:lnTo>
                  <a:pt x="731552" y="797670"/>
                </a:lnTo>
                <a:lnTo>
                  <a:pt x="717509" y="808778"/>
                </a:lnTo>
                <a:lnTo>
                  <a:pt x="703731" y="820151"/>
                </a:lnTo>
                <a:lnTo>
                  <a:pt x="690483" y="832052"/>
                </a:lnTo>
                <a:lnTo>
                  <a:pt x="677235" y="844218"/>
                </a:lnTo>
                <a:lnTo>
                  <a:pt x="664517" y="856913"/>
                </a:lnTo>
                <a:lnTo>
                  <a:pt x="652329" y="870137"/>
                </a:lnTo>
                <a:lnTo>
                  <a:pt x="640141" y="883361"/>
                </a:lnTo>
                <a:lnTo>
                  <a:pt x="628748" y="897114"/>
                </a:lnTo>
                <a:lnTo>
                  <a:pt x="617355" y="911395"/>
                </a:lnTo>
                <a:lnTo>
                  <a:pt x="606491" y="925942"/>
                </a:lnTo>
                <a:lnTo>
                  <a:pt x="596158" y="940752"/>
                </a:lnTo>
                <a:lnTo>
                  <a:pt x="586090" y="956092"/>
                </a:lnTo>
                <a:lnTo>
                  <a:pt x="576551" y="971432"/>
                </a:lnTo>
                <a:lnTo>
                  <a:pt x="567542" y="987565"/>
                </a:lnTo>
                <a:lnTo>
                  <a:pt x="559064" y="1003434"/>
                </a:lnTo>
                <a:lnTo>
                  <a:pt x="550585" y="1019831"/>
                </a:lnTo>
                <a:lnTo>
                  <a:pt x="542901" y="1036758"/>
                </a:lnTo>
                <a:lnTo>
                  <a:pt x="535482" y="1053684"/>
                </a:lnTo>
                <a:lnTo>
                  <a:pt x="528858" y="1070875"/>
                </a:lnTo>
                <a:lnTo>
                  <a:pt x="522499" y="1088595"/>
                </a:lnTo>
                <a:lnTo>
                  <a:pt x="516670" y="1106051"/>
                </a:lnTo>
                <a:lnTo>
                  <a:pt x="511371" y="1124300"/>
                </a:lnTo>
                <a:lnTo>
                  <a:pt x="506602" y="1142549"/>
                </a:lnTo>
                <a:lnTo>
                  <a:pt x="502627" y="1161062"/>
                </a:lnTo>
                <a:lnTo>
                  <a:pt x="498918" y="1179840"/>
                </a:lnTo>
                <a:lnTo>
                  <a:pt x="495473" y="1198618"/>
                </a:lnTo>
                <a:lnTo>
                  <a:pt x="492824" y="1217660"/>
                </a:lnTo>
                <a:lnTo>
                  <a:pt x="490704" y="1236703"/>
                </a:lnTo>
                <a:lnTo>
                  <a:pt x="489114" y="1256274"/>
                </a:lnTo>
                <a:lnTo>
                  <a:pt x="488585" y="1275845"/>
                </a:lnTo>
                <a:lnTo>
                  <a:pt x="488320" y="1295681"/>
                </a:lnTo>
                <a:lnTo>
                  <a:pt x="488585" y="1305202"/>
                </a:lnTo>
                <a:lnTo>
                  <a:pt x="489114" y="1314988"/>
                </a:lnTo>
                <a:lnTo>
                  <a:pt x="490174" y="1324509"/>
                </a:lnTo>
                <a:lnTo>
                  <a:pt x="491499" y="1333766"/>
                </a:lnTo>
                <a:lnTo>
                  <a:pt x="479311" y="1335088"/>
                </a:lnTo>
                <a:lnTo>
                  <a:pt x="467653" y="1335617"/>
                </a:lnTo>
                <a:lnTo>
                  <a:pt x="456260" y="1336146"/>
                </a:lnTo>
                <a:lnTo>
                  <a:pt x="445396" y="1336675"/>
                </a:lnTo>
                <a:lnTo>
                  <a:pt x="429764" y="1336146"/>
                </a:lnTo>
                <a:lnTo>
                  <a:pt x="413601" y="1335353"/>
                </a:lnTo>
                <a:lnTo>
                  <a:pt x="396909" y="1333766"/>
                </a:lnTo>
                <a:lnTo>
                  <a:pt x="379686" y="1331915"/>
                </a:lnTo>
                <a:lnTo>
                  <a:pt x="362199" y="1329534"/>
                </a:lnTo>
                <a:lnTo>
                  <a:pt x="344182" y="1326360"/>
                </a:lnTo>
                <a:lnTo>
                  <a:pt x="325900" y="1322922"/>
                </a:lnTo>
                <a:lnTo>
                  <a:pt x="307352" y="1318691"/>
                </a:lnTo>
                <a:lnTo>
                  <a:pt x="288805" y="1314195"/>
                </a:lnTo>
                <a:lnTo>
                  <a:pt x="270523" y="1308905"/>
                </a:lnTo>
                <a:lnTo>
                  <a:pt x="251976" y="1303351"/>
                </a:lnTo>
                <a:lnTo>
                  <a:pt x="233429" y="1296739"/>
                </a:lnTo>
                <a:lnTo>
                  <a:pt x="215147" y="1290127"/>
                </a:lnTo>
                <a:lnTo>
                  <a:pt x="196865" y="1282722"/>
                </a:lnTo>
                <a:lnTo>
                  <a:pt x="179377" y="1274523"/>
                </a:lnTo>
                <a:lnTo>
                  <a:pt x="162155" y="1266324"/>
                </a:lnTo>
                <a:lnTo>
                  <a:pt x="145197" y="1257067"/>
                </a:lnTo>
                <a:lnTo>
                  <a:pt x="136984" y="1252571"/>
                </a:lnTo>
                <a:lnTo>
                  <a:pt x="128770" y="1247546"/>
                </a:lnTo>
                <a:lnTo>
                  <a:pt x="121086" y="1242521"/>
                </a:lnTo>
                <a:lnTo>
                  <a:pt x="113402" y="1237761"/>
                </a:lnTo>
                <a:lnTo>
                  <a:pt x="105719" y="1232471"/>
                </a:lnTo>
                <a:lnTo>
                  <a:pt x="98300" y="1226917"/>
                </a:lnTo>
                <a:lnTo>
                  <a:pt x="91146" y="1221363"/>
                </a:lnTo>
                <a:lnTo>
                  <a:pt x="83992" y="1215809"/>
                </a:lnTo>
                <a:lnTo>
                  <a:pt x="77103" y="1209990"/>
                </a:lnTo>
                <a:lnTo>
                  <a:pt x="70744" y="1204172"/>
                </a:lnTo>
                <a:lnTo>
                  <a:pt x="64120" y="1197824"/>
                </a:lnTo>
                <a:lnTo>
                  <a:pt x="58291" y="1191741"/>
                </a:lnTo>
                <a:lnTo>
                  <a:pt x="52462" y="1185658"/>
                </a:lnTo>
                <a:lnTo>
                  <a:pt x="46898" y="1179047"/>
                </a:lnTo>
                <a:lnTo>
                  <a:pt x="41334" y="1172699"/>
                </a:lnTo>
                <a:lnTo>
                  <a:pt x="36564" y="1165823"/>
                </a:lnTo>
                <a:lnTo>
                  <a:pt x="31795" y="1159211"/>
                </a:lnTo>
                <a:lnTo>
                  <a:pt x="27291" y="1152070"/>
                </a:lnTo>
                <a:lnTo>
                  <a:pt x="23051" y="1144929"/>
                </a:lnTo>
                <a:lnTo>
                  <a:pt x="19077" y="1137788"/>
                </a:lnTo>
                <a:lnTo>
                  <a:pt x="15897" y="1130383"/>
                </a:lnTo>
                <a:lnTo>
                  <a:pt x="12453" y="1122713"/>
                </a:lnTo>
                <a:lnTo>
                  <a:pt x="9538" y="1115043"/>
                </a:lnTo>
                <a:lnTo>
                  <a:pt x="7154" y="1107373"/>
                </a:lnTo>
                <a:lnTo>
                  <a:pt x="5034" y="1099703"/>
                </a:lnTo>
                <a:lnTo>
                  <a:pt x="3179" y="1091769"/>
                </a:lnTo>
                <a:lnTo>
                  <a:pt x="1855" y="1083306"/>
                </a:lnTo>
                <a:lnTo>
                  <a:pt x="530" y="1075107"/>
                </a:lnTo>
                <a:lnTo>
                  <a:pt x="265" y="1066644"/>
                </a:lnTo>
                <a:lnTo>
                  <a:pt x="0" y="1058180"/>
                </a:lnTo>
                <a:lnTo>
                  <a:pt x="265" y="1043370"/>
                </a:lnTo>
                <a:lnTo>
                  <a:pt x="1060" y="1028823"/>
                </a:lnTo>
                <a:lnTo>
                  <a:pt x="1855" y="1014277"/>
                </a:lnTo>
                <a:lnTo>
                  <a:pt x="3444" y="1000260"/>
                </a:lnTo>
                <a:lnTo>
                  <a:pt x="5299" y="985978"/>
                </a:lnTo>
                <a:lnTo>
                  <a:pt x="7419" y="971696"/>
                </a:lnTo>
                <a:lnTo>
                  <a:pt x="10333" y="957943"/>
                </a:lnTo>
                <a:lnTo>
                  <a:pt x="12983" y="944191"/>
                </a:lnTo>
                <a:lnTo>
                  <a:pt x="16427" y="930438"/>
                </a:lnTo>
                <a:lnTo>
                  <a:pt x="20137" y="917214"/>
                </a:lnTo>
                <a:lnTo>
                  <a:pt x="24376" y="903990"/>
                </a:lnTo>
                <a:lnTo>
                  <a:pt x="28615" y="890766"/>
                </a:lnTo>
                <a:lnTo>
                  <a:pt x="33650" y="877807"/>
                </a:lnTo>
                <a:lnTo>
                  <a:pt x="38949" y="865112"/>
                </a:lnTo>
                <a:lnTo>
                  <a:pt x="44513" y="852946"/>
                </a:lnTo>
                <a:lnTo>
                  <a:pt x="50342" y="840516"/>
                </a:lnTo>
                <a:lnTo>
                  <a:pt x="56436" y="828350"/>
                </a:lnTo>
                <a:lnTo>
                  <a:pt x="63060" y="816448"/>
                </a:lnTo>
                <a:lnTo>
                  <a:pt x="69684" y="804811"/>
                </a:lnTo>
                <a:lnTo>
                  <a:pt x="76838" y="793439"/>
                </a:lnTo>
                <a:lnTo>
                  <a:pt x="84257" y="782330"/>
                </a:lnTo>
                <a:lnTo>
                  <a:pt x="91941" y="771222"/>
                </a:lnTo>
                <a:lnTo>
                  <a:pt x="100154" y="760379"/>
                </a:lnTo>
                <a:lnTo>
                  <a:pt x="108368" y="750064"/>
                </a:lnTo>
                <a:lnTo>
                  <a:pt x="116582" y="739750"/>
                </a:lnTo>
                <a:lnTo>
                  <a:pt x="125591" y="729964"/>
                </a:lnTo>
                <a:lnTo>
                  <a:pt x="134864" y="720443"/>
                </a:lnTo>
                <a:lnTo>
                  <a:pt x="144138" y="710922"/>
                </a:lnTo>
                <a:lnTo>
                  <a:pt x="153676" y="701929"/>
                </a:lnTo>
                <a:lnTo>
                  <a:pt x="163745" y="692937"/>
                </a:lnTo>
                <a:lnTo>
                  <a:pt x="173813" y="684738"/>
                </a:lnTo>
                <a:lnTo>
                  <a:pt x="183882" y="676275"/>
                </a:lnTo>
                <a:close/>
                <a:moveTo>
                  <a:pt x="1063618" y="153988"/>
                </a:moveTo>
                <a:lnTo>
                  <a:pt x="1072091" y="153988"/>
                </a:lnTo>
                <a:lnTo>
                  <a:pt x="1080830" y="153988"/>
                </a:lnTo>
                <a:lnTo>
                  <a:pt x="1089568" y="154253"/>
                </a:lnTo>
                <a:lnTo>
                  <a:pt x="1098041" y="155048"/>
                </a:lnTo>
                <a:lnTo>
                  <a:pt x="1106779" y="155577"/>
                </a:lnTo>
                <a:lnTo>
                  <a:pt x="1114988" y="156902"/>
                </a:lnTo>
                <a:lnTo>
                  <a:pt x="1123726" y="157697"/>
                </a:lnTo>
                <a:lnTo>
                  <a:pt x="1131934" y="159286"/>
                </a:lnTo>
                <a:lnTo>
                  <a:pt x="1140143" y="160875"/>
                </a:lnTo>
                <a:lnTo>
                  <a:pt x="1148351" y="162730"/>
                </a:lnTo>
                <a:lnTo>
                  <a:pt x="1156295" y="164584"/>
                </a:lnTo>
                <a:lnTo>
                  <a:pt x="1164504" y="166703"/>
                </a:lnTo>
                <a:lnTo>
                  <a:pt x="1172447" y="169087"/>
                </a:lnTo>
                <a:lnTo>
                  <a:pt x="1180391" y="171471"/>
                </a:lnTo>
                <a:lnTo>
                  <a:pt x="1188070" y="174385"/>
                </a:lnTo>
                <a:lnTo>
                  <a:pt x="1196014" y="177564"/>
                </a:lnTo>
                <a:lnTo>
                  <a:pt x="1203693" y="180478"/>
                </a:lnTo>
                <a:lnTo>
                  <a:pt x="1211107" y="183656"/>
                </a:lnTo>
                <a:lnTo>
                  <a:pt x="1218521" y="187365"/>
                </a:lnTo>
                <a:lnTo>
                  <a:pt x="1225935" y="190808"/>
                </a:lnTo>
                <a:lnTo>
                  <a:pt x="1232820" y="194782"/>
                </a:lnTo>
                <a:lnTo>
                  <a:pt x="1239969" y="198755"/>
                </a:lnTo>
                <a:lnTo>
                  <a:pt x="1247118" y="202729"/>
                </a:lnTo>
                <a:lnTo>
                  <a:pt x="1254003" y="206967"/>
                </a:lnTo>
                <a:lnTo>
                  <a:pt x="1260623" y="211470"/>
                </a:lnTo>
                <a:lnTo>
                  <a:pt x="1267507" y="215974"/>
                </a:lnTo>
                <a:lnTo>
                  <a:pt x="1273862" y="221007"/>
                </a:lnTo>
                <a:lnTo>
                  <a:pt x="1280482" y="226040"/>
                </a:lnTo>
                <a:lnTo>
                  <a:pt x="1286837" y="230808"/>
                </a:lnTo>
                <a:lnTo>
                  <a:pt x="1293192" y="236106"/>
                </a:lnTo>
                <a:lnTo>
                  <a:pt x="1299017" y="241668"/>
                </a:lnTo>
                <a:lnTo>
                  <a:pt x="1305108" y="247231"/>
                </a:lnTo>
                <a:lnTo>
                  <a:pt x="1310668" y="252794"/>
                </a:lnTo>
                <a:lnTo>
                  <a:pt x="1316494" y="258622"/>
                </a:lnTo>
                <a:lnTo>
                  <a:pt x="1321790" y="264449"/>
                </a:lnTo>
                <a:lnTo>
                  <a:pt x="1327350" y="270277"/>
                </a:lnTo>
                <a:lnTo>
                  <a:pt x="1332646" y="276634"/>
                </a:lnTo>
                <a:lnTo>
                  <a:pt x="1337412" y="282992"/>
                </a:lnTo>
                <a:lnTo>
                  <a:pt x="1342443" y="289349"/>
                </a:lnTo>
                <a:lnTo>
                  <a:pt x="1347474" y="295972"/>
                </a:lnTo>
                <a:lnTo>
                  <a:pt x="1351976" y="302859"/>
                </a:lnTo>
                <a:lnTo>
                  <a:pt x="1356212" y="309482"/>
                </a:lnTo>
                <a:lnTo>
                  <a:pt x="1360714" y="316369"/>
                </a:lnTo>
                <a:lnTo>
                  <a:pt x="1364951" y="323521"/>
                </a:lnTo>
                <a:lnTo>
                  <a:pt x="1368922" y="330408"/>
                </a:lnTo>
                <a:lnTo>
                  <a:pt x="1372629" y="337560"/>
                </a:lnTo>
                <a:lnTo>
                  <a:pt x="1376337" y="344977"/>
                </a:lnTo>
                <a:lnTo>
                  <a:pt x="1379779" y="352395"/>
                </a:lnTo>
                <a:lnTo>
                  <a:pt x="1383221" y="359812"/>
                </a:lnTo>
                <a:lnTo>
                  <a:pt x="1386134" y="367494"/>
                </a:lnTo>
                <a:lnTo>
                  <a:pt x="1389047" y="375176"/>
                </a:lnTo>
                <a:lnTo>
                  <a:pt x="1391694" y="382857"/>
                </a:lnTo>
                <a:lnTo>
                  <a:pt x="1394342" y="391069"/>
                </a:lnTo>
                <a:lnTo>
                  <a:pt x="1396725" y="398751"/>
                </a:lnTo>
                <a:lnTo>
                  <a:pt x="1398844" y="406963"/>
                </a:lnTo>
                <a:lnTo>
                  <a:pt x="1400962" y="415175"/>
                </a:lnTo>
                <a:lnTo>
                  <a:pt x="1402551" y="423122"/>
                </a:lnTo>
                <a:lnTo>
                  <a:pt x="1404404" y="431333"/>
                </a:lnTo>
                <a:lnTo>
                  <a:pt x="1405728" y="439810"/>
                </a:lnTo>
                <a:lnTo>
                  <a:pt x="1406788" y="448022"/>
                </a:lnTo>
                <a:lnTo>
                  <a:pt x="1407847" y="456763"/>
                </a:lnTo>
                <a:lnTo>
                  <a:pt x="1408376" y="465240"/>
                </a:lnTo>
                <a:lnTo>
                  <a:pt x="1409171" y="473717"/>
                </a:lnTo>
                <a:lnTo>
                  <a:pt x="1409435" y="482458"/>
                </a:lnTo>
                <a:lnTo>
                  <a:pt x="1409700" y="491200"/>
                </a:lnTo>
                <a:lnTo>
                  <a:pt x="1409435" y="499941"/>
                </a:lnTo>
                <a:lnTo>
                  <a:pt x="1409171" y="508683"/>
                </a:lnTo>
                <a:lnTo>
                  <a:pt x="1408376" y="517159"/>
                </a:lnTo>
                <a:lnTo>
                  <a:pt x="1407847" y="525636"/>
                </a:lnTo>
                <a:lnTo>
                  <a:pt x="1406788" y="534113"/>
                </a:lnTo>
                <a:lnTo>
                  <a:pt x="1405728" y="542589"/>
                </a:lnTo>
                <a:lnTo>
                  <a:pt x="1404404" y="550801"/>
                </a:lnTo>
                <a:lnTo>
                  <a:pt x="1402551" y="559278"/>
                </a:lnTo>
                <a:lnTo>
                  <a:pt x="1400962" y="567489"/>
                </a:lnTo>
                <a:lnTo>
                  <a:pt x="1398844" y="575436"/>
                </a:lnTo>
                <a:lnTo>
                  <a:pt x="1396725" y="583648"/>
                </a:lnTo>
                <a:lnTo>
                  <a:pt x="1394342" y="591595"/>
                </a:lnTo>
                <a:lnTo>
                  <a:pt x="1391694" y="599277"/>
                </a:lnTo>
                <a:lnTo>
                  <a:pt x="1389047" y="607224"/>
                </a:lnTo>
                <a:lnTo>
                  <a:pt x="1386134" y="614641"/>
                </a:lnTo>
                <a:lnTo>
                  <a:pt x="1383221" y="622323"/>
                </a:lnTo>
                <a:lnTo>
                  <a:pt x="1379779" y="630270"/>
                </a:lnTo>
                <a:lnTo>
                  <a:pt x="1376337" y="637422"/>
                </a:lnTo>
                <a:lnTo>
                  <a:pt x="1372629" y="644574"/>
                </a:lnTo>
                <a:lnTo>
                  <a:pt x="1368922" y="651991"/>
                </a:lnTo>
                <a:lnTo>
                  <a:pt x="1364951" y="659143"/>
                </a:lnTo>
                <a:lnTo>
                  <a:pt x="1360714" y="666295"/>
                </a:lnTo>
                <a:lnTo>
                  <a:pt x="1356212" y="672918"/>
                </a:lnTo>
                <a:lnTo>
                  <a:pt x="1351976" y="679805"/>
                </a:lnTo>
                <a:lnTo>
                  <a:pt x="1347474" y="686427"/>
                </a:lnTo>
                <a:lnTo>
                  <a:pt x="1342443" y="693050"/>
                </a:lnTo>
                <a:lnTo>
                  <a:pt x="1337412" y="699672"/>
                </a:lnTo>
                <a:lnTo>
                  <a:pt x="1332646" y="705765"/>
                </a:lnTo>
                <a:lnTo>
                  <a:pt x="1327350" y="711857"/>
                </a:lnTo>
                <a:lnTo>
                  <a:pt x="1321790" y="718215"/>
                </a:lnTo>
                <a:lnTo>
                  <a:pt x="1316494" y="724043"/>
                </a:lnTo>
                <a:lnTo>
                  <a:pt x="1310668" y="729870"/>
                </a:lnTo>
                <a:lnTo>
                  <a:pt x="1305108" y="735433"/>
                </a:lnTo>
                <a:lnTo>
                  <a:pt x="1299017" y="740996"/>
                </a:lnTo>
                <a:lnTo>
                  <a:pt x="1293192" y="746294"/>
                </a:lnTo>
                <a:lnTo>
                  <a:pt x="1286837" y="751327"/>
                </a:lnTo>
                <a:lnTo>
                  <a:pt x="1280482" y="756625"/>
                </a:lnTo>
                <a:lnTo>
                  <a:pt x="1273862" y="761658"/>
                </a:lnTo>
                <a:lnTo>
                  <a:pt x="1267507" y="766161"/>
                </a:lnTo>
                <a:lnTo>
                  <a:pt x="1260623" y="770929"/>
                </a:lnTo>
                <a:lnTo>
                  <a:pt x="1254003" y="775432"/>
                </a:lnTo>
                <a:lnTo>
                  <a:pt x="1247118" y="779670"/>
                </a:lnTo>
                <a:lnTo>
                  <a:pt x="1239969" y="783909"/>
                </a:lnTo>
                <a:lnTo>
                  <a:pt x="1232820" y="787882"/>
                </a:lnTo>
                <a:lnTo>
                  <a:pt x="1225935" y="791591"/>
                </a:lnTo>
                <a:lnTo>
                  <a:pt x="1218521" y="795299"/>
                </a:lnTo>
                <a:lnTo>
                  <a:pt x="1211107" y="798743"/>
                </a:lnTo>
                <a:lnTo>
                  <a:pt x="1203693" y="801922"/>
                </a:lnTo>
                <a:lnTo>
                  <a:pt x="1196014" y="805100"/>
                </a:lnTo>
                <a:lnTo>
                  <a:pt x="1188070" y="807749"/>
                </a:lnTo>
                <a:lnTo>
                  <a:pt x="1180391" y="810663"/>
                </a:lnTo>
                <a:lnTo>
                  <a:pt x="1172447" y="813312"/>
                </a:lnTo>
                <a:lnTo>
                  <a:pt x="1164504" y="815696"/>
                </a:lnTo>
                <a:lnTo>
                  <a:pt x="1156295" y="817815"/>
                </a:lnTo>
                <a:lnTo>
                  <a:pt x="1148351" y="819935"/>
                </a:lnTo>
                <a:lnTo>
                  <a:pt x="1140143" y="821789"/>
                </a:lnTo>
                <a:lnTo>
                  <a:pt x="1131934" y="823378"/>
                </a:lnTo>
                <a:lnTo>
                  <a:pt x="1123726" y="824438"/>
                </a:lnTo>
                <a:lnTo>
                  <a:pt x="1114988" y="825762"/>
                </a:lnTo>
                <a:lnTo>
                  <a:pt x="1106779" y="826822"/>
                </a:lnTo>
                <a:lnTo>
                  <a:pt x="1098041" y="827617"/>
                </a:lnTo>
                <a:lnTo>
                  <a:pt x="1089568" y="827881"/>
                </a:lnTo>
                <a:lnTo>
                  <a:pt x="1080830" y="828146"/>
                </a:lnTo>
                <a:lnTo>
                  <a:pt x="1072091" y="828676"/>
                </a:lnTo>
                <a:lnTo>
                  <a:pt x="1063618" y="828146"/>
                </a:lnTo>
                <a:lnTo>
                  <a:pt x="1054880" y="827881"/>
                </a:lnTo>
                <a:lnTo>
                  <a:pt x="1046407" y="827617"/>
                </a:lnTo>
                <a:lnTo>
                  <a:pt x="1037669" y="826822"/>
                </a:lnTo>
                <a:lnTo>
                  <a:pt x="1029460" y="825762"/>
                </a:lnTo>
                <a:lnTo>
                  <a:pt x="1020987" y="824438"/>
                </a:lnTo>
                <a:lnTo>
                  <a:pt x="1012778" y="823378"/>
                </a:lnTo>
                <a:lnTo>
                  <a:pt x="1004305" y="821789"/>
                </a:lnTo>
                <a:lnTo>
                  <a:pt x="996096" y="819935"/>
                </a:lnTo>
                <a:lnTo>
                  <a:pt x="987888" y="817815"/>
                </a:lnTo>
                <a:lnTo>
                  <a:pt x="979944" y="815696"/>
                </a:lnTo>
                <a:lnTo>
                  <a:pt x="972000" y="813312"/>
                </a:lnTo>
                <a:lnTo>
                  <a:pt x="964321" y="810663"/>
                </a:lnTo>
                <a:lnTo>
                  <a:pt x="956113" y="807749"/>
                </a:lnTo>
                <a:lnTo>
                  <a:pt x="948434" y="805100"/>
                </a:lnTo>
                <a:lnTo>
                  <a:pt x="941020" y="801922"/>
                </a:lnTo>
                <a:lnTo>
                  <a:pt x="933341" y="798743"/>
                </a:lnTo>
                <a:lnTo>
                  <a:pt x="925927" y="795299"/>
                </a:lnTo>
                <a:lnTo>
                  <a:pt x="918513" y="791591"/>
                </a:lnTo>
                <a:lnTo>
                  <a:pt x="911628" y="787882"/>
                </a:lnTo>
                <a:lnTo>
                  <a:pt x="904479" y="783909"/>
                </a:lnTo>
                <a:lnTo>
                  <a:pt x="897329" y="779670"/>
                </a:lnTo>
                <a:lnTo>
                  <a:pt x="890445" y="775432"/>
                </a:lnTo>
                <a:lnTo>
                  <a:pt x="883825" y="770929"/>
                </a:lnTo>
                <a:lnTo>
                  <a:pt x="876940" y="766161"/>
                </a:lnTo>
                <a:lnTo>
                  <a:pt x="870585" y="761658"/>
                </a:lnTo>
                <a:lnTo>
                  <a:pt x="863965" y="756625"/>
                </a:lnTo>
                <a:lnTo>
                  <a:pt x="857875" y="751327"/>
                </a:lnTo>
                <a:lnTo>
                  <a:pt x="851785" y="746294"/>
                </a:lnTo>
                <a:lnTo>
                  <a:pt x="845430" y="740996"/>
                </a:lnTo>
                <a:lnTo>
                  <a:pt x="839605" y="735433"/>
                </a:lnTo>
                <a:lnTo>
                  <a:pt x="833779" y="729870"/>
                </a:lnTo>
                <a:lnTo>
                  <a:pt x="828219" y="724043"/>
                </a:lnTo>
                <a:lnTo>
                  <a:pt x="822658" y="718215"/>
                </a:lnTo>
                <a:lnTo>
                  <a:pt x="817097" y="711857"/>
                </a:lnTo>
                <a:lnTo>
                  <a:pt x="812066" y="705765"/>
                </a:lnTo>
                <a:lnTo>
                  <a:pt x="807035" y="699672"/>
                </a:lnTo>
                <a:lnTo>
                  <a:pt x="802004" y="693050"/>
                </a:lnTo>
                <a:lnTo>
                  <a:pt x="797503" y="686427"/>
                </a:lnTo>
                <a:lnTo>
                  <a:pt x="792737" y="679805"/>
                </a:lnTo>
                <a:lnTo>
                  <a:pt x="788235" y="672918"/>
                </a:lnTo>
                <a:lnTo>
                  <a:pt x="783734" y="666295"/>
                </a:lnTo>
                <a:lnTo>
                  <a:pt x="779762" y="659143"/>
                </a:lnTo>
                <a:lnTo>
                  <a:pt x="775790" y="651991"/>
                </a:lnTo>
                <a:lnTo>
                  <a:pt x="771818" y="644574"/>
                </a:lnTo>
                <a:lnTo>
                  <a:pt x="768376" y="637422"/>
                </a:lnTo>
                <a:lnTo>
                  <a:pt x="764669" y="630270"/>
                </a:lnTo>
                <a:lnTo>
                  <a:pt x="761491" y="622323"/>
                </a:lnTo>
                <a:lnTo>
                  <a:pt x="758579" y="614641"/>
                </a:lnTo>
                <a:lnTo>
                  <a:pt x="755401" y="607224"/>
                </a:lnTo>
                <a:lnTo>
                  <a:pt x="752753" y="599277"/>
                </a:lnTo>
                <a:lnTo>
                  <a:pt x="750105" y="591595"/>
                </a:lnTo>
                <a:lnTo>
                  <a:pt x="747722" y="583648"/>
                </a:lnTo>
                <a:lnTo>
                  <a:pt x="745604" y="575436"/>
                </a:lnTo>
                <a:lnTo>
                  <a:pt x="743750" y="567489"/>
                </a:lnTo>
                <a:lnTo>
                  <a:pt x="741897" y="559278"/>
                </a:lnTo>
                <a:lnTo>
                  <a:pt x="740308" y="550801"/>
                </a:lnTo>
                <a:lnTo>
                  <a:pt x="738719" y="542589"/>
                </a:lnTo>
                <a:lnTo>
                  <a:pt x="737925" y="534113"/>
                </a:lnTo>
                <a:lnTo>
                  <a:pt x="736601" y="525636"/>
                </a:lnTo>
                <a:lnTo>
                  <a:pt x="736071" y="517159"/>
                </a:lnTo>
                <a:lnTo>
                  <a:pt x="735277" y="508683"/>
                </a:lnTo>
                <a:lnTo>
                  <a:pt x="735012" y="499941"/>
                </a:lnTo>
                <a:lnTo>
                  <a:pt x="735012" y="491200"/>
                </a:lnTo>
                <a:lnTo>
                  <a:pt x="735012" y="482458"/>
                </a:lnTo>
                <a:lnTo>
                  <a:pt x="735277" y="473717"/>
                </a:lnTo>
                <a:lnTo>
                  <a:pt x="736071" y="465240"/>
                </a:lnTo>
                <a:lnTo>
                  <a:pt x="736601" y="456763"/>
                </a:lnTo>
                <a:lnTo>
                  <a:pt x="737925" y="448022"/>
                </a:lnTo>
                <a:lnTo>
                  <a:pt x="738719" y="439810"/>
                </a:lnTo>
                <a:lnTo>
                  <a:pt x="740308" y="431333"/>
                </a:lnTo>
                <a:lnTo>
                  <a:pt x="741897" y="423122"/>
                </a:lnTo>
                <a:lnTo>
                  <a:pt x="743750" y="415175"/>
                </a:lnTo>
                <a:lnTo>
                  <a:pt x="745604" y="406963"/>
                </a:lnTo>
                <a:lnTo>
                  <a:pt x="747722" y="398751"/>
                </a:lnTo>
                <a:lnTo>
                  <a:pt x="750105" y="391069"/>
                </a:lnTo>
                <a:lnTo>
                  <a:pt x="752753" y="382857"/>
                </a:lnTo>
                <a:lnTo>
                  <a:pt x="755401" y="375176"/>
                </a:lnTo>
                <a:lnTo>
                  <a:pt x="758579" y="367494"/>
                </a:lnTo>
                <a:lnTo>
                  <a:pt x="761491" y="359812"/>
                </a:lnTo>
                <a:lnTo>
                  <a:pt x="764669" y="352395"/>
                </a:lnTo>
                <a:lnTo>
                  <a:pt x="768376" y="344977"/>
                </a:lnTo>
                <a:lnTo>
                  <a:pt x="771818" y="337560"/>
                </a:lnTo>
                <a:lnTo>
                  <a:pt x="775790" y="330408"/>
                </a:lnTo>
                <a:lnTo>
                  <a:pt x="779762" y="323521"/>
                </a:lnTo>
                <a:lnTo>
                  <a:pt x="783734" y="316369"/>
                </a:lnTo>
                <a:lnTo>
                  <a:pt x="788235" y="309482"/>
                </a:lnTo>
                <a:lnTo>
                  <a:pt x="792737" y="302859"/>
                </a:lnTo>
                <a:lnTo>
                  <a:pt x="797503" y="295972"/>
                </a:lnTo>
                <a:lnTo>
                  <a:pt x="802004" y="289349"/>
                </a:lnTo>
                <a:lnTo>
                  <a:pt x="807035" y="282992"/>
                </a:lnTo>
                <a:lnTo>
                  <a:pt x="812066" y="276634"/>
                </a:lnTo>
                <a:lnTo>
                  <a:pt x="817097" y="270277"/>
                </a:lnTo>
                <a:lnTo>
                  <a:pt x="822658" y="264449"/>
                </a:lnTo>
                <a:lnTo>
                  <a:pt x="828219" y="258622"/>
                </a:lnTo>
                <a:lnTo>
                  <a:pt x="833779" y="252794"/>
                </a:lnTo>
                <a:lnTo>
                  <a:pt x="839605" y="247231"/>
                </a:lnTo>
                <a:lnTo>
                  <a:pt x="845430" y="241668"/>
                </a:lnTo>
                <a:lnTo>
                  <a:pt x="851785" y="236106"/>
                </a:lnTo>
                <a:lnTo>
                  <a:pt x="857875" y="230808"/>
                </a:lnTo>
                <a:lnTo>
                  <a:pt x="863965" y="226040"/>
                </a:lnTo>
                <a:lnTo>
                  <a:pt x="870585" y="221007"/>
                </a:lnTo>
                <a:lnTo>
                  <a:pt x="876940" y="215974"/>
                </a:lnTo>
                <a:lnTo>
                  <a:pt x="883825" y="211470"/>
                </a:lnTo>
                <a:lnTo>
                  <a:pt x="890445" y="206967"/>
                </a:lnTo>
                <a:lnTo>
                  <a:pt x="897329" y="202729"/>
                </a:lnTo>
                <a:lnTo>
                  <a:pt x="904479" y="198755"/>
                </a:lnTo>
                <a:lnTo>
                  <a:pt x="911628" y="194782"/>
                </a:lnTo>
                <a:lnTo>
                  <a:pt x="918513" y="190808"/>
                </a:lnTo>
                <a:lnTo>
                  <a:pt x="925927" y="187365"/>
                </a:lnTo>
                <a:lnTo>
                  <a:pt x="933341" y="183656"/>
                </a:lnTo>
                <a:lnTo>
                  <a:pt x="941020" y="180478"/>
                </a:lnTo>
                <a:lnTo>
                  <a:pt x="948434" y="177564"/>
                </a:lnTo>
                <a:lnTo>
                  <a:pt x="956113" y="174385"/>
                </a:lnTo>
                <a:lnTo>
                  <a:pt x="964321" y="171471"/>
                </a:lnTo>
                <a:lnTo>
                  <a:pt x="972000" y="169087"/>
                </a:lnTo>
                <a:lnTo>
                  <a:pt x="979944" y="166703"/>
                </a:lnTo>
                <a:lnTo>
                  <a:pt x="987888" y="164584"/>
                </a:lnTo>
                <a:lnTo>
                  <a:pt x="996096" y="162730"/>
                </a:lnTo>
                <a:lnTo>
                  <a:pt x="1004305" y="160875"/>
                </a:lnTo>
                <a:lnTo>
                  <a:pt x="1012778" y="159286"/>
                </a:lnTo>
                <a:lnTo>
                  <a:pt x="1020987" y="157697"/>
                </a:lnTo>
                <a:lnTo>
                  <a:pt x="1029460" y="156902"/>
                </a:lnTo>
                <a:lnTo>
                  <a:pt x="1037669" y="155577"/>
                </a:lnTo>
                <a:lnTo>
                  <a:pt x="1046407" y="155048"/>
                </a:lnTo>
                <a:lnTo>
                  <a:pt x="1054880" y="154253"/>
                </a:lnTo>
                <a:lnTo>
                  <a:pt x="1063618" y="153988"/>
                </a:lnTo>
                <a:close/>
                <a:moveTo>
                  <a:pt x="1699027" y="0"/>
                </a:moveTo>
                <a:lnTo>
                  <a:pt x="1706961" y="265"/>
                </a:lnTo>
                <a:lnTo>
                  <a:pt x="1714895" y="794"/>
                </a:lnTo>
                <a:lnTo>
                  <a:pt x="1723093" y="1059"/>
                </a:lnTo>
                <a:lnTo>
                  <a:pt x="1731027" y="1853"/>
                </a:lnTo>
                <a:lnTo>
                  <a:pt x="1738697" y="2912"/>
                </a:lnTo>
                <a:lnTo>
                  <a:pt x="1746631" y="3706"/>
                </a:lnTo>
                <a:lnTo>
                  <a:pt x="1754565" y="5029"/>
                </a:lnTo>
                <a:lnTo>
                  <a:pt x="1762235" y="6617"/>
                </a:lnTo>
                <a:lnTo>
                  <a:pt x="1769640" y="8206"/>
                </a:lnTo>
                <a:lnTo>
                  <a:pt x="1777309" y="10058"/>
                </a:lnTo>
                <a:lnTo>
                  <a:pt x="1784714" y="12176"/>
                </a:lnTo>
                <a:lnTo>
                  <a:pt x="1792119" y="14294"/>
                </a:lnTo>
                <a:lnTo>
                  <a:pt x="1798996" y="16676"/>
                </a:lnTo>
                <a:lnTo>
                  <a:pt x="1806401" y="19323"/>
                </a:lnTo>
                <a:lnTo>
                  <a:pt x="1813541" y="21970"/>
                </a:lnTo>
                <a:lnTo>
                  <a:pt x="1820682" y="24881"/>
                </a:lnTo>
                <a:lnTo>
                  <a:pt x="1827823" y="27793"/>
                </a:lnTo>
                <a:lnTo>
                  <a:pt x="1834434" y="30969"/>
                </a:lnTo>
                <a:lnTo>
                  <a:pt x="1848187" y="38116"/>
                </a:lnTo>
                <a:lnTo>
                  <a:pt x="1861145" y="45528"/>
                </a:lnTo>
                <a:lnTo>
                  <a:pt x="1873575" y="53468"/>
                </a:lnTo>
                <a:lnTo>
                  <a:pt x="1886005" y="62468"/>
                </a:lnTo>
                <a:lnTo>
                  <a:pt x="1897642" y="71732"/>
                </a:lnTo>
                <a:lnTo>
                  <a:pt x="1909014" y="81526"/>
                </a:lnTo>
                <a:lnTo>
                  <a:pt x="1919857" y="91585"/>
                </a:lnTo>
                <a:lnTo>
                  <a:pt x="1930436" y="102437"/>
                </a:lnTo>
                <a:lnTo>
                  <a:pt x="1940221" y="113819"/>
                </a:lnTo>
                <a:lnTo>
                  <a:pt x="1949478" y="125466"/>
                </a:lnTo>
                <a:lnTo>
                  <a:pt x="1958205" y="137906"/>
                </a:lnTo>
                <a:lnTo>
                  <a:pt x="1966139" y="150612"/>
                </a:lnTo>
                <a:lnTo>
                  <a:pt x="1973809" y="163846"/>
                </a:lnTo>
                <a:lnTo>
                  <a:pt x="1980685" y="177081"/>
                </a:lnTo>
                <a:lnTo>
                  <a:pt x="1983594" y="184228"/>
                </a:lnTo>
                <a:lnTo>
                  <a:pt x="1986768" y="190845"/>
                </a:lnTo>
                <a:lnTo>
                  <a:pt x="1989677" y="197992"/>
                </a:lnTo>
                <a:lnTo>
                  <a:pt x="1992322" y="205139"/>
                </a:lnTo>
                <a:lnTo>
                  <a:pt x="1994966" y="212550"/>
                </a:lnTo>
                <a:lnTo>
                  <a:pt x="1997082" y="219962"/>
                </a:lnTo>
                <a:lnTo>
                  <a:pt x="1999727" y="227109"/>
                </a:lnTo>
                <a:lnTo>
                  <a:pt x="2001578" y="234785"/>
                </a:lnTo>
                <a:lnTo>
                  <a:pt x="2003429" y="242196"/>
                </a:lnTo>
                <a:lnTo>
                  <a:pt x="2005016" y="249872"/>
                </a:lnTo>
                <a:lnTo>
                  <a:pt x="2006338" y="257549"/>
                </a:lnTo>
                <a:lnTo>
                  <a:pt x="2007661" y="265225"/>
                </a:lnTo>
                <a:lnTo>
                  <a:pt x="2008983" y="272901"/>
                </a:lnTo>
                <a:lnTo>
                  <a:pt x="2009776" y="280577"/>
                </a:lnTo>
                <a:lnTo>
                  <a:pt x="2010570" y="288783"/>
                </a:lnTo>
                <a:lnTo>
                  <a:pt x="2011099" y="296723"/>
                </a:lnTo>
                <a:lnTo>
                  <a:pt x="2011363" y="304664"/>
                </a:lnTo>
                <a:lnTo>
                  <a:pt x="2011363" y="312870"/>
                </a:lnTo>
                <a:lnTo>
                  <a:pt x="2011363" y="320811"/>
                </a:lnTo>
                <a:lnTo>
                  <a:pt x="2011099" y="328752"/>
                </a:lnTo>
                <a:lnTo>
                  <a:pt x="2010570" y="336693"/>
                </a:lnTo>
                <a:lnTo>
                  <a:pt x="2009776" y="344898"/>
                </a:lnTo>
                <a:lnTo>
                  <a:pt x="2008983" y="352574"/>
                </a:lnTo>
                <a:lnTo>
                  <a:pt x="2007661" y="360250"/>
                </a:lnTo>
                <a:lnTo>
                  <a:pt x="2006338" y="367927"/>
                </a:lnTo>
                <a:lnTo>
                  <a:pt x="2005016" y="375603"/>
                </a:lnTo>
                <a:lnTo>
                  <a:pt x="2003429" y="383279"/>
                </a:lnTo>
                <a:lnTo>
                  <a:pt x="2001578" y="390690"/>
                </a:lnTo>
                <a:lnTo>
                  <a:pt x="1999727" y="398102"/>
                </a:lnTo>
                <a:lnTo>
                  <a:pt x="1997082" y="405513"/>
                </a:lnTo>
                <a:lnTo>
                  <a:pt x="1994966" y="412925"/>
                </a:lnTo>
                <a:lnTo>
                  <a:pt x="1992322" y="420072"/>
                </a:lnTo>
                <a:lnTo>
                  <a:pt x="1989677" y="427483"/>
                </a:lnTo>
                <a:lnTo>
                  <a:pt x="1986768" y="434630"/>
                </a:lnTo>
                <a:lnTo>
                  <a:pt x="1983594" y="441247"/>
                </a:lnTo>
                <a:lnTo>
                  <a:pt x="1980685" y="448129"/>
                </a:lnTo>
                <a:lnTo>
                  <a:pt x="1973809" y="461629"/>
                </a:lnTo>
                <a:lnTo>
                  <a:pt x="1966139" y="474863"/>
                </a:lnTo>
                <a:lnTo>
                  <a:pt x="1958205" y="487569"/>
                </a:lnTo>
                <a:lnTo>
                  <a:pt x="1949478" y="499480"/>
                </a:lnTo>
                <a:lnTo>
                  <a:pt x="1940221" y="511656"/>
                </a:lnTo>
                <a:lnTo>
                  <a:pt x="1930436" y="523038"/>
                </a:lnTo>
                <a:lnTo>
                  <a:pt x="1919857" y="533891"/>
                </a:lnTo>
                <a:lnTo>
                  <a:pt x="1909014" y="543949"/>
                </a:lnTo>
                <a:lnTo>
                  <a:pt x="1897642" y="553743"/>
                </a:lnTo>
                <a:lnTo>
                  <a:pt x="1886005" y="563007"/>
                </a:lnTo>
                <a:lnTo>
                  <a:pt x="1873575" y="572007"/>
                </a:lnTo>
                <a:lnTo>
                  <a:pt x="1861145" y="579948"/>
                </a:lnTo>
                <a:lnTo>
                  <a:pt x="1848187" y="587359"/>
                </a:lnTo>
                <a:lnTo>
                  <a:pt x="1834434" y="594506"/>
                </a:lnTo>
                <a:lnTo>
                  <a:pt x="1827823" y="597682"/>
                </a:lnTo>
                <a:lnTo>
                  <a:pt x="1820682" y="600858"/>
                </a:lnTo>
                <a:lnTo>
                  <a:pt x="1813541" y="603505"/>
                </a:lnTo>
                <a:lnTo>
                  <a:pt x="1806401" y="606152"/>
                </a:lnTo>
                <a:lnTo>
                  <a:pt x="1798996" y="608799"/>
                </a:lnTo>
                <a:lnTo>
                  <a:pt x="1792119" y="611182"/>
                </a:lnTo>
                <a:lnTo>
                  <a:pt x="1784714" y="613299"/>
                </a:lnTo>
                <a:lnTo>
                  <a:pt x="1777309" y="615417"/>
                </a:lnTo>
                <a:lnTo>
                  <a:pt x="1769640" y="617270"/>
                </a:lnTo>
                <a:lnTo>
                  <a:pt x="1762235" y="618858"/>
                </a:lnTo>
                <a:lnTo>
                  <a:pt x="1754565" y="620446"/>
                </a:lnTo>
                <a:lnTo>
                  <a:pt x="1746631" y="621769"/>
                </a:lnTo>
                <a:lnTo>
                  <a:pt x="1738697" y="622828"/>
                </a:lnTo>
                <a:lnTo>
                  <a:pt x="1731027" y="623622"/>
                </a:lnTo>
                <a:lnTo>
                  <a:pt x="1723093" y="624416"/>
                </a:lnTo>
                <a:lnTo>
                  <a:pt x="1714895" y="624681"/>
                </a:lnTo>
                <a:lnTo>
                  <a:pt x="1706961" y="625210"/>
                </a:lnTo>
                <a:lnTo>
                  <a:pt x="1699027" y="625475"/>
                </a:lnTo>
                <a:lnTo>
                  <a:pt x="1685803" y="625210"/>
                </a:lnTo>
                <a:lnTo>
                  <a:pt x="1672580" y="624152"/>
                </a:lnTo>
                <a:lnTo>
                  <a:pt x="1659357" y="622563"/>
                </a:lnTo>
                <a:lnTo>
                  <a:pt x="1646398" y="620711"/>
                </a:lnTo>
                <a:lnTo>
                  <a:pt x="1633439" y="618328"/>
                </a:lnTo>
                <a:lnTo>
                  <a:pt x="1620744" y="615152"/>
                </a:lnTo>
                <a:lnTo>
                  <a:pt x="1608314" y="611711"/>
                </a:lnTo>
                <a:lnTo>
                  <a:pt x="1596413" y="607741"/>
                </a:lnTo>
                <a:lnTo>
                  <a:pt x="1584248" y="603241"/>
                </a:lnTo>
                <a:lnTo>
                  <a:pt x="1572611" y="598211"/>
                </a:lnTo>
                <a:lnTo>
                  <a:pt x="1561239" y="592918"/>
                </a:lnTo>
                <a:lnTo>
                  <a:pt x="1549867" y="587094"/>
                </a:lnTo>
                <a:lnTo>
                  <a:pt x="1539024" y="580742"/>
                </a:lnTo>
                <a:lnTo>
                  <a:pt x="1528180" y="573860"/>
                </a:lnTo>
                <a:lnTo>
                  <a:pt x="1517866" y="566713"/>
                </a:lnTo>
                <a:lnTo>
                  <a:pt x="1508081" y="559301"/>
                </a:lnTo>
                <a:lnTo>
                  <a:pt x="1510197" y="542890"/>
                </a:lnTo>
                <a:lnTo>
                  <a:pt x="1512048" y="525685"/>
                </a:lnTo>
                <a:lnTo>
                  <a:pt x="1513106" y="508744"/>
                </a:lnTo>
                <a:lnTo>
                  <a:pt x="1513635" y="500539"/>
                </a:lnTo>
                <a:lnTo>
                  <a:pt x="1513635" y="491804"/>
                </a:lnTo>
                <a:lnTo>
                  <a:pt x="1513635" y="481481"/>
                </a:lnTo>
                <a:lnTo>
                  <a:pt x="1513106" y="471158"/>
                </a:lnTo>
                <a:lnTo>
                  <a:pt x="1512577" y="461099"/>
                </a:lnTo>
                <a:lnTo>
                  <a:pt x="1511783" y="451306"/>
                </a:lnTo>
                <a:lnTo>
                  <a:pt x="1510726" y="440982"/>
                </a:lnTo>
                <a:lnTo>
                  <a:pt x="1509403" y="431189"/>
                </a:lnTo>
                <a:lnTo>
                  <a:pt x="1508081" y="421395"/>
                </a:lnTo>
                <a:lnTo>
                  <a:pt x="1506230" y="411337"/>
                </a:lnTo>
                <a:lnTo>
                  <a:pt x="1504378" y="401808"/>
                </a:lnTo>
                <a:lnTo>
                  <a:pt x="1501998" y="392014"/>
                </a:lnTo>
                <a:lnTo>
                  <a:pt x="1499882" y="382485"/>
                </a:lnTo>
                <a:lnTo>
                  <a:pt x="1497238" y="372956"/>
                </a:lnTo>
                <a:lnTo>
                  <a:pt x="1494329" y="363691"/>
                </a:lnTo>
                <a:lnTo>
                  <a:pt x="1491684" y="354427"/>
                </a:lnTo>
                <a:lnTo>
                  <a:pt x="1488510" y="345163"/>
                </a:lnTo>
                <a:lnTo>
                  <a:pt x="1485072" y="335898"/>
                </a:lnTo>
                <a:lnTo>
                  <a:pt x="1481370" y="326899"/>
                </a:lnTo>
                <a:lnTo>
                  <a:pt x="1477667" y="317899"/>
                </a:lnTo>
                <a:lnTo>
                  <a:pt x="1473700" y="309164"/>
                </a:lnTo>
                <a:lnTo>
                  <a:pt x="1469733" y="300429"/>
                </a:lnTo>
                <a:lnTo>
                  <a:pt x="1465502" y="291694"/>
                </a:lnTo>
                <a:lnTo>
                  <a:pt x="1460741" y="283224"/>
                </a:lnTo>
                <a:lnTo>
                  <a:pt x="1456245" y="274754"/>
                </a:lnTo>
                <a:lnTo>
                  <a:pt x="1451220" y="266548"/>
                </a:lnTo>
                <a:lnTo>
                  <a:pt x="1446460" y="258078"/>
                </a:lnTo>
                <a:lnTo>
                  <a:pt x="1441171" y="250137"/>
                </a:lnTo>
                <a:lnTo>
                  <a:pt x="1435881" y="242196"/>
                </a:lnTo>
                <a:lnTo>
                  <a:pt x="1430327" y="234520"/>
                </a:lnTo>
                <a:lnTo>
                  <a:pt x="1424509" y="226844"/>
                </a:lnTo>
                <a:lnTo>
                  <a:pt x="1418691" y="218903"/>
                </a:lnTo>
                <a:lnTo>
                  <a:pt x="1412872" y="211492"/>
                </a:lnTo>
                <a:lnTo>
                  <a:pt x="1406525" y="204080"/>
                </a:lnTo>
                <a:lnTo>
                  <a:pt x="1411021" y="193492"/>
                </a:lnTo>
                <a:lnTo>
                  <a:pt x="1415517" y="182375"/>
                </a:lnTo>
                <a:lnTo>
                  <a:pt x="1420807" y="171787"/>
                </a:lnTo>
                <a:lnTo>
                  <a:pt x="1426360" y="161464"/>
                </a:lnTo>
                <a:lnTo>
                  <a:pt x="1432179" y="151141"/>
                </a:lnTo>
                <a:lnTo>
                  <a:pt x="1438261" y="141347"/>
                </a:lnTo>
                <a:lnTo>
                  <a:pt x="1445138" y="131818"/>
                </a:lnTo>
                <a:lnTo>
                  <a:pt x="1452014" y="122289"/>
                </a:lnTo>
                <a:lnTo>
                  <a:pt x="1459419" y="113025"/>
                </a:lnTo>
                <a:lnTo>
                  <a:pt x="1467088" y="104290"/>
                </a:lnTo>
                <a:lnTo>
                  <a:pt x="1474758" y="95555"/>
                </a:lnTo>
                <a:lnTo>
                  <a:pt x="1482956" y="87349"/>
                </a:lnTo>
                <a:lnTo>
                  <a:pt x="1491684" y="79673"/>
                </a:lnTo>
                <a:lnTo>
                  <a:pt x="1500676" y="71997"/>
                </a:lnTo>
                <a:lnTo>
                  <a:pt x="1509403" y="64586"/>
                </a:lnTo>
                <a:lnTo>
                  <a:pt x="1519189" y="57704"/>
                </a:lnTo>
                <a:lnTo>
                  <a:pt x="1528709" y="51086"/>
                </a:lnTo>
                <a:lnTo>
                  <a:pt x="1538495" y="44734"/>
                </a:lnTo>
                <a:lnTo>
                  <a:pt x="1548544" y="38910"/>
                </a:lnTo>
                <a:lnTo>
                  <a:pt x="1559123" y="33352"/>
                </a:lnTo>
                <a:lnTo>
                  <a:pt x="1569966" y="28058"/>
                </a:lnTo>
                <a:lnTo>
                  <a:pt x="1580810" y="23558"/>
                </a:lnTo>
                <a:lnTo>
                  <a:pt x="1591653" y="19323"/>
                </a:lnTo>
                <a:lnTo>
                  <a:pt x="1602760" y="15617"/>
                </a:lnTo>
                <a:lnTo>
                  <a:pt x="1614133" y="11911"/>
                </a:lnTo>
                <a:lnTo>
                  <a:pt x="1626034" y="8735"/>
                </a:lnTo>
                <a:lnTo>
                  <a:pt x="1637670" y="6353"/>
                </a:lnTo>
                <a:lnTo>
                  <a:pt x="1649571" y="3970"/>
                </a:lnTo>
                <a:lnTo>
                  <a:pt x="1662001" y="2647"/>
                </a:lnTo>
                <a:lnTo>
                  <a:pt x="1673902" y="1323"/>
                </a:lnTo>
                <a:lnTo>
                  <a:pt x="1686597" y="265"/>
                </a:lnTo>
                <a:lnTo>
                  <a:pt x="1699027" y="0"/>
                </a:lnTo>
                <a:close/>
                <a:moveTo>
                  <a:pt x="445686" y="0"/>
                </a:moveTo>
                <a:lnTo>
                  <a:pt x="458116" y="265"/>
                </a:lnTo>
                <a:lnTo>
                  <a:pt x="470546" y="1323"/>
                </a:lnTo>
                <a:lnTo>
                  <a:pt x="482712" y="2647"/>
                </a:lnTo>
                <a:lnTo>
                  <a:pt x="494877" y="3970"/>
                </a:lnTo>
                <a:lnTo>
                  <a:pt x="507043" y="6353"/>
                </a:lnTo>
                <a:lnTo>
                  <a:pt x="518680" y="8735"/>
                </a:lnTo>
                <a:lnTo>
                  <a:pt x="530316" y="11911"/>
                </a:lnTo>
                <a:lnTo>
                  <a:pt x="541953" y="15617"/>
                </a:lnTo>
                <a:lnTo>
                  <a:pt x="552796" y="19323"/>
                </a:lnTo>
                <a:lnTo>
                  <a:pt x="563904" y="23558"/>
                </a:lnTo>
                <a:lnTo>
                  <a:pt x="574747" y="28058"/>
                </a:lnTo>
                <a:lnTo>
                  <a:pt x="585590" y="33352"/>
                </a:lnTo>
                <a:lnTo>
                  <a:pt x="596169" y="38910"/>
                </a:lnTo>
                <a:lnTo>
                  <a:pt x="606218" y="44734"/>
                </a:lnTo>
                <a:lnTo>
                  <a:pt x="616004" y="51086"/>
                </a:lnTo>
                <a:lnTo>
                  <a:pt x="625525" y="57704"/>
                </a:lnTo>
                <a:lnTo>
                  <a:pt x="635045" y="64586"/>
                </a:lnTo>
                <a:lnTo>
                  <a:pt x="644037" y="71997"/>
                </a:lnTo>
                <a:lnTo>
                  <a:pt x="653029" y="79673"/>
                </a:lnTo>
                <a:lnTo>
                  <a:pt x="661757" y="87349"/>
                </a:lnTo>
                <a:lnTo>
                  <a:pt x="669955" y="95555"/>
                </a:lnTo>
                <a:lnTo>
                  <a:pt x="677625" y="104290"/>
                </a:lnTo>
                <a:lnTo>
                  <a:pt x="685294" y="113025"/>
                </a:lnTo>
                <a:lnTo>
                  <a:pt x="692699" y="122289"/>
                </a:lnTo>
                <a:lnTo>
                  <a:pt x="699576" y="131818"/>
                </a:lnTo>
                <a:lnTo>
                  <a:pt x="706452" y="141347"/>
                </a:lnTo>
                <a:lnTo>
                  <a:pt x="712534" y="151141"/>
                </a:lnTo>
                <a:lnTo>
                  <a:pt x="718353" y="161464"/>
                </a:lnTo>
                <a:lnTo>
                  <a:pt x="723907" y="171787"/>
                </a:lnTo>
                <a:lnTo>
                  <a:pt x="729196" y="182375"/>
                </a:lnTo>
                <a:lnTo>
                  <a:pt x="733692" y="193492"/>
                </a:lnTo>
                <a:lnTo>
                  <a:pt x="738188" y="204080"/>
                </a:lnTo>
                <a:lnTo>
                  <a:pt x="731841" y="211492"/>
                </a:lnTo>
                <a:lnTo>
                  <a:pt x="726022" y="218903"/>
                </a:lnTo>
                <a:lnTo>
                  <a:pt x="720204" y="226844"/>
                </a:lnTo>
                <a:lnTo>
                  <a:pt x="714386" y="234520"/>
                </a:lnTo>
                <a:lnTo>
                  <a:pt x="709096" y="242196"/>
                </a:lnTo>
                <a:lnTo>
                  <a:pt x="703543" y="250137"/>
                </a:lnTo>
                <a:lnTo>
                  <a:pt x="698253" y="258078"/>
                </a:lnTo>
                <a:lnTo>
                  <a:pt x="693493" y="266548"/>
                </a:lnTo>
                <a:lnTo>
                  <a:pt x="688468" y="274754"/>
                </a:lnTo>
                <a:lnTo>
                  <a:pt x="683972" y="283224"/>
                </a:lnTo>
                <a:lnTo>
                  <a:pt x="679476" y="291694"/>
                </a:lnTo>
                <a:lnTo>
                  <a:pt x="675244" y="300429"/>
                </a:lnTo>
                <a:lnTo>
                  <a:pt x="671013" y="309164"/>
                </a:lnTo>
                <a:lnTo>
                  <a:pt x="666782" y="317899"/>
                </a:lnTo>
                <a:lnTo>
                  <a:pt x="663079" y="326899"/>
                </a:lnTo>
                <a:lnTo>
                  <a:pt x="659905" y="335898"/>
                </a:lnTo>
                <a:lnTo>
                  <a:pt x="656467" y="345163"/>
                </a:lnTo>
                <a:lnTo>
                  <a:pt x="653294" y="354427"/>
                </a:lnTo>
                <a:lnTo>
                  <a:pt x="650385" y="363691"/>
                </a:lnTo>
                <a:lnTo>
                  <a:pt x="647475" y="372956"/>
                </a:lnTo>
                <a:lnTo>
                  <a:pt x="645095" y="382485"/>
                </a:lnTo>
                <a:lnTo>
                  <a:pt x="642450" y="392014"/>
                </a:lnTo>
                <a:lnTo>
                  <a:pt x="640335" y="401808"/>
                </a:lnTo>
                <a:lnTo>
                  <a:pt x="638483" y="411337"/>
                </a:lnTo>
                <a:lnTo>
                  <a:pt x="636632" y="421395"/>
                </a:lnTo>
                <a:lnTo>
                  <a:pt x="635574" y="431189"/>
                </a:lnTo>
                <a:lnTo>
                  <a:pt x="633988" y="440982"/>
                </a:lnTo>
                <a:lnTo>
                  <a:pt x="632930" y="451306"/>
                </a:lnTo>
                <a:lnTo>
                  <a:pt x="632136" y="461099"/>
                </a:lnTo>
                <a:lnTo>
                  <a:pt x="631872" y="471158"/>
                </a:lnTo>
                <a:lnTo>
                  <a:pt x="631078" y="481481"/>
                </a:lnTo>
                <a:lnTo>
                  <a:pt x="631078" y="491804"/>
                </a:lnTo>
                <a:lnTo>
                  <a:pt x="631078" y="500539"/>
                </a:lnTo>
                <a:lnTo>
                  <a:pt x="631343" y="508744"/>
                </a:lnTo>
                <a:lnTo>
                  <a:pt x="632665" y="525685"/>
                </a:lnTo>
                <a:lnTo>
                  <a:pt x="634516" y="542890"/>
                </a:lnTo>
                <a:lnTo>
                  <a:pt x="636897" y="559301"/>
                </a:lnTo>
                <a:lnTo>
                  <a:pt x="626847" y="566713"/>
                </a:lnTo>
                <a:lnTo>
                  <a:pt x="616268" y="573860"/>
                </a:lnTo>
                <a:lnTo>
                  <a:pt x="605954" y="580742"/>
                </a:lnTo>
                <a:lnTo>
                  <a:pt x="594846" y="587094"/>
                </a:lnTo>
                <a:lnTo>
                  <a:pt x="583739" y="592918"/>
                </a:lnTo>
                <a:lnTo>
                  <a:pt x="572102" y="598211"/>
                </a:lnTo>
                <a:lnTo>
                  <a:pt x="560201" y="603241"/>
                </a:lnTo>
                <a:lnTo>
                  <a:pt x="548300" y="607741"/>
                </a:lnTo>
                <a:lnTo>
                  <a:pt x="536399" y="611711"/>
                </a:lnTo>
                <a:lnTo>
                  <a:pt x="523969" y="615152"/>
                </a:lnTo>
                <a:lnTo>
                  <a:pt x="511274" y="618328"/>
                </a:lnTo>
                <a:lnTo>
                  <a:pt x="498316" y="620711"/>
                </a:lnTo>
                <a:lnTo>
                  <a:pt x="485357" y="622563"/>
                </a:lnTo>
                <a:lnTo>
                  <a:pt x="472398" y="624152"/>
                </a:lnTo>
                <a:lnTo>
                  <a:pt x="458910" y="625210"/>
                </a:lnTo>
                <a:lnTo>
                  <a:pt x="445686" y="625475"/>
                </a:lnTo>
                <a:lnTo>
                  <a:pt x="437752" y="625210"/>
                </a:lnTo>
                <a:lnTo>
                  <a:pt x="429554" y="624681"/>
                </a:lnTo>
                <a:lnTo>
                  <a:pt x="421620" y="624416"/>
                </a:lnTo>
                <a:lnTo>
                  <a:pt x="413686" y="623622"/>
                </a:lnTo>
                <a:lnTo>
                  <a:pt x="406016" y="622828"/>
                </a:lnTo>
                <a:lnTo>
                  <a:pt x="398082" y="621769"/>
                </a:lnTo>
                <a:lnTo>
                  <a:pt x="390148" y="620446"/>
                </a:lnTo>
                <a:lnTo>
                  <a:pt x="382479" y="618858"/>
                </a:lnTo>
                <a:lnTo>
                  <a:pt x="375073" y="617270"/>
                </a:lnTo>
                <a:lnTo>
                  <a:pt x="367404" y="615417"/>
                </a:lnTo>
                <a:lnTo>
                  <a:pt x="359999" y="613299"/>
                </a:lnTo>
                <a:lnTo>
                  <a:pt x="352594" y="611182"/>
                </a:lnTo>
                <a:lnTo>
                  <a:pt x="345453" y="608799"/>
                </a:lnTo>
                <a:lnTo>
                  <a:pt x="338312" y="606152"/>
                </a:lnTo>
                <a:lnTo>
                  <a:pt x="331172" y="603505"/>
                </a:lnTo>
                <a:lnTo>
                  <a:pt x="324031" y="600858"/>
                </a:lnTo>
                <a:lnTo>
                  <a:pt x="317155" y="597682"/>
                </a:lnTo>
                <a:lnTo>
                  <a:pt x="310279" y="594506"/>
                </a:lnTo>
                <a:lnTo>
                  <a:pt x="296791" y="587359"/>
                </a:lnTo>
                <a:lnTo>
                  <a:pt x="283568" y="579948"/>
                </a:lnTo>
                <a:lnTo>
                  <a:pt x="271138" y="572007"/>
                </a:lnTo>
                <a:lnTo>
                  <a:pt x="258708" y="563007"/>
                </a:lnTo>
                <a:lnTo>
                  <a:pt x="247071" y="553743"/>
                </a:lnTo>
                <a:lnTo>
                  <a:pt x="235699" y="543949"/>
                </a:lnTo>
                <a:lnTo>
                  <a:pt x="224856" y="533891"/>
                </a:lnTo>
                <a:lnTo>
                  <a:pt x="214277" y="523038"/>
                </a:lnTo>
                <a:lnTo>
                  <a:pt x="204756" y="511656"/>
                </a:lnTo>
                <a:lnTo>
                  <a:pt x="195235" y="499480"/>
                </a:lnTo>
                <a:lnTo>
                  <a:pt x="186508" y="487569"/>
                </a:lnTo>
                <a:lnTo>
                  <a:pt x="178574" y="474863"/>
                </a:lnTo>
                <a:lnTo>
                  <a:pt x="170904" y="461629"/>
                </a:lnTo>
                <a:lnTo>
                  <a:pt x="164028" y="448129"/>
                </a:lnTo>
                <a:lnTo>
                  <a:pt x="161119" y="441247"/>
                </a:lnTo>
                <a:lnTo>
                  <a:pt x="157945" y="434630"/>
                </a:lnTo>
                <a:lnTo>
                  <a:pt x="154772" y="427483"/>
                </a:lnTo>
                <a:lnTo>
                  <a:pt x="152392" y="420072"/>
                </a:lnTo>
                <a:lnTo>
                  <a:pt x="149747" y="412925"/>
                </a:lnTo>
                <a:lnTo>
                  <a:pt x="147367" y="405513"/>
                </a:lnTo>
                <a:lnTo>
                  <a:pt x="145251" y="398102"/>
                </a:lnTo>
                <a:lnTo>
                  <a:pt x="143135" y="390690"/>
                </a:lnTo>
                <a:lnTo>
                  <a:pt x="141284" y="383279"/>
                </a:lnTo>
                <a:lnTo>
                  <a:pt x="139697" y="375603"/>
                </a:lnTo>
                <a:lnTo>
                  <a:pt x="138110" y="367927"/>
                </a:lnTo>
                <a:lnTo>
                  <a:pt x="137052" y="360250"/>
                </a:lnTo>
                <a:lnTo>
                  <a:pt x="135730" y="352574"/>
                </a:lnTo>
                <a:lnTo>
                  <a:pt x="134937" y="344898"/>
                </a:lnTo>
                <a:lnTo>
                  <a:pt x="134143" y="336693"/>
                </a:lnTo>
                <a:lnTo>
                  <a:pt x="133614" y="328752"/>
                </a:lnTo>
                <a:lnTo>
                  <a:pt x="133350" y="320811"/>
                </a:lnTo>
                <a:lnTo>
                  <a:pt x="133350" y="312870"/>
                </a:lnTo>
                <a:lnTo>
                  <a:pt x="133350" y="304664"/>
                </a:lnTo>
                <a:lnTo>
                  <a:pt x="133614" y="296723"/>
                </a:lnTo>
                <a:lnTo>
                  <a:pt x="134143" y="288783"/>
                </a:lnTo>
                <a:lnTo>
                  <a:pt x="134937" y="280577"/>
                </a:lnTo>
                <a:lnTo>
                  <a:pt x="135730" y="272901"/>
                </a:lnTo>
                <a:lnTo>
                  <a:pt x="137052" y="265225"/>
                </a:lnTo>
                <a:lnTo>
                  <a:pt x="138110" y="257549"/>
                </a:lnTo>
                <a:lnTo>
                  <a:pt x="139697" y="249872"/>
                </a:lnTo>
                <a:lnTo>
                  <a:pt x="141284" y="242196"/>
                </a:lnTo>
                <a:lnTo>
                  <a:pt x="143135" y="234785"/>
                </a:lnTo>
                <a:lnTo>
                  <a:pt x="145251" y="227109"/>
                </a:lnTo>
                <a:lnTo>
                  <a:pt x="147367" y="219962"/>
                </a:lnTo>
                <a:lnTo>
                  <a:pt x="149747" y="212550"/>
                </a:lnTo>
                <a:lnTo>
                  <a:pt x="152392" y="205139"/>
                </a:lnTo>
                <a:lnTo>
                  <a:pt x="154772" y="197992"/>
                </a:lnTo>
                <a:lnTo>
                  <a:pt x="157945" y="190845"/>
                </a:lnTo>
                <a:lnTo>
                  <a:pt x="161119" y="184228"/>
                </a:lnTo>
                <a:lnTo>
                  <a:pt x="164028" y="177081"/>
                </a:lnTo>
                <a:lnTo>
                  <a:pt x="170904" y="163846"/>
                </a:lnTo>
                <a:lnTo>
                  <a:pt x="178574" y="150612"/>
                </a:lnTo>
                <a:lnTo>
                  <a:pt x="186508" y="137906"/>
                </a:lnTo>
                <a:lnTo>
                  <a:pt x="195235" y="125466"/>
                </a:lnTo>
                <a:lnTo>
                  <a:pt x="204756" y="113819"/>
                </a:lnTo>
                <a:lnTo>
                  <a:pt x="214277" y="102437"/>
                </a:lnTo>
                <a:lnTo>
                  <a:pt x="224856" y="91585"/>
                </a:lnTo>
                <a:lnTo>
                  <a:pt x="235699" y="81526"/>
                </a:lnTo>
                <a:lnTo>
                  <a:pt x="247071" y="71732"/>
                </a:lnTo>
                <a:lnTo>
                  <a:pt x="258708" y="62468"/>
                </a:lnTo>
                <a:lnTo>
                  <a:pt x="271138" y="53468"/>
                </a:lnTo>
                <a:lnTo>
                  <a:pt x="283568" y="45528"/>
                </a:lnTo>
                <a:lnTo>
                  <a:pt x="296791" y="38116"/>
                </a:lnTo>
                <a:lnTo>
                  <a:pt x="310279" y="30969"/>
                </a:lnTo>
                <a:lnTo>
                  <a:pt x="317155" y="27793"/>
                </a:lnTo>
                <a:lnTo>
                  <a:pt x="324031" y="24881"/>
                </a:lnTo>
                <a:lnTo>
                  <a:pt x="331172" y="21970"/>
                </a:lnTo>
                <a:lnTo>
                  <a:pt x="338312" y="19323"/>
                </a:lnTo>
                <a:lnTo>
                  <a:pt x="345453" y="16676"/>
                </a:lnTo>
                <a:lnTo>
                  <a:pt x="352594" y="14294"/>
                </a:lnTo>
                <a:lnTo>
                  <a:pt x="359999" y="12176"/>
                </a:lnTo>
                <a:lnTo>
                  <a:pt x="367404" y="10058"/>
                </a:lnTo>
                <a:lnTo>
                  <a:pt x="375073" y="8206"/>
                </a:lnTo>
                <a:lnTo>
                  <a:pt x="382479" y="6617"/>
                </a:lnTo>
                <a:lnTo>
                  <a:pt x="390148" y="5029"/>
                </a:lnTo>
                <a:lnTo>
                  <a:pt x="398082" y="3706"/>
                </a:lnTo>
                <a:lnTo>
                  <a:pt x="406016" y="2912"/>
                </a:lnTo>
                <a:lnTo>
                  <a:pt x="413686" y="1853"/>
                </a:lnTo>
                <a:lnTo>
                  <a:pt x="421620" y="1059"/>
                </a:lnTo>
                <a:lnTo>
                  <a:pt x="429554" y="794"/>
                </a:lnTo>
                <a:lnTo>
                  <a:pt x="437752" y="265"/>
                </a:lnTo>
                <a:lnTo>
                  <a:pt x="445686" y="0"/>
                </a:lnTo>
                <a:close/>
              </a:path>
            </a:pathLst>
          </a:custGeom>
          <a:solidFill>
            <a:srgbClr val="7F437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7F4377"/>
              </a:solidFill>
              <a:cs typeface="+mn-ea"/>
              <a:sym typeface="+mn-lt"/>
            </a:endParaRPr>
          </a:p>
        </p:txBody>
      </p:sp>
      <p:sp>
        <p:nvSpPr>
          <p:cNvPr id="34" name="مربع نص 33"/>
          <p:cNvSpPr txBox="1"/>
          <p:nvPr/>
        </p:nvSpPr>
        <p:spPr>
          <a:xfrm>
            <a:off x="3014692" y="628887"/>
            <a:ext cx="5179690" cy="1015663"/>
          </a:xfrm>
          <a:prstGeom prst="rect">
            <a:avLst/>
          </a:prstGeom>
          <a:noFill/>
        </p:spPr>
        <p:txBody>
          <a:bodyPr wrap="square" rtlCol="1">
            <a:spAutoFit/>
          </a:bodyPr>
          <a:lstStyle/>
          <a:p>
            <a:pPr algn="ctr"/>
            <a:r>
              <a:rPr lang="ar-SA" sz="6000" dirty="0">
                <a:solidFill>
                  <a:srgbClr val="7F4377"/>
                </a:solidFill>
                <a:cs typeface="AL-Mateen" pitchFamily="2" charset="-78"/>
              </a:rPr>
              <a:t>فريق العمــــــــل</a:t>
            </a:r>
          </a:p>
        </p:txBody>
      </p:sp>
      <p:pic>
        <p:nvPicPr>
          <p:cNvPr id="35" name="Picture 2">
            <a:extLst>
              <a:ext uri="{FF2B5EF4-FFF2-40B4-BE49-F238E27FC236}">
                <a16:creationId xmlns:a16="http://schemas.microsoft.com/office/drawing/2014/main" id="{5A1D3B59-5104-4583-808F-BFFF9DD3A3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8561" y="11941789"/>
            <a:ext cx="3930140" cy="3930140"/>
          </a:xfrm>
          <a:prstGeom prst="rect">
            <a:avLst/>
          </a:prstGeom>
        </p:spPr>
      </p:pic>
    </p:spTree>
    <p:extLst>
      <p:ext uri="{BB962C8B-B14F-4D97-AF65-F5344CB8AC3E}">
        <p14:creationId xmlns:p14="http://schemas.microsoft.com/office/powerpoint/2010/main" val="75994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23" presetClass="entr" presetSubtype="528" fill="hold" grpId="0" nodeType="withEffect">
                                  <p:stCondLst>
                                    <p:cond delay="50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 calcmode="lin" valueType="num">
                                      <p:cBhvr>
                                        <p:cTn id="27" dur="500" fill="hold"/>
                                        <p:tgtEl>
                                          <p:spTgt spid="33"/>
                                        </p:tgtEl>
                                        <p:attrNameLst>
                                          <p:attrName>ppt_x</p:attrName>
                                        </p:attrNameLst>
                                      </p:cBhvr>
                                      <p:tavLst>
                                        <p:tav tm="0">
                                          <p:val>
                                            <p:fltVal val="0.5"/>
                                          </p:val>
                                        </p:tav>
                                        <p:tav tm="100000">
                                          <p:val>
                                            <p:strVal val="#ppt_x"/>
                                          </p:val>
                                        </p:tav>
                                      </p:tavLst>
                                    </p:anim>
                                    <p:anim calcmode="lin" valueType="num">
                                      <p:cBhvr>
                                        <p:cTn id="28"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360557074"/>
              </p:ext>
            </p:extLst>
          </p:nvPr>
        </p:nvGraphicFramePr>
        <p:xfrm>
          <a:off x="6599707" y="10360758"/>
          <a:ext cx="5262461" cy="3021561"/>
        </p:xfrm>
        <a:graphic>
          <a:graphicData uri="http://schemas.openxmlformats.org/drawingml/2006/table">
            <a:tbl>
              <a:tblPr rtl="1" firstRow="1" bandRow="1">
                <a:tableStyleId>{BDBED569-4797-4DF1-A0F4-6AAB3CD982D8}</a:tableStyleId>
              </a:tblPr>
              <a:tblGrid>
                <a:gridCol w="3314100">
                  <a:extLst>
                    <a:ext uri="{9D8B030D-6E8A-4147-A177-3AD203B41FA5}">
                      <a16:colId xmlns:a16="http://schemas.microsoft.com/office/drawing/2014/main" val="3224669052"/>
                    </a:ext>
                  </a:extLst>
                </a:gridCol>
                <a:gridCol w="1948361">
                  <a:extLst>
                    <a:ext uri="{9D8B030D-6E8A-4147-A177-3AD203B41FA5}">
                      <a16:colId xmlns:a16="http://schemas.microsoft.com/office/drawing/2014/main" val="2974604420"/>
                    </a:ext>
                  </a:extLst>
                </a:gridCol>
              </a:tblGrid>
              <a:tr h="599973">
                <a:tc>
                  <a:txBody>
                    <a:bodyPr/>
                    <a:lstStyle/>
                    <a:p>
                      <a:pPr algn="ctr" rtl="1"/>
                      <a:r>
                        <a:rPr lang="ar-SA" sz="2800" b="1" dirty="0">
                          <a:solidFill>
                            <a:schemeClr val="accent1">
                              <a:lumMod val="50000"/>
                            </a:schemeClr>
                          </a:solidFill>
                          <a:cs typeface="Calibri" panose="020F0502020204030204" pitchFamily="34" charset="0"/>
                        </a:rPr>
                        <a:t>البند</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النسبة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4433867"/>
                  </a:ext>
                </a:extLst>
              </a:tr>
              <a:tr h="621669">
                <a:tc>
                  <a:txBody>
                    <a:bodyPr/>
                    <a:lstStyle/>
                    <a:p>
                      <a:pPr algn="ctr" rtl="1"/>
                      <a:r>
                        <a:rPr lang="ar-SA" sz="2800" b="1" dirty="0">
                          <a:solidFill>
                            <a:schemeClr val="accent1">
                              <a:lumMod val="50000"/>
                            </a:schemeClr>
                          </a:solidFill>
                          <a:cs typeface="Calibri" panose="020F0502020204030204" pitchFamily="34" charset="0"/>
                        </a:rPr>
                        <a:t>موضوع الدورة ومحاورها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340688"/>
                  </a:ext>
                </a:extLst>
              </a:tr>
              <a:tr h="599973">
                <a:tc>
                  <a:txBody>
                    <a:bodyPr/>
                    <a:lstStyle/>
                    <a:p>
                      <a:pPr algn="ctr" rtl="1"/>
                      <a:r>
                        <a:rPr lang="ar-SA" sz="2800" b="1" dirty="0">
                          <a:solidFill>
                            <a:schemeClr val="accent1">
                              <a:lumMod val="50000"/>
                            </a:schemeClr>
                          </a:solidFill>
                          <a:cs typeface="Calibri" panose="020F0502020204030204" pitchFamily="34" charset="0"/>
                        </a:rPr>
                        <a:t>المدرب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0837420"/>
                  </a:ext>
                </a:extLst>
              </a:tr>
              <a:tr h="599973">
                <a:tc>
                  <a:txBody>
                    <a:bodyPr/>
                    <a:lstStyle/>
                    <a:p>
                      <a:pPr algn="ctr" rtl="1"/>
                      <a:r>
                        <a:rPr lang="ar-SA" sz="2800" b="1" dirty="0">
                          <a:solidFill>
                            <a:schemeClr val="accent1">
                              <a:lumMod val="50000"/>
                            </a:schemeClr>
                          </a:solidFill>
                          <a:cs typeface="Calibri" panose="020F0502020204030204" pitchFamily="34" charset="0"/>
                        </a:rPr>
                        <a:t>البيئة التدريبية </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cs typeface="Calibri" panose="020F0502020204030204" pitchFamily="34" charset="0"/>
                        </a:rPr>
                        <a:t>100%</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8536683"/>
                  </a:ext>
                </a:extLst>
              </a:tr>
              <a:tr h="599973">
                <a:tc>
                  <a:txBody>
                    <a:bodyPr/>
                    <a:lstStyle/>
                    <a:p>
                      <a:pPr algn="ctr" rtl="1"/>
                      <a:r>
                        <a:rPr lang="ar-SA" sz="2800" b="1" dirty="0">
                          <a:solidFill>
                            <a:schemeClr val="accent1">
                              <a:lumMod val="50000"/>
                            </a:schemeClr>
                          </a:solidFill>
                          <a:latin typeface="Calibri" panose="020F0502020204030204" pitchFamily="34" charset="0"/>
                          <a:cs typeface="Calibri" panose="020F0502020204030204" pitchFamily="34" charset="0"/>
                        </a:rPr>
                        <a:t>نسبة تعلم</a:t>
                      </a:r>
                      <a:r>
                        <a:rPr lang="ar-SA" sz="2800" b="1" baseline="0" dirty="0">
                          <a:solidFill>
                            <a:schemeClr val="accent1">
                              <a:lumMod val="50000"/>
                            </a:schemeClr>
                          </a:solidFill>
                          <a:latin typeface="Calibri" panose="020F0502020204030204" pitchFamily="34" charset="0"/>
                          <a:cs typeface="Calibri" panose="020F0502020204030204" pitchFamily="34" charset="0"/>
                        </a:rPr>
                        <a:t> مهارة جديدة</a:t>
                      </a:r>
                      <a:endParaRPr lang="ar-SA" sz="28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2800" b="1" dirty="0">
                          <a:solidFill>
                            <a:schemeClr val="accent1">
                              <a:lumMod val="50000"/>
                            </a:schemeClr>
                          </a:solidFill>
                          <a:latin typeface="Calibri" panose="020F0502020204030204" pitchFamily="34" charset="0"/>
                          <a:cs typeface="Calibri" panose="020F050202020403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مربع نص 5">
            <a:extLst>
              <a:ext uri="{FF2B5EF4-FFF2-40B4-BE49-F238E27FC236}">
                <a16:creationId xmlns:a16="http://schemas.microsoft.com/office/drawing/2014/main" id="{E90BF835-6279-44D0-8687-6DB069EEF61F}"/>
              </a:ext>
            </a:extLst>
          </p:cNvPr>
          <p:cNvSpPr txBox="1"/>
          <p:nvPr/>
        </p:nvSpPr>
        <p:spPr>
          <a:xfrm>
            <a:off x="1509341" y="10193705"/>
            <a:ext cx="3238694" cy="523220"/>
          </a:xfrm>
          <a:prstGeom prst="rect">
            <a:avLst/>
          </a:prstGeom>
          <a:solidFill>
            <a:srgbClr val="8B8B8B"/>
          </a:solidFill>
        </p:spPr>
        <p:txBody>
          <a:bodyPr wrap="square" rtlCol="1">
            <a:spAutoFit/>
          </a:bodyPr>
          <a:lstStyle/>
          <a:p>
            <a:r>
              <a:rPr lang="ar-SA" sz="2800" dirty="0">
                <a:solidFill>
                  <a:srgbClr val="6F8183">
                    <a:lumMod val="20000"/>
                    <a:lumOff val="80000"/>
                  </a:srgbClr>
                </a:solidFill>
                <a:cs typeface="Calibri" panose="020F0502020204030204" pitchFamily="34" charset="0"/>
              </a:rPr>
              <a:t>تقييم المستفيدات للدورة </a:t>
            </a:r>
          </a:p>
        </p:txBody>
      </p:sp>
      <p:sp>
        <p:nvSpPr>
          <p:cNvPr id="7" name="مربع نص 6">
            <a:extLst>
              <a:ext uri="{FF2B5EF4-FFF2-40B4-BE49-F238E27FC236}">
                <a16:creationId xmlns:a16="http://schemas.microsoft.com/office/drawing/2014/main" id="{14F1802E-545B-4058-A9A9-0316CF391DC1}"/>
              </a:ext>
            </a:extLst>
          </p:cNvPr>
          <p:cNvSpPr txBox="1"/>
          <p:nvPr/>
        </p:nvSpPr>
        <p:spPr>
          <a:xfrm>
            <a:off x="7622750" y="8007928"/>
            <a:ext cx="4266189" cy="658642"/>
          </a:xfrm>
          <a:prstGeom prst="rect">
            <a:avLst/>
          </a:prstGeom>
          <a:noFill/>
        </p:spPr>
        <p:txBody>
          <a:bodyPr wrap="square">
            <a:spAutoFit/>
          </a:bodyPr>
          <a:lstStyle/>
          <a:p>
            <a:pPr>
              <a:lnSpc>
                <a:spcPct val="115000"/>
              </a:lnSpc>
            </a:pPr>
            <a:r>
              <a:rPr lang="ar-SA" sz="3200" dirty="0">
                <a:solidFill>
                  <a:prstClr val="black"/>
                </a:solidFill>
                <a:cs typeface="Calibri" panose="020F0502020204030204" pitchFamily="34" charset="0"/>
              </a:rPr>
              <a:t>المدربة : أ. د. أسماء السويلم</a:t>
            </a:r>
          </a:p>
        </p:txBody>
      </p:sp>
      <p:sp>
        <p:nvSpPr>
          <p:cNvPr id="8" name="مربع نص 7">
            <a:extLst>
              <a:ext uri="{FF2B5EF4-FFF2-40B4-BE49-F238E27FC236}">
                <a16:creationId xmlns:a16="http://schemas.microsoft.com/office/drawing/2014/main" id="{2F21231A-4FAF-495D-A327-BCF8F1C30B4F}"/>
              </a:ext>
            </a:extLst>
          </p:cNvPr>
          <p:cNvSpPr txBox="1"/>
          <p:nvPr/>
        </p:nvSpPr>
        <p:spPr>
          <a:xfrm>
            <a:off x="1841626" y="4926954"/>
            <a:ext cx="4187365" cy="584775"/>
          </a:xfrm>
          <a:prstGeom prst="rect">
            <a:avLst/>
          </a:prstGeom>
          <a:noFill/>
        </p:spPr>
        <p:txBody>
          <a:bodyPr wrap="none" rtlCol="1">
            <a:spAutoFit/>
          </a:bodyPr>
          <a:lstStyle/>
          <a:p>
            <a:r>
              <a:rPr lang="ar-SA" sz="3200" dirty="0">
                <a:solidFill>
                  <a:prstClr val="black"/>
                </a:solidFill>
                <a:cs typeface="Calibri" panose="020F0502020204030204" pitchFamily="34" charset="0"/>
              </a:rPr>
              <a:t>صور حيّة من الدورة التدريبية </a:t>
            </a:r>
          </a:p>
        </p:txBody>
      </p:sp>
      <p:grpSp>
        <p:nvGrpSpPr>
          <p:cNvPr id="17" name="مجموعة 16"/>
          <p:cNvGrpSpPr/>
          <p:nvPr/>
        </p:nvGrpSpPr>
        <p:grpSpPr>
          <a:xfrm>
            <a:off x="8372930" y="5870544"/>
            <a:ext cx="2835895" cy="2137384"/>
            <a:chOff x="7357650" y="3921877"/>
            <a:chExt cx="1437245" cy="914400"/>
          </a:xfrm>
        </p:grpSpPr>
        <p:pic>
          <p:nvPicPr>
            <p:cNvPr id="11" name="رسم 21" descr="ملف تعريف ذكر">
              <a:extLst>
                <a:ext uri="{FF2B5EF4-FFF2-40B4-BE49-F238E27FC236}">
                  <a16:creationId xmlns:a16="http://schemas.microsoft.com/office/drawing/2014/main" id="{64660607-E42D-4144-9C6E-41CF8EF3F0EA}"/>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7344" y="3921877"/>
              <a:ext cx="914400" cy="914400"/>
            </a:xfrm>
            <a:prstGeom prst="rect">
              <a:avLst/>
            </a:prstGeom>
          </p:spPr>
        </p:pic>
        <p:cxnSp>
          <p:nvCxnSpPr>
            <p:cNvPr id="12" name="رابط مستقيم 11">
              <a:extLst>
                <a:ext uri="{FF2B5EF4-FFF2-40B4-BE49-F238E27FC236}">
                  <a16:creationId xmlns:a16="http://schemas.microsoft.com/office/drawing/2014/main" id="{E40E8881-040B-42AB-B516-D8B736C74526}"/>
                </a:ext>
              </a:extLst>
            </p:cNvPr>
            <p:cNvCxnSpPr/>
            <p:nvPr/>
          </p:nvCxnSpPr>
          <p:spPr>
            <a:xfrm>
              <a:off x="7357650" y="47009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grpSp>
      <p:graphicFrame>
        <p:nvGraphicFramePr>
          <p:cNvPr id="13" name="مخطط 1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2028935868"/>
              </p:ext>
            </p:extLst>
          </p:nvPr>
        </p:nvGraphicFramePr>
        <p:xfrm>
          <a:off x="371725" y="10600266"/>
          <a:ext cx="6035208" cy="3115734"/>
        </p:xfrm>
        <a:graphic>
          <a:graphicData uri="http://schemas.openxmlformats.org/drawingml/2006/chart">
            <c:chart xmlns:c="http://schemas.openxmlformats.org/drawingml/2006/chart" xmlns:r="http://schemas.openxmlformats.org/officeDocument/2006/relationships" r:id="rId4"/>
          </a:graphicData>
        </a:graphic>
      </p:graphicFrame>
      <p:sp>
        <p:nvSpPr>
          <p:cNvPr id="16" name="مستطيل مستدير الزوايا 15"/>
          <p:cNvSpPr/>
          <p:nvPr/>
        </p:nvSpPr>
        <p:spPr>
          <a:xfrm>
            <a:off x="2478670" y="2798394"/>
            <a:ext cx="7720405" cy="1165299"/>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الدورة التدريبية ( 12 ) : </a:t>
            </a:r>
            <a:r>
              <a:rPr lang="ar-SA" sz="3600" b="1" dirty="0">
                <a:solidFill>
                  <a:schemeClr val="bg1"/>
                </a:solidFill>
                <a:latin typeface="Arial"/>
                <a:cs typeface="Arial"/>
                <a:sym typeface="Arial"/>
              </a:rPr>
              <a:t>أبرز الشبهات حول مصادر التلقي والقضايا المعاصرة</a:t>
            </a:r>
            <a:endParaRPr lang="ar-SA" sz="3600" b="1" dirty="0">
              <a:solidFill>
                <a:schemeClr val="bg1"/>
              </a:solidFill>
              <a:latin typeface="Arial"/>
              <a:ea typeface="Arial"/>
              <a:cs typeface="Arial"/>
              <a:sym typeface="Arial"/>
            </a:endParaRPr>
          </a:p>
        </p:txBody>
      </p:sp>
      <p:pic>
        <p:nvPicPr>
          <p:cNvPr id="2" name="صورة 1"/>
          <p:cNvPicPr>
            <a:picLocks noChangeAspect="1"/>
          </p:cNvPicPr>
          <p:nvPr/>
        </p:nvPicPr>
        <p:blipFill rotWithShape="1">
          <a:blip r:embed="rId5"/>
          <a:srcRect l="20604" t="11873" r="21587" b="15144"/>
          <a:stretch/>
        </p:blipFill>
        <p:spPr>
          <a:xfrm>
            <a:off x="4100052" y="5970970"/>
            <a:ext cx="3814780" cy="2707745"/>
          </a:xfrm>
          <a:prstGeom prst="rect">
            <a:avLst/>
          </a:prstGeom>
          <a:ln>
            <a:solidFill>
              <a:schemeClr val="accent1"/>
            </a:solidFill>
          </a:ln>
        </p:spPr>
      </p:pic>
      <p:pic>
        <p:nvPicPr>
          <p:cNvPr id="3" name="صورة 2"/>
          <p:cNvPicPr>
            <a:picLocks noChangeAspect="1"/>
          </p:cNvPicPr>
          <p:nvPr/>
        </p:nvPicPr>
        <p:blipFill rotWithShape="1">
          <a:blip r:embed="rId6"/>
          <a:srcRect l="20603" t="8243" r="20681" b="13128"/>
          <a:stretch/>
        </p:blipFill>
        <p:spPr>
          <a:xfrm>
            <a:off x="125945" y="5929538"/>
            <a:ext cx="3809363" cy="2749178"/>
          </a:xfrm>
          <a:prstGeom prst="rect">
            <a:avLst/>
          </a:prstGeom>
          <a:ln>
            <a:solidFill>
              <a:schemeClr val="accent1"/>
            </a:solidFill>
          </a:ln>
        </p:spPr>
      </p:pic>
      <p:pic>
        <p:nvPicPr>
          <p:cNvPr id="15" name="Picture 2">
            <a:extLst>
              <a:ext uri="{FF2B5EF4-FFF2-40B4-BE49-F238E27FC236}">
                <a16:creationId xmlns:a16="http://schemas.microsoft.com/office/drawing/2014/main" id="{831C3B66-D588-42FA-BDAB-F440F24B5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959" y="12124669"/>
            <a:ext cx="3930140" cy="3930140"/>
          </a:xfrm>
          <a:prstGeom prst="rect">
            <a:avLst/>
          </a:prstGeom>
        </p:spPr>
      </p:pic>
    </p:spTree>
    <p:extLst>
      <p:ext uri="{BB962C8B-B14F-4D97-AF65-F5344CB8AC3E}">
        <p14:creationId xmlns:p14="http://schemas.microsoft.com/office/powerpoint/2010/main" val="3605225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73536" y="3500472"/>
            <a:ext cx="11103058" cy="5016758"/>
          </a:xfrm>
          <a:prstGeom prst="rect">
            <a:avLst/>
          </a:prstGeom>
        </p:spPr>
        <p:txBody>
          <a:bodyPr wrap="square">
            <a:spAutoFit/>
          </a:bodyPr>
          <a:lstStyle/>
          <a:p>
            <a:pPr marL="457200" indent="-457200">
              <a:buFont typeface="Wingdings" panose="05000000000000000000" pitchFamily="2" charset="2"/>
              <a:buChar char="v"/>
            </a:pPr>
            <a:r>
              <a:rPr lang="ar-SA" sz="3200" dirty="0"/>
              <a:t>دائماً يكون آخر لقاء هو الأروع والأجمل لدي فقط ملاحظة بسيطة وهو التنويع في الأمثلة بالرد على الشبهات وجزاكم الله خيراً ورضي عنكم</a:t>
            </a:r>
          </a:p>
          <a:p>
            <a:pPr marL="457200" indent="-457200">
              <a:buFont typeface="Wingdings" panose="05000000000000000000" pitchFamily="2" charset="2"/>
              <a:buChar char="v"/>
            </a:pPr>
            <a:r>
              <a:rPr lang="ar-SA" sz="3200" dirty="0"/>
              <a:t>كتب الله أجوركم</a:t>
            </a:r>
          </a:p>
          <a:p>
            <a:pPr marL="457200" indent="-457200">
              <a:buFont typeface="Wingdings" panose="05000000000000000000" pitchFamily="2" charset="2"/>
              <a:buChar char="v"/>
            </a:pPr>
            <a:r>
              <a:rPr lang="ar-SA" sz="3200" dirty="0"/>
              <a:t>وخير الختام مع خير الدورات التي نحتاجها وبقوه شكرا لكم على هذا البرنامج المتميز وعلى جهودكم وتعاونكم الرائع وفقتم لكل خير </a:t>
            </a:r>
          </a:p>
          <a:p>
            <a:pPr marL="457200" indent="-457200">
              <a:buFont typeface="Wingdings" panose="05000000000000000000" pitchFamily="2" charset="2"/>
              <a:buChar char="v"/>
            </a:pPr>
            <a:r>
              <a:rPr lang="ar-SA" sz="3200" dirty="0"/>
              <a:t>شكرا لكم </a:t>
            </a:r>
          </a:p>
          <a:p>
            <a:pPr marL="457200" indent="-457200">
              <a:buFont typeface="Wingdings" panose="05000000000000000000" pitchFamily="2" charset="2"/>
              <a:buChar char="v"/>
            </a:pPr>
            <a:r>
              <a:rPr lang="ar-SA" sz="3200" dirty="0"/>
              <a:t>الوقت كان مناسب جدا جزاكم الله خير الجزاء بالدنيا والآخرة</a:t>
            </a:r>
          </a:p>
          <a:p>
            <a:pPr marL="457200" indent="-457200">
              <a:buFont typeface="Wingdings" panose="05000000000000000000" pitchFamily="2" charset="2"/>
              <a:buChar char="v"/>
            </a:pPr>
            <a:r>
              <a:rPr lang="ar-SA" sz="3200" dirty="0"/>
              <a:t>شكرا الله لكم سعيكم ❤️✨</a:t>
            </a:r>
          </a:p>
          <a:p>
            <a:pPr marL="457200" indent="-457200">
              <a:buFont typeface="Wingdings" panose="05000000000000000000" pitchFamily="2" charset="2"/>
              <a:buChar char="v"/>
            </a:pPr>
            <a:r>
              <a:rPr lang="ar-SA" sz="3200" dirty="0"/>
              <a:t>أجدتم وأفدتم وأغدق الله عليكم من فضله رحلة ممتعة بلغنا الله وإياكم جمع الجنة</a:t>
            </a:r>
          </a:p>
          <a:p>
            <a:pPr marL="457200" indent="-457200">
              <a:buFont typeface="Wingdings" panose="05000000000000000000" pitchFamily="2" charset="2"/>
              <a:buChar char="v"/>
            </a:pPr>
            <a:endParaRPr lang="ar-SA" sz="3200" dirty="0"/>
          </a:p>
        </p:txBody>
      </p:sp>
      <p:sp>
        <p:nvSpPr>
          <p:cNvPr id="5" name="مستطيل مستدير الزوايا 4"/>
          <p:cNvSpPr/>
          <p:nvPr/>
        </p:nvSpPr>
        <p:spPr>
          <a:xfrm>
            <a:off x="1228802" y="1746277"/>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آراء المتدربات في  اللقاء  </a:t>
            </a:r>
          </a:p>
        </p:txBody>
      </p:sp>
      <p:pic>
        <p:nvPicPr>
          <p:cNvPr id="6" name="Picture 2">
            <a:extLst>
              <a:ext uri="{FF2B5EF4-FFF2-40B4-BE49-F238E27FC236}">
                <a16:creationId xmlns:a16="http://schemas.microsoft.com/office/drawing/2014/main" id="{90CDB426-DB72-48E2-A5FF-CF99C18125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863464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857894" y="6268958"/>
            <a:ext cx="4256293" cy="2185214"/>
          </a:xfrm>
          <a:prstGeom prst="rect">
            <a:avLst/>
          </a:prstGeom>
        </p:spPr>
        <p:txBody>
          <a:bodyPr wrap="none">
            <a:spAutoFit/>
          </a:bodyPr>
          <a:lstStyle/>
          <a:p>
            <a:pPr algn="ctr"/>
            <a:r>
              <a:rPr lang="ar-SA" sz="7200" b="1" dirty="0">
                <a:solidFill>
                  <a:schemeClr val="bg2">
                    <a:lumMod val="25000"/>
                  </a:schemeClr>
                </a:solidFill>
              </a:rPr>
              <a:t>تقييم البرنامج</a:t>
            </a:r>
          </a:p>
          <a:p>
            <a:pPr algn="ctr"/>
            <a:r>
              <a:rPr lang="ar-SA" sz="3200" b="1" dirty="0">
                <a:solidFill>
                  <a:schemeClr val="bg2">
                    <a:lumMod val="25000"/>
                  </a:schemeClr>
                </a:solidFill>
              </a:rPr>
              <a:t>تقييم المدربين والمدربات</a:t>
            </a:r>
          </a:p>
          <a:p>
            <a:pPr algn="ctr"/>
            <a:r>
              <a:rPr lang="ar-SA" sz="3200" b="1" dirty="0">
                <a:solidFill>
                  <a:schemeClr val="bg2">
                    <a:lumMod val="25000"/>
                  </a:schemeClr>
                </a:solidFill>
              </a:rPr>
              <a:t>تقييم المتدربات </a:t>
            </a:r>
          </a:p>
        </p:txBody>
      </p:sp>
      <p:pic>
        <p:nvPicPr>
          <p:cNvPr id="6" name="Picture 2">
            <a:extLst>
              <a:ext uri="{FF2B5EF4-FFF2-40B4-BE49-F238E27FC236}">
                <a16:creationId xmlns:a16="http://schemas.microsoft.com/office/drawing/2014/main" id="{82A81E06-9640-45E4-B6FD-97B3A4BDD0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92824" y="7016889"/>
            <a:ext cx="3930140" cy="3930140"/>
          </a:xfrm>
          <a:prstGeom prst="rect">
            <a:avLst/>
          </a:prstGeom>
        </p:spPr>
      </p:pic>
      <p:pic>
        <p:nvPicPr>
          <p:cNvPr id="7" name="Picture 2">
            <a:extLst>
              <a:ext uri="{FF2B5EF4-FFF2-40B4-BE49-F238E27FC236}">
                <a16:creationId xmlns:a16="http://schemas.microsoft.com/office/drawing/2014/main" id="{73486616-A4EB-751C-EFFD-248AA28A13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910321" y="3776101"/>
            <a:ext cx="3930140" cy="3930140"/>
          </a:xfrm>
          <a:prstGeom prst="rect">
            <a:avLst/>
          </a:prstGeom>
        </p:spPr>
      </p:pic>
    </p:spTree>
    <p:extLst>
      <p:ext uri="{BB962C8B-B14F-4D97-AF65-F5344CB8AC3E}">
        <p14:creationId xmlns:p14="http://schemas.microsoft.com/office/powerpoint/2010/main" val="3894220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2"/>
          <a:srcRect l="19869" t="10441" r="22696" b="11111"/>
          <a:stretch/>
        </p:blipFill>
        <p:spPr>
          <a:xfrm>
            <a:off x="2112579" y="2617076"/>
            <a:ext cx="7472856" cy="5738648"/>
          </a:xfrm>
          <a:prstGeom prst="rect">
            <a:avLst/>
          </a:prstGeom>
        </p:spPr>
      </p:pic>
      <p:pic>
        <p:nvPicPr>
          <p:cNvPr id="5" name="صورة 4"/>
          <p:cNvPicPr>
            <a:picLocks noChangeAspect="1"/>
          </p:cNvPicPr>
          <p:nvPr/>
        </p:nvPicPr>
        <p:blipFill rotWithShape="1">
          <a:blip r:embed="rId3"/>
          <a:srcRect l="21566" t="9579" r="22454" b="11542"/>
          <a:stretch/>
        </p:blipFill>
        <p:spPr>
          <a:xfrm>
            <a:off x="2270234" y="8355724"/>
            <a:ext cx="7283669" cy="5770179"/>
          </a:xfrm>
          <a:prstGeom prst="rect">
            <a:avLst/>
          </a:prstGeom>
        </p:spPr>
      </p:pic>
      <p:sp>
        <p:nvSpPr>
          <p:cNvPr id="6" name="مستطيل مستدير الزوايا 5"/>
          <p:cNvSpPr/>
          <p:nvPr/>
        </p:nvSpPr>
        <p:spPr>
          <a:xfrm>
            <a:off x="1252743" y="705753"/>
            <a:ext cx="9192527"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latin typeface="Calibri" panose="020F0502020204030204" pitchFamily="34" charset="0"/>
                <a:cs typeface="Calibri" panose="020F0502020204030204" pitchFamily="34" charset="0"/>
              </a:rPr>
              <a:t>تقييم رضا المدربين والمدربات عن العملية التدريبية </a:t>
            </a:r>
            <a:r>
              <a:rPr lang="ar-SA" sz="4000" b="1" dirty="0"/>
              <a:t> </a:t>
            </a:r>
          </a:p>
        </p:txBody>
      </p:sp>
      <p:pic>
        <p:nvPicPr>
          <p:cNvPr id="7" name="Picture 2">
            <a:extLst>
              <a:ext uri="{FF2B5EF4-FFF2-40B4-BE49-F238E27FC236}">
                <a16:creationId xmlns:a16="http://schemas.microsoft.com/office/drawing/2014/main" id="{A4D91137-D87E-4139-855D-1D4B72697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379061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مخطط 3">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1779123827"/>
              </p:ext>
            </p:extLst>
          </p:nvPr>
        </p:nvGraphicFramePr>
        <p:xfrm>
          <a:off x="1205186" y="2177883"/>
          <a:ext cx="9483835" cy="4948131"/>
        </p:xfrm>
        <a:graphic>
          <a:graphicData uri="http://schemas.openxmlformats.org/drawingml/2006/chart">
            <c:chart xmlns:c="http://schemas.openxmlformats.org/drawingml/2006/chart" xmlns:r="http://schemas.openxmlformats.org/officeDocument/2006/relationships" r:id="rId2"/>
          </a:graphicData>
        </a:graphic>
      </p:graphicFrame>
      <p:sp>
        <p:nvSpPr>
          <p:cNvPr id="5" name="مستطيل مستدير الزوايا 4"/>
          <p:cNvSpPr/>
          <p:nvPr/>
        </p:nvSpPr>
        <p:spPr>
          <a:xfrm>
            <a:off x="630621" y="705753"/>
            <a:ext cx="10499834"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latin typeface="Calibri" panose="020F0502020204030204" pitchFamily="34" charset="0"/>
                <a:cs typeface="Calibri" panose="020F0502020204030204" pitchFamily="34" charset="0"/>
              </a:rPr>
              <a:t>نتائج تقييم رضا المدربين والمدربات عن العملية التدريبية </a:t>
            </a:r>
            <a:r>
              <a:rPr lang="ar-SA" sz="4000" b="1" dirty="0"/>
              <a:t> </a:t>
            </a:r>
          </a:p>
        </p:txBody>
      </p:sp>
      <p:sp>
        <p:nvSpPr>
          <p:cNvPr id="6" name="مستطيل 5"/>
          <p:cNvSpPr/>
          <p:nvPr/>
        </p:nvSpPr>
        <p:spPr>
          <a:xfrm>
            <a:off x="1135118" y="8008768"/>
            <a:ext cx="7472855" cy="5262979"/>
          </a:xfrm>
          <a:prstGeom prst="rect">
            <a:avLst/>
          </a:prstGeom>
        </p:spPr>
        <p:txBody>
          <a:bodyPr wrap="square">
            <a:spAutoFit/>
          </a:bodyPr>
          <a:lstStyle/>
          <a:p>
            <a:pPr marL="285750" indent="-285750">
              <a:buFont typeface="Wingdings" panose="05000000000000000000" pitchFamily="2" charset="2"/>
              <a:buChar char="v"/>
            </a:pPr>
            <a:r>
              <a:rPr lang="ar-SA" sz="2800" dirty="0">
                <a:solidFill>
                  <a:srgbClr val="202124"/>
                </a:solidFill>
                <a:latin typeface="Roboto"/>
              </a:rPr>
              <a:t>أشكر جميع القائمات على البرنامج جزيل الشكر على جهودهم وتنظيمهم وحسن استقبالهم ، لدي اقتراح بسيط إضافة دورات في الجانب النفسي وأسأل الله لكم مزيد من التوفيق والسداد والنفع </a:t>
            </a:r>
          </a:p>
          <a:p>
            <a:pPr marL="285750" indent="-285750">
              <a:buFont typeface="Wingdings" panose="05000000000000000000" pitchFamily="2" charset="2"/>
              <a:buChar char="v"/>
            </a:pPr>
            <a:r>
              <a:rPr lang="ar-SA" sz="2800" dirty="0">
                <a:solidFill>
                  <a:srgbClr val="202124"/>
                </a:solidFill>
                <a:latin typeface="Roboto"/>
              </a:rPr>
              <a:t>هناك جهد مبذول عالي للغاية من المنظمات، وهناك حضور جيد وتفاعل ، لا يوجد ملحوظة، فقط أسأل الله للجميع التوفيق والسداد</a:t>
            </a:r>
          </a:p>
          <a:p>
            <a:pPr marL="285750" indent="-285750">
              <a:buFont typeface="Wingdings" panose="05000000000000000000" pitchFamily="2" charset="2"/>
              <a:buChar char="v"/>
            </a:pPr>
            <a:r>
              <a:rPr lang="ar-SA" sz="2800" dirty="0">
                <a:solidFill>
                  <a:srgbClr val="202124"/>
                </a:solidFill>
                <a:latin typeface="Roboto"/>
              </a:rPr>
              <a:t>شكر الله لكم سعيكم وجهدكم</a:t>
            </a:r>
          </a:p>
          <a:p>
            <a:pPr marL="285750" indent="-285750">
              <a:buFont typeface="Wingdings" panose="05000000000000000000" pitchFamily="2" charset="2"/>
              <a:buChar char="v"/>
            </a:pPr>
            <a:r>
              <a:rPr lang="ar-SA" sz="2800" dirty="0">
                <a:solidFill>
                  <a:srgbClr val="202124"/>
                </a:solidFill>
                <a:latin typeface="Roboto"/>
              </a:rPr>
              <a:t>شكر وتقدير للجميع</a:t>
            </a:r>
          </a:p>
          <a:p>
            <a:pPr marL="285750" indent="-285750">
              <a:buFont typeface="Wingdings" panose="05000000000000000000" pitchFamily="2" charset="2"/>
              <a:buChar char="v"/>
            </a:pPr>
            <a:r>
              <a:rPr lang="ar-SA" sz="2800" dirty="0">
                <a:solidFill>
                  <a:srgbClr val="202124"/>
                </a:solidFill>
                <a:latin typeface="Roboto"/>
              </a:rPr>
              <a:t>شكرا لكن</a:t>
            </a:r>
          </a:p>
          <a:p>
            <a:pPr marL="285750" indent="-285750">
              <a:buFont typeface="Wingdings" panose="05000000000000000000" pitchFamily="2" charset="2"/>
              <a:buChar char="v"/>
            </a:pPr>
            <a:r>
              <a:rPr lang="ar-SA" sz="2800" dirty="0">
                <a:solidFill>
                  <a:srgbClr val="202124"/>
                </a:solidFill>
                <a:latin typeface="Roboto"/>
              </a:rPr>
              <a:t>عقد دورات في دراسة الاتجاهات العقدية المنتسبة للإسلام وموقف أهل السنة منهم</a:t>
            </a:r>
          </a:p>
        </p:txBody>
      </p:sp>
      <p:pic>
        <p:nvPicPr>
          <p:cNvPr id="7" name="Picture 2">
            <a:extLst>
              <a:ext uri="{FF2B5EF4-FFF2-40B4-BE49-F238E27FC236}">
                <a16:creationId xmlns:a16="http://schemas.microsoft.com/office/drawing/2014/main" id="{4E07D8B8-9D97-4311-A401-6CD73AD386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912564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630621" y="705753"/>
            <a:ext cx="10499834"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latin typeface="Calibri" panose="020F0502020204030204" pitchFamily="34" charset="0"/>
                <a:cs typeface="Calibri" panose="020F0502020204030204" pitchFamily="34" charset="0"/>
              </a:rPr>
              <a:t>نتائج / نسبة التحسن و امتلاك المهارة للمتدربات بناءً على المقاييس البعدية للدورات </a:t>
            </a:r>
          </a:p>
        </p:txBody>
      </p:sp>
      <p:graphicFrame>
        <p:nvGraphicFramePr>
          <p:cNvPr id="5" name="جدول 4">
            <a:extLst>
              <a:ext uri="{FF2B5EF4-FFF2-40B4-BE49-F238E27FC236}">
                <a16:creationId xmlns:a16="http://schemas.microsoft.com/office/drawing/2014/main" id="{76528A83-C597-4437-8B15-38C3AE28897B}"/>
              </a:ext>
            </a:extLst>
          </p:cNvPr>
          <p:cNvGraphicFramePr>
            <a:graphicFrameLocks noGrp="1"/>
          </p:cNvGraphicFramePr>
          <p:nvPr>
            <p:extLst>
              <p:ext uri="{D42A27DB-BD31-4B8C-83A1-F6EECF244321}">
                <p14:modId xmlns:p14="http://schemas.microsoft.com/office/powerpoint/2010/main" val="911912247"/>
              </p:ext>
            </p:extLst>
          </p:nvPr>
        </p:nvGraphicFramePr>
        <p:xfrm>
          <a:off x="522832" y="2415030"/>
          <a:ext cx="11069400" cy="4343170"/>
        </p:xfrm>
        <a:graphic>
          <a:graphicData uri="http://schemas.openxmlformats.org/drawingml/2006/table">
            <a:tbl>
              <a:tblPr rtl="1">
                <a:tableStyleId>{0505E3EF-67EA-436B-97B2-0124C06EBD24}</a:tableStyleId>
              </a:tblPr>
              <a:tblGrid>
                <a:gridCol w="2767350">
                  <a:extLst>
                    <a:ext uri="{9D8B030D-6E8A-4147-A177-3AD203B41FA5}">
                      <a16:colId xmlns:a16="http://schemas.microsoft.com/office/drawing/2014/main" val="1642011464"/>
                    </a:ext>
                  </a:extLst>
                </a:gridCol>
                <a:gridCol w="2767350">
                  <a:extLst>
                    <a:ext uri="{9D8B030D-6E8A-4147-A177-3AD203B41FA5}">
                      <a16:colId xmlns:a16="http://schemas.microsoft.com/office/drawing/2014/main" val="3927634442"/>
                    </a:ext>
                  </a:extLst>
                </a:gridCol>
                <a:gridCol w="2767350">
                  <a:extLst>
                    <a:ext uri="{9D8B030D-6E8A-4147-A177-3AD203B41FA5}">
                      <a16:colId xmlns:a16="http://schemas.microsoft.com/office/drawing/2014/main" val="556880450"/>
                    </a:ext>
                  </a:extLst>
                </a:gridCol>
                <a:gridCol w="2767350">
                  <a:extLst>
                    <a:ext uri="{9D8B030D-6E8A-4147-A177-3AD203B41FA5}">
                      <a16:colId xmlns:a16="http://schemas.microsoft.com/office/drawing/2014/main" val="3847335459"/>
                    </a:ext>
                  </a:extLst>
                </a:gridCol>
              </a:tblGrid>
              <a:tr h="1058076">
                <a:tc>
                  <a:txBody>
                    <a:bodyPr/>
                    <a:lstStyle/>
                    <a:p>
                      <a:pPr algn="ctr" rtl="0" fontAlgn="b"/>
                      <a:r>
                        <a:rPr lang="ar-SA" sz="3200" u="none" strike="noStrike" dirty="0">
                          <a:effectLst/>
                        </a:rPr>
                        <a:t>المجال </a:t>
                      </a:r>
                      <a:endParaRPr lang="ar-SA" sz="3200" b="1" i="0" u="none" strike="noStrike" dirty="0">
                        <a:solidFill>
                          <a:schemeClr val="bg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3200" u="none" strike="noStrike" dirty="0">
                          <a:effectLst/>
                        </a:rPr>
                        <a:t>التحسن بنسبة 80%</a:t>
                      </a:r>
                      <a:endParaRPr lang="ar-SA" sz="32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3200" u="none" strike="noStrike" dirty="0">
                          <a:effectLst/>
                        </a:rPr>
                        <a:t>التحسن بنسبة 40%</a:t>
                      </a:r>
                      <a:endParaRPr lang="ar-SA" sz="32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3200" u="none" strike="noStrike" dirty="0">
                          <a:effectLst/>
                        </a:rPr>
                        <a:t>التحسن بنسبة 20 %</a:t>
                      </a:r>
                      <a:endParaRPr lang="ar-SA" sz="32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3628501899"/>
                  </a:ext>
                </a:extLst>
              </a:tr>
              <a:tr h="564658">
                <a:tc>
                  <a:txBody>
                    <a:bodyPr/>
                    <a:lstStyle/>
                    <a:p>
                      <a:pPr algn="ctr" rtl="1" fontAlgn="b"/>
                      <a:r>
                        <a:rPr lang="ar-SA" sz="3200" u="none" strike="noStrike" dirty="0">
                          <a:effectLst/>
                        </a:rPr>
                        <a:t>المجال الشخصي </a:t>
                      </a:r>
                      <a:endParaRPr lang="ar-SA" sz="3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marL="0" algn="ctr" defTabSz="914400" rtl="0" eaLnBrk="1" fontAlgn="b" latinLnBrk="0" hangingPunct="1"/>
                      <a:r>
                        <a:rPr lang="ar-SA" sz="4000" b="0" u="none" strike="noStrike" kern="1200" dirty="0">
                          <a:solidFill>
                            <a:srgbClr val="000000"/>
                          </a:solidFill>
                          <a:effectLst/>
                          <a:latin typeface="+mn-lt"/>
                          <a:ea typeface="+mn-ea"/>
                          <a:cs typeface="+mn-cs"/>
                        </a:rPr>
                        <a:t>95%</a:t>
                      </a:r>
                    </a:p>
                  </a:txBody>
                  <a:tcPr marL="6350" marR="6350" marT="6350" marB="0" anchor="ctr"/>
                </a:tc>
                <a:tc>
                  <a:txBody>
                    <a:bodyPr/>
                    <a:lstStyle/>
                    <a:p>
                      <a:pPr algn="ctr" rtl="0" fontAlgn="b"/>
                      <a:r>
                        <a:rPr lang="ar-SA" sz="3200" b="1" u="none" strike="noStrike" dirty="0">
                          <a:solidFill>
                            <a:srgbClr val="8D2B3B"/>
                          </a:solidFill>
                          <a:effectLst/>
                        </a:rPr>
                        <a:t>5 %</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3200" b="1" u="none" strike="noStrike" dirty="0">
                          <a:solidFill>
                            <a:srgbClr val="8D2B3B"/>
                          </a:solidFill>
                          <a:effectLst/>
                        </a:rPr>
                        <a:t>ـــــــــــــــــ</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728489925"/>
                  </a:ext>
                </a:extLst>
              </a:tr>
              <a:tr h="667286">
                <a:tc>
                  <a:txBody>
                    <a:bodyPr/>
                    <a:lstStyle/>
                    <a:p>
                      <a:pPr algn="ctr" rtl="1" fontAlgn="b"/>
                      <a:r>
                        <a:rPr lang="ar-SA" sz="3200" u="none" strike="noStrike" dirty="0">
                          <a:effectLst/>
                        </a:rPr>
                        <a:t>المجال التربوي </a:t>
                      </a:r>
                      <a:endParaRPr lang="ar-SA" sz="3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4000" b="0" u="none" strike="noStrike" dirty="0">
                          <a:solidFill>
                            <a:srgbClr val="000000"/>
                          </a:solidFill>
                          <a:effectLst/>
                        </a:rPr>
                        <a:t>98%</a:t>
                      </a:r>
                      <a:endParaRPr lang="ar-SA"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ar-SA" sz="3200" b="1" u="none" strike="noStrike" dirty="0">
                          <a:solidFill>
                            <a:srgbClr val="8D2B3B"/>
                          </a:solidFill>
                          <a:effectLst/>
                        </a:rPr>
                        <a:t>2%</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3200" b="1" u="none" strike="noStrike" dirty="0">
                          <a:solidFill>
                            <a:srgbClr val="8D2B3B"/>
                          </a:solidFill>
                          <a:effectLst/>
                        </a:rPr>
                        <a:t>ـــــــــــــــــ</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1816005210"/>
                  </a:ext>
                </a:extLst>
              </a:tr>
              <a:tr h="667286">
                <a:tc>
                  <a:txBody>
                    <a:bodyPr/>
                    <a:lstStyle/>
                    <a:p>
                      <a:pPr algn="ctr" rtl="1" fontAlgn="b"/>
                      <a:r>
                        <a:rPr lang="ar-SA" sz="3200" u="none" strike="noStrike" dirty="0">
                          <a:effectLst/>
                        </a:rPr>
                        <a:t>المجال العلمي</a:t>
                      </a:r>
                      <a:endParaRPr lang="ar-SA" sz="3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4000" b="0" u="none" strike="noStrike" dirty="0">
                          <a:solidFill>
                            <a:srgbClr val="000000"/>
                          </a:solidFill>
                          <a:effectLst/>
                        </a:rPr>
                        <a:t>94%</a:t>
                      </a:r>
                      <a:endParaRPr lang="ar-SA" sz="4000" b="0" i="0" u="none" strike="noStrike" dirty="0">
                        <a:solidFill>
                          <a:srgbClr val="000000"/>
                        </a:solidFill>
                        <a:effectLst/>
                        <a:latin typeface="Arial" panose="020B0604020202020204" pitchFamily="34" charset="0"/>
                      </a:endParaRPr>
                    </a:p>
                  </a:txBody>
                  <a:tcPr marL="9525" marR="9525" marT="9525" marB="0" anchor="b"/>
                </a:tc>
                <a:tc>
                  <a:txBody>
                    <a:bodyPr/>
                    <a:lstStyle/>
                    <a:p>
                      <a:pPr marL="0" algn="ctr" defTabSz="685800" rtl="0" eaLnBrk="1" fontAlgn="b" latinLnBrk="0" hangingPunct="1"/>
                      <a:r>
                        <a:rPr lang="ar-SA" sz="3200" b="1" u="none" strike="noStrike" kern="1200" dirty="0">
                          <a:solidFill>
                            <a:srgbClr val="8D2B3B"/>
                          </a:solidFill>
                          <a:effectLst/>
                        </a:rPr>
                        <a:t>6%</a:t>
                      </a:r>
                      <a:endParaRPr lang="ar-SA" sz="3200" b="1" i="0" u="none" strike="noStrike" kern="1200" dirty="0">
                        <a:solidFill>
                          <a:srgbClr val="8D2B3B"/>
                        </a:solidFill>
                        <a:effectLst/>
                        <a:latin typeface="Calibri" panose="020F0502020204030204" pitchFamily="34" charset="0"/>
                        <a:ea typeface="+mn-ea"/>
                        <a:cs typeface="Calibri" panose="020F0502020204030204" pitchFamily="34" charset="0"/>
                      </a:endParaRPr>
                    </a:p>
                  </a:txBody>
                  <a:tcPr marL="6350" marR="6350" marT="6350" marB="0" anchor="ctr"/>
                </a:tc>
                <a:tc>
                  <a:txBody>
                    <a:bodyPr/>
                    <a:lstStyle/>
                    <a:p>
                      <a:pPr algn="ctr" rtl="0" fontAlgn="b"/>
                      <a:r>
                        <a:rPr lang="ar-SA" sz="3200" b="1" u="none" strike="noStrike">
                          <a:solidFill>
                            <a:srgbClr val="8D2B3B"/>
                          </a:solidFill>
                          <a:effectLst/>
                        </a:rPr>
                        <a:t>ـــــــــــــــــ</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2594564066"/>
                  </a:ext>
                </a:extLst>
              </a:tr>
              <a:tr h="667286">
                <a:tc>
                  <a:txBody>
                    <a:bodyPr/>
                    <a:lstStyle/>
                    <a:p>
                      <a:pPr algn="ctr" rtl="1" fontAlgn="b"/>
                      <a:r>
                        <a:rPr lang="ar-SA" sz="3200" u="none" strike="noStrike" dirty="0">
                          <a:effectLst/>
                        </a:rPr>
                        <a:t>المجال </a:t>
                      </a:r>
                      <a:r>
                        <a:rPr lang="ar-SA" sz="3200" u="none" strike="noStrike" dirty="0" err="1">
                          <a:effectLst/>
                        </a:rPr>
                        <a:t>المهاري</a:t>
                      </a:r>
                      <a:endParaRPr lang="ar-SA" sz="3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4000" b="0" u="none" strike="noStrike" dirty="0">
                          <a:solidFill>
                            <a:srgbClr val="000000"/>
                          </a:solidFill>
                          <a:effectLst/>
                        </a:rPr>
                        <a:t>86%</a:t>
                      </a:r>
                      <a:endParaRPr lang="ar-SA" sz="4000" b="0" i="0" u="none" strike="noStrike" dirty="0">
                        <a:solidFill>
                          <a:srgbClr val="000000"/>
                        </a:solidFill>
                        <a:effectLst/>
                        <a:latin typeface="Arial" panose="020B0604020202020204" pitchFamily="34" charset="0"/>
                      </a:endParaRPr>
                    </a:p>
                  </a:txBody>
                  <a:tcPr marL="9525" marR="9525" marT="9525" marB="0" anchor="b"/>
                </a:tc>
                <a:tc>
                  <a:txBody>
                    <a:bodyPr/>
                    <a:lstStyle/>
                    <a:p>
                      <a:pPr marL="0" algn="ctr" defTabSz="685800" rtl="0" eaLnBrk="1" fontAlgn="b" latinLnBrk="0" hangingPunct="1"/>
                      <a:r>
                        <a:rPr lang="ar-SA" sz="3200" b="1" u="none" strike="noStrike" kern="1200" dirty="0">
                          <a:solidFill>
                            <a:srgbClr val="8D2B3B"/>
                          </a:solidFill>
                          <a:effectLst/>
                        </a:rPr>
                        <a:t>14%</a:t>
                      </a:r>
                      <a:endParaRPr lang="ar-SA" sz="3200" b="1" i="0" u="none" strike="noStrike" kern="1200" dirty="0">
                        <a:solidFill>
                          <a:srgbClr val="8D2B3B"/>
                        </a:solidFill>
                        <a:effectLst/>
                        <a:latin typeface="Calibri" panose="020F0502020204030204" pitchFamily="34" charset="0"/>
                        <a:ea typeface="+mn-ea"/>
                        <a:cs typeface="Calibri" panose="020F0502020204030204" pitchFamily="34" charset="0"/>
                      </a:endParaRPr>
                    </a:p>
                  </a:txBody>
                  <a:tcPr marL="6350" marR="6350" marT="6350" marB="0" anchor="ctr"/>
                </a:tc>
                <a:tc>
                  <a:txBody>
                    <a:bodyPr/>
                    <a:lstStyle/>
                    <a:p>
                      <a:pPr algn="ctr" rtl="0" fontAlgn="b"/>
                      <a:r>
                        <a:rPr lang="ar-SA" sz="3200" b="1" u="none" strike="noStrike">
                          <a:solidFill>
                            <a:srgbClr val="8D2B3B"/>
                          </a:solidFill>
                          <a:effectLst/>
                        </a:rPr>
                        <a:t>ـــــــــــــــــ</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3033219108"/>
                  </a:ext>
                </a:extLst>
              </a:tr>
              <a:tr h="667286">
                <a:tc>
                  <a:txBody>
                    <a:bodyPr/>
                    <a:lstStyle/>
                    <a:p>
                      <a:pPr algn="ctr" rtl="1" fontAlgn="b"/>
                      <a:r>
                        <a:rPr lang="ar-SA" sz="3200" u="none" strike="noStrike" dirty="0">
                          <a:effectLst/>
                        </a:rPr>
                        <a:t>المجال الفكري</a:t>
                      </a:r>
                      <a:endParaRPr lang="ar-SA" sz="3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4000" b="0" u="none" strike="noStrike" dirty="0">
                          <a:solidFill>
                            <a:srgbClr val="000000"/>
                          </a:solidFill>
                          <a:effectLst/>
                        </a:rPr>
                        <a:t>98%</a:t>
                      </a:r>
                      <a:endParaRPr lang="ar-SA"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ar-SA" sz="3200" b="1" u="none" strike="noStrike" dirty="0">
                          <a:solidFill>
                            <a:srgbClr val="8D2B3B"/>
                          </a:solidFill>
                          <a:effectLst/>
                        </a:rPr>
                        <a:t>2%</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3200" b="1" u="none" strike="noStrike" dirty="0">
                          <a:solidFill>
                            <a:srgbClr val="8D2B3B"/>
                          </a:solidFill>
                          <a:effectLst/>
                        </a:rPr>
                        <a:t>ـــــــــــــــــ</a:t>
                      </a:r>
                      <a:endParaRPr lang="ar-SA" sz="32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10005"/>
                  </a:ext>
                </a:extLst>
              </a:tr>
            </a:tbl>
          </a:graphicData>
        </a:graphic>
      </p:graphicFrame>
      <p:graphicFrame>
        <p:nvGraphicFramePr>
          <p:cNvPr id="6" name="مخطط 5">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1248516040"/>
              </p:ext>
            </p:extLst>
          </p:nvPr>
        </p:nvGraphicFramePr>
        <p:xfrm>
          <a:off x="412955" y="6901151"/>
          <a:ext cx="9527458" cy="563497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a:extLst>
              <a:ext uri="{FF2B5EF4-FFF2-40B4-BE49-F238E27FC236}">
                <a16:creationId xmlns:a16="http://schemas.microsoft.com/office/drawing/2014/main" id="{4CF06416-6876-4A88-BA0A-4C939C0BEB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157185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630621" y="705753"/>
            <a:ext cx="10499834" cy="1233990"/>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latin typeface="Calibri" panose="020F0502020204030204" pitchFamily="34" charset="0"/>
                <a:cs typeface="Calibri" panose="020F0502020204030204" pitchFamily="34" charset="0"/>
              </a:rPr>
              <a:t>التقييم العام لبرنامج معين النخبة 4</a:t>
            </a:r>
            <a:endParaRPr lang="ar-SA" sz="4000" b="1" dirty="0"/>
          </a:p>
        </p:txBody>
      </p:sp>
      <p:graphicFrame>
        <p:nvGraphicFramePr>
          <p:cNvPr id="3" name="مخطط 2">
            <a:extLst>
              <a:ext uri="{FF2B5EF4-FFF2-40B4-BE49-F238E27FC236}">
                <a16:creationId xmlns:a16="http://schemas.microsoft.com/office/drawing/2014/main" id="{D23805DB-4F81-451F-AD35-A6963C400BAD}"/>
              </a:ext>
            </a:extLst>
          </p:cNvPr>
          <p:cNvGraphicFramePr/>
          <p:nvPr>
            <p:extLst>
              <p:ext uri="{D42A27DB-BD31-4B8C-83A1-F6EECF244321}">
                <p14:modId xmlns:p14="http://schemas.microsoft.com/office/powerpoint/2010/main" val="3948473301"/>
              </p:ext>
            </p:extLst>
          </p:nvPr>
        </p:nvGraphicFramePr>
        <p:xfrm>
          <a:off x="932611" y="2658532"/>
          <a:ext cx="10197843" cy="574804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a:extLst>
              <a:ext uri="{FF2B5EF4-FFF2-40B4-BE49-F238E27FC236}">
                <a16:creationId xmlns:a16="http://schemas.microsoft.com/office/drawing/2014/main" id="{6B38E638-A73C-4354-98B0-FA1F2343A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1170243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1364041" y="1441477"/>
            <a:ext cx="8989327" cy="1183736"/>
          </a:xfrm>
          <a:prstGeom prst="roundRect">
            <a:avLst/>
          </a:prstGeom>
          <a:solidFill>
            <a:srgbClr val="7F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إيجابيات برنامج معين النخبة4 من وجهة نظر المتدربات</a:t>
            </a:r>
          </a:p>
        </p:txBody>
      </p:sp>
      <p:sp>
        <p:nvSpPr>
          <p:cNvPr id="5" name="مستطيل 4"/>
          <p:cNvSpPr/>
          <p:nvPr/>
        </p:nvSpPr>
        <p:spPr>
          <a:xfrm>
            <a:off x="981904" y="2954646"/>
            <a:ext cx="9753600" cy="8956298"/>
          </a:xfrm>
          <a:prstGeom prst="rect">
            <a:avLst/>
          </a:prstGeom>
        </p:spPr>
        <p:txBody>
          <a:bodyPr wrap="square">
            <a:spAutoFit/>
          </a:bodyPr>
          <a:lstStyle/>
          <a:p>
            <a:pPr marL="285750" indent="-285750">
              <a:buFont typeface="Wingdings" panose="05000000000000000000" pitchFamily="2" charset="2"/>
              <a:buChar char="v"/>
            </a:pPr>
            <a:r>
              <a:rPr lang="ar-SA" sz="3200" dirty="0">
                <a:solidFill>
                  <a:srgbClr val="202124"/>
                </a:solidFill>
                <a:latin typeface="Roboto"/>
              </a:rPr>
              <a:t>اختيار المدربات </a:t>
            </a:r>
          </a:p>
          <a:p>
            <a:pPr marL="285750" indent="-285750">
              <a:buFont typeface="Wingdings" panose="05000000000000000000" pitchFamily="2" charset="2"/>
              <a:buChar char="v"/>
            </a:pPr>
            <a:r>
              <a:rPr lang="ar-SA" sz="3200" dirty="0">
                <a:solidFill>
                  <a:srgbClr val="202124"/>
                </a:solidFill>
                <a:latin typeface="Roboto"/>
              </a:rPr>
              <a:t>تقديم مشروع خاص يعين بعد الله على تطبيق الأفكار على أرض الواقع. - تنوع المجالات - المواضيع مناسبة للواقع</a:t>
            </a:r>
          </a:p>
          <a:p>
            <a:pPr marL="285750" indent="-285750">
              <a:buFont typeface="Wingdings" panose="05000000000000000000" pitchFamily="2" charset="2"/>
              <a:buChar char="v"/>
            </a:pPr>
            <a:r>
              <a:rPr lang="ar-SA" sz="3200" dirty="0">
                <a:solidFill>
                  <a:srgbClr val="202124"/>
                </a:solidFill>
                <a:latin typeface="Roboto"/>
              </a:rPr>
              <a:t>اختيارات رائعة للمقدمين، جودة وقوة المادة العلمية</a:t>
            </a:r>
          </a:p>
          <a:p>
            <a:pPr marL="285750" indent="-285750">
              <a:buFont typeface="Wingdings" panose="05000000000000000000" pitchFamily="2" charset="2"/>
              <a:buChar char="v"/>
            </a:pPr>
            <a:r>
              <a:rPr lang="ar-SA" sz="3200" dirty="0">
                <a:solidFill>
                  <a:srgbClr val="202124"/>
                </a:solidFill>
                <a:latin typeface="Roboto"/>
              </a:rPr>
              <a:t>جزاكم الله خير الجزاء بالدنيا والآخرة</a:t>
            </a:r>
          </a:p>
          <a:p>
            <a:pPr marL="285750" indent="-285750">
              <a:buFont typeface="Wingdings" panose="05000000000000000000" pitchFamily="2" charset="2"/>
              <a:buChar char="v"/>
            </a:pPr>
            <a:r>
              <a:rPr lang="ar-SA" sz="3200" dirty="0">
                <a:solidFill>
                  <a:srgbClr val="202124"/>
                </a:solidFill>
                <a:latin typeface="Roboto"/>
              </a:rPr>
              <a:t>المكان، الإدارة</a:t>
            </a:r>
          </a:p>
          <a:p>
            <a:pPr marL="285750" indent="-285750">
              <a:buFont typeface="Wingdings" panose="05000000000000000000" pitchFamily="2" charset="2"/>
              <a:buChar char="v"/>
            </a:pPr>
            <a:r>
              <a:rPr lang="ar-SA" sz="3200" dirty="0">
                <a:solidFill>
                  <a:srgbClr val="202124"/>
                </a:solidFill>
                <a:latin typeface="Roboto"/>
              </a:rPr>
              <a:t>وقت البرنامج وسط الأسبوع ،تعاون المنظمات بشكل جيد مع المتدربات </a:t>
            </a:r>
          </a:p>
          <a:p>
            <a:pPr marL="285750" indent="-285750">
              <a:buFont typeface="Wingdings" panose="05000000000000000000" pitchFamily="2" charset="2"/>
              <a:buChar char="v"/>
            </a:pPr>
            <a:r>
              <a:rPr lang="ar-SA" sz="3200" dirty="0">
                <a:solidFill>
                  <a:srgbClr val="202124"/>
                </a:solidFill>
                <a:latin typeface="Roboto"/>
              </a:rPr>
              <a:t>رائع ومفيد- هادف - مواضيع متنوعة</a:t>
            </a:r>
          </a:p>
          <a:p>
            <a:pPr marL="285750" indent="-285750">
              <a:buFont typeface="Wingdings" panose="05000000000000000000" pitchFamily="2" charset="2"/>
              <a:buChar char="v"/>
            </a:pPr>
            <a:r>
              <a:rPr lang="ar-SA" sz="3200" dirty="0">
                <a:solidFill>
                  <a:srgbClr val="202124"/>
                </a:solidFill>
                <a:latin typeface="Roboto"/>
              </a:rPr>
              <a:t>الدقة في اختيار عناوين اللقاءات، اختيار الملقين بعناية ، الرقيّ في تعامل المديرة والمشرفات والمتعاونات كتب الله أجورهم جميعًا 💕..</a:t>
            </a:r>
          </a:p>
          <a:p>
            <a:pPr marL="285750" indent="-285750">
              <a:buFont typeface="Wingdings" panose="05000000000000000000" pitchFamily="2" charset="2"/>
              <a:buChar char="v"/>
            </a:pPr>
            <a:r>
              <a:rPr lang="ar-SA" sz="3200" dirty="0">
                <a:solidFill>
                  <a:srgbClr val="202124"/>
                </a:solidFill>
                <a:latin typeface="Roboto"/>
              </a:rPr>
              <a:t>التنظيم </a:t>
            </a:r>
            <a:r>
              <a:rPr lang="ar-SA" sz="3200" dirty="0" err="1">
                <a:solidFill>
                  <a:srgbClr val="202124"/>
                </a:solidFill>
                <a:latin typeface="Roboto"/>
              </a:rPr>
              <a:t>راااائع</a:t>
            </a:r>
            <a:r>
              <a:rPr lang="ar-SA" sz="3200" dirty="0">
                <a:solidFill>
                  <a:srgbClr val="202124"/>
                </a:solidFill>
                <a:latin typeface="Roboto"/>
              </a:rPr>
              <a:t> ، الطاقم جداً لطيف ربي </a:t>
            </a:r>
            <a:r>
              <a:rPr lang="ar-SA" sz="3200" dirty="0" err="1">
                <a:solidFill>
                  <a:srgbClr val="202124"/>
                </a:solidFill>
                <a:latin typeface="Roboto"/>
              </a:rPr>
              <a:t>يسعددددهم</a:t>
            </a:r>
            <a:r>
              <a:rPr lang="ar-SA" sz="3200" dirty="0">
                <a:solidFill>
                  <a:srgbClr val="202124"/>
                </a:solidFill>
                <a:latin typeface="Roboto"/>
              </a:rPr>
              <a:t> ، الحرص الشديد على الفائدة </a:t>
            </a:r>
          </a:p>
          <a:p>
            <a:pPr marL="285750" indent="-285750">
              <a:buFont typeface="Wingdings" panose="05000000000000000000" pitchFamily="2" charset="2"/>
              <a:buChar char="v"/>
            </a:pPr>
            <a:r>
              <a:rPr lang="ar-SA" sz="3200" dirty="0">
                <a:solidFill>
                  <a:srgbClr val="202124"/>
                </a:solidFill>
                <a:latin typeface="Roboto"/>
              </a:rPr>
              <a:t>كل البرنامج إيجابيات تبارك الرحمن الله يجزى القائمين عليه خير الجزاء</a:t>
            </a:r>
          </a:p>
          <a:p>
            <a:pPr marL="285750" indent="-285750">
              <a:buFont typeface="Wingdings" panose="05000000000000000000" pitchFamily="2" charset="2"/>
              <a:buChar char="v"/>
            </a:pPr>
            <a:r>
              <a:rPr lang="ar-SA" sz="3200" dirty="0">
                <a:solidFill>
                  <a:srgbClr val="202124"/>
                </a:solidFill>
                <a:latin typeface="Roboto"/>
              </a:rPr>
              <a:t>التطبيق العملي وورش العمل العصف الذهني</a:t>
            </a:r>
          </a:p>
          <a:p>
            <a:pPr marL="285750" indent="-285750">
              <a:buFont typeface="Wingdings" panose="05000000000000000000" pitchFamily="2" charset="2"/>
              <a:buChar char="v"/>
            </a:pPr>
            <a:r>
              <a:rPr lang="ar-SA" sz="3200" dirty="0">
                <a:solidFill>
                  <a:srgbClr val="202124"/>
                </a:solidFill>
                <a:latin typeface="Roboto"/>
              </a:rPr>
              <a:t>التعاون ،الإدارة ،البشاشة وسعة الصدر ، التنوع باللقاءات</a:t>
            </a:r>
          </a:p>
          <a:p>
            <a:pPr marL="285750" indent="-285750">
              <a:buFont typeface="Wingdings" panose="05000000000000000000" pitchFamily="2" charset="2"/>
              <a:buChar char="v"/>
            </a:pPr>
            <a:r>
              <a:rPr lang="ar-SA" sz="3200" dirty="0">
                <a:solidFill>
                  <a:srgbClr val="202124"/>
                </a:solidFill>
                <a:latin typeface="Roboto"/>
              </a:rPr>
              <a:t>الله يرضى عنكم ويرضيكم</a:t>
            </a:r>
          </a:p>
          <a:p>
            <a:pPr marL="285750" indent="-285750">
              <a:buFont typeface="Wingdings" panose="05000000000000000000" pitchFamily="2" charset="2"/>
              <a:buChar char="v"/>
            </a:pPr>
            <a:r>
              <a:rPr lang="ar-SA" sz="3200" dirty="0">
                <a:solidFill>
                  <a:srgbClr val="202124"/>
                </a:solidFill>
                <a:latin typeface="Roboto"/>
              </a:rPr>
              <a:t>قوة البرامج ، وتعددها وتنوعها ، وقت البرنامج</a:t>
            </a:r>
            <a:endParaRPr lang="ar-SA" sz="3200" b="0" dirty="0">
              <a:solidFill>
                <a:srgbClr val="202124"/>
              </a:solidFill>
              <a:effectLst/>
              <a:latin typeface="Roboto"/>
            </a:endParaRPr>
          </a:p>
        </p:txBody>
      </p:sp>
      <p:pic>
        <p:nvPicPr>
          <p:cNvPr id="6" name="Picture 2">
            <a:extLst>
              <a:ext uri="{FF2B5EF4-FFF2-40B4-BE49-F238E27FC236}">
                <a16:creationId xmlns:a16="http://schemas.microsoft.com/office/drawing/2014/main" id="{FE09E6A7-96D5-467F-B528-A2C178A6F6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72874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624660" y="6268958"/>
            <a:ext cx="4722768" cy="2308324"/>
          </a:xfrm>
          <a:prstGeom prst="rect">
            <a:avLst/>
          </a:prstGeom>
        </p:spPr>
        <p:txBody>
          <a:bodyPr wrap="none">
            <a:spAutoFit/>
          </a:bodyPr>
          <a:lstStyle/>
          <a:p>
            <a:pPr algn="ctr"/>
            <a:r>
              <a:rPr lang="ar-SA" sz="7200" b="1" dirty="0">
                <a:solidFill>
                  <a:schemeClr val="bg2">
                    <a:lumMod val="25000"/>
                  </a:schemeClr>
                </a:solidFill>
              </a:rPr>
              <a:t>مخرجات</a:t>
            </a:r>
          </a:p>
          <a:p>
            <a:pPr algn="ctr"/>
            <a:r>
              <a:rPr lang="ar-SA" sz="7200" b="1" dirty="0">
                <a:solidFill>
                  <a:schemeClr val="bg2">
                    <a:lumMod val="25000"/>
                  </a:schemeClr>
                </a:solidFill>
              </a:rPr>
              <a:t> معين النخبة 4</a:t>
            </a:r>
          </a:p>
        </p:txBody>
      </p:sp>
      <p:pic>
        <p:nvPicPr>
          <p:cNvPr id="6" name="Picture 2">
            <a:extLst>
              <a:ext uri="{FF2B5EF4-FFF2-40B4-BE49-F238E27FC236}">
                <a16:creationId xmlns:a16="http://schemas.microsoft.com/office/drawing/2014/main" id="{5BCE8DF0-9AF1-4789-B706-B0525021FC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5860" y="7423120"/>
            <a:ext cx="3930140" cy="3930140"/>
          </a:xfrm>
          <a:prstGeom prst="rect">
            <a:avLst/>
          </a:prstGeom>
        </p:spPr>
      </p:pic>
      <p:pic>
        <p:nvPicPr>
          <p:cNvPr id="7" name="Picture 2">
            <a:extLst>
              <a:ext uri="{FF2B5EF4-FFF2-40B4-BE49-F238E27FC236}">
                <a16:creationId xmlns:a16="http://schemas.microsoft.com/office/drawing/2014/main" id="{41E91205-E234-F61C-AD90-DF2ACF6E45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7009381" y="3698720"/>
            <a:ext cx="3930140" cy="3930140"/>
          </a:xfrm>
          <a:prstGeom prst="rect">
            <a:avLst/>
          </a:prstGeom>
        </p:spPr>
      </p:pic>
    </p:spTree>
    <p:extLst>
      <p:ext uri="{BB962C8B-B14F-4D97-AF65-F5344CB8AC3E}">
        <p14:creationId xmlns:p14="http://schemas.microsoft.com/office/powerpoint/2010/main" val="1138627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1196479331"/>
              </p:ext>
            </p:extLst>
          </p:nvPr>
        </p:nvGraphicFramePr>
        <p:xfrm>
          <a:off x="1090474" y="8587830"/>
          <a:ext cx="10123582" cy="5843468"/>
        </p:xfrm>
        <a:graphic>
          <a:graphicData uri="http://schemas.openxmlformats.org/drawingml/2006/table">
            <a:tbl>
              <a:tblPr rtl="1" firstRow="1" firstCol="1" bandRow="1">
                <a:tableStyleId>{93296810-A885-4BE3-A3E7-6D5BEEA58F35}</a:tableStyleId>
              </a:tblPr>
              <a:tblGrid>
                <a:gridCol w="1478048">
                  <a:extLst>
                    <a:ext uri="{9D8B030D-6E8A-4147-A177-3AD203B41FA5}">
                      <a16:colId xmlns:a16="http://schemas.microsoft.com/office/drawing/2014/main" val="20000"/>
                    </a:ext>
                  </a:extLst>
                </a:gridCol>
                <a:gridCol w="2588008">
                  <a:extLst>
                    <a:ext uri="{9D8B030D-6E8A-4147-A177-3AD203B41FA5}">
                      <a16:colId xmlns:a16="http://schemas.microsoft.com/office/drawing/2014/main" val="20001"/>
                    </a:ext>
                  </a:extLst>
                </a:gridCol>
                <a:gridCol w="2628060">
                  <a:extLst>
                    <a:ext uri="{9D8B030D-6E8A-4147-A177-3AD203B41FA5}">
                      <a16:colId xmlns:a16="http://schemas.microsoft.com/office/drawing/2014/main" val="20002"/>
                    </a:ext>
                  </a:extLst>
                </a:gridCol>
                <a:gridCol w="3429466">
                  <a:extLst>
                    <a:ext uri="{9D8B030D-6E8A-4147-A177-3AD203B41FA5}">
                      <a16:colId xmlns:a16="http://schemas.microsoft.com/office/drawing/2014/main" val="20003"/>
                    </a:ext>
                  </a:extLst>
                </a:gridCol>
              </a:tblGrid>
              <a:tr h="1391303">
                <a:tc>
                  <a:txBody>
                    <a:bodyPr/>
                    <a:lstStyle/>
                    <a:p>
                      <a:pPr marL="0" algn="ctr" defTabSz="685800" rtl="1" eaLnBrk="1" latinLnBrk="0" hangingPunct="1">
                        <a:lnSpc>
                          <a:spcPct val="115000"/>
                        </a:lnSpc>
                        <a:spcAft>
                          <a:spcPts val="0"/>
                        </a:spcAft>
                      </a:pPr>
                      <a:r>
                        <a:rPr lang="ar-SA" sz="3200" kern="1200" dirty="0"/>
                        <a:t>اسم المشروع</a:t>
                      </a:r>
                      <a:endParaRPr lang="en-US" sz="3200" b="1" kern="1200" dirty="0">
                        <a:solidFill>
                          <a:schemeClr val="lt1"/>
                        </a:solidFill>
                        <a:latin typeface="+mn-lt"/>
                        <a:ea typeface="+mn-ea"/>
                        <a:cs typeface="+mn-cs"/>
                      </a:endParaRPr>
                    </a:p>
                  </a:txBody>
                  <a:tcPr marL="32249" marR="32249" marT="0" marB="0" anchor="ctr">
                    <a:solidFill>
                      <a:srgbClr val="7F4377"/>
                    </a:solidFill>
                  </a:tcPr>
                </a:tc>
                <a:tc>
                  <a:txBody>
                    <a:bodyPr/>
                    <a:lstStyle/>
                    <a:p>
                      <a:pPr marL="0" algn="ctr" defTabSz="685800" rtl="1" eaLnBrk="1" latinLnBrk="0" hangingPunct="1">
                        <a:lnSpc>
                          <a:spcPct val="115000"/>
                        </a:lnSpc>
                        <a:spcAft>
                          <a:spcPts val="0"/>
                        </a:spcAft>
                      </a:pPr>
                      <a:r>
                        <a:rPr lang="ar-SA" sz="3200" kern="1200" dirty="0"/>
                        <a:t>أعضاء</a:t>
                      </a:r>
                      <a:r>
                        <a:rPr lang="ar-SA" sz="3200" kern="1200" baseline="0" dirty="0"/>
                        <a:t>  </a:t>
                      </a:r>
                      <a:r>
                        <a:rPr lang="ar-SA" sz="3200" kern="1200" dirty="0"/>
                        <a:t> المشروع</a:t>
                      </a:r>
                      <a:endParaRPr lang="en-US" sz="3200" b="1" kern="1200" dirty="0">
                        <a:solidFill>
                          <a:schemeClr val="lt1"/>
                        </a:solidFill>
                        <a:latin typeface="+mn-lt"/>
                        <a:ea typeface="+mn-ea"/>
                        <a:cs typeface="+mn-cs"/>
                      </a:endParaRPr>
                    </a:p>
                  </a:txBody>
                  <a:tcPr marL="32249" marR="32249" marT="0" marB="0" anchor="ctr">
                    <a:solidFill>
                      <a:srgbClr val="7F4377"/>
                    </a:solidFill>
                  </a:tcPr>
                </a:tc>
                <a:tc>
                  <a:txBody>
                    <a:bodyPr/>
                    <a:lstStyle/>
                    <a:p>
                      <a:pPr algn="ctr" rtl="1">
                        <a:lnSpc>
                          <a:spcPct val="115000"/>
                        </a:lnSpc>
                        <a:spcAft>
                          <a:spcPts val="0"/>
                        </a:spcAft>
                      </a:pPr>
                      <a:r>
                        <a:rPr lang="ar-SA" sz="3200" b="1" kern="1200" dirty="0">
                          <a:solidFill>
                            <a:schemeClr val="lt1"/>
                          </a:solidFill>
                          <a:latin typeface="+mn-lt"/>
                          <a:ea typeface="+mn-ea"/>
                          <a:cs typeface="+mn-cs"/>
                        </a:rPr>
                        <a:t>الفئة</a:t>
                      </a:r>
                      <a:r>
                        <a:rPr lang="ar-SA" sz="3200" b="1" kern="1200" baseline="0" dirty="0">
                          <a:solidFill>
                            <a:schemeClr val="lt1"/>
                          </a:solidFill>
                          <a:latin typeface="+mn-lt"/>
                          <a:ea typeface="+mn-ea"/>
                          <a:cs typeface="+mn-cs"/>
                        </a:rPr>
                        <a:t> المستهدفة</a:t>
                      </a:r>
                      <a:endParaRPr lang="en-US" sz="3200" b="1" kern="1200" dirty="0">
                        <a:solidFill>
                          <a:schemeClr val="bg1"/>
                        </a:solidFill>
                        <a:latin typeface="Al Nile" pitchFamily="2" charset="-78"/>
                        <a:ea typeface="+mn-ea"/>
                        <a:cs typeface="Al Nile" pitchFamily="2" charset="-78"/>
                      </a:endParaRPr>
                    </a:p>
                  </a:txBody>
                  <a:tcPr marL="32249" marR="32249" marT="0" marB="0" anchor="ctr">
                    <a:solidFill>
                      <a:srgbClr val="7F4377"/>
                    </a:solidFill>
                  </a:tcPr>
                </a:tc>
                <a:tc>
                  <a:txBody>
                    <a:bodyPr/>
                    <a:lstStyle/>
                    <a:p>
                      <a:pPr algn="ctr" rtl="1">
                        <a:lnSpc>
                          <a:spcPct val="115000"/>
                        </a:lnSpc>
                        <a:spcAft>
                          <a:spcPts val="0"/>
                        </a:spcAft>
                      </a:pPr>
                      <a:r>
                        <a:rPr lang="ar-SA" sz="3200" kern="1200" dirty="0"/>
                        <a:t>فكرة المشروع</a:t>
                      </a:r>
                      <a:endParaRPr lang="en-US" sz="3200" b="1" kern="1200" dirty="0">
                        <a:solidFill>
                          <a:schemeClr val="bg1"/>
                        </a:solidFill>
                        <a:latin typeface="Al Nile" pitchFamily="2" charset="-78"/>
                        <a:ea typeface="+mn-ea"/>
                        <a:cs typeface="Al Nile" pitchFamily="2" charset="-78"/>
                      </a:endParaRPr>
                    </a:p>
                  </a:txBody>
                  <a:tcPr marL="32249" marR="32249" marT="0" marB="0" anchor="ctr">
                    <a:solidFill>
                      <a:srgbClr val="7F4377"/>
                    </a:solidFill>
                  </a:tcPr>
                </a:tc>
                <a:extLst>
                  <a:ext uri="{0D108BD9-81ED-4DB2-BD59-A6C34878D82A}">
                    <a16:rowId xmlns:a16="http://schemas.microsoft.com/office/drawing/2014/main" val="10000"/>
                  </a:ext>
                </a:extLst>
              </a:tr>
              <a:tr h="4452165">
                <a:tc>
                  <a:txBody>
                    <a:bodyPr/>
                    <a:lstStyle/>
                    <a:p>
                      <a:pPr algn="ctr" rtl="1">
                        <a:lnSpc>
                          <a:spcPct val="115000"/>
                        </a:lnSpc>
                        <a:spcAft>
                          <a:spcPts val="0"/>
                        </a:spcAft>
                      </a:pPr>
                      <a:endParaRPr lang="ar-SA" sz="3600" kern="1200" dirty="0"/>
                    </a:p>
                    <a:p>
                      <a:pPr algn="ctr" rtl="1">
                        <a:lnSpc>
                          <a:spcPct val="115000"/>
                        </a:lnSpc>
                        <a:spcAft>
                          <a:spcPts val="0"/>
                        </a:spcAft>
                      </a:pPr>
                      <a:endParaRPr lang="ar-SA" sz="3600" kern="1200" dirty="0"/>
                    </a:p>
                    <a:p>
                      <a:pPr algn="ctr" rtl="1">
                        <a:lnSpc>
                          <a:spcPct val="115000"/>
                        </a:lnSpc>
                        <a:spcAft>
                          <a:spcPts val="0"/>
                        </a:spcAft>
                      </a:pPr>
                      <a:endParaRPr lang="ar-SA" sz="3600" kern="1200" dirty="0"/>
                    </a:p>
                    <a:p>
                      <a:pPr algn="ctr" rtl="1">
                        <a:lnSpc>
                          <a:spcPct val="115000"/>
                        </a:lnSpc>
                        <a:spcAft>
                          <a:spcPts val="0"/>
                        </a:spcAft>
                      </a:pPr>
                      <a:r>
                        <a:rPr lang="ar-SA" sz="3600" kern="1200" dirty="0"/>
                        <a:t>دُلني</a:t>
                      </a:r>
                    </a:p>
                  </a:txBody>
                  <a:tcPr marL="32249" marR="32249" marT="0" marB="0" anchor="ctr">
                    <a:solidFill>
                      <a:srgbClr val="7F4377"/>
                    </a:solidFill>
                  </a:tcPr>
                </a:tc>
                <a:tc>
                  <a:txBody>
                    <a:bodyPr/>
                    <a:lstStyle/>
                    <a:p>
                      <a:pPr algn="ctr" rtl="1">
                        <a:lnSpc>
                          <a:spcPct val="115000"/>
                        </a:lnSpc>
                        <a:spcAft>
                          <a:spcPts val="0"/>
                        </a:spcAft>
                      </a:pPr>
                      <a:endParaRPr lang="ar-SA" sz="1800" kern="1200" dirty="0"/>
                    </a:p>
                    <a:p>
                      <a:pPr algn="ctr" rtl="1">
                        <a:lnSpc>
                          <a:spcPct val="115000"/>
                        </a:lnSpc>
                        <a:spcAft>
                          <a:spcPts val="0"/>
                        </a:spcAft>
                      </a:pPr>
                      <a:r>
                        <a:rPr lang="ar-SA" sz="2800" kern="1200" baseline="0" dirty="0"/>
                        <a:t>شهد النفسية</a:t>
                      </a:r>
                    </a:p>
                    <a:p>
                      <a:pPr algn="ctr" rtl="1">
                        <a:lnSpc>
                          <a:spcPct val="115000"/>
                        </a:lnSpc>
                        <a:spcAft>
                          <a:spcPts val="0"/>
                        </a:spcAft>
                      </a:pPr>
                      <a:r>
                        <a:rPr lang="ar-SA" sz="2800" kern="1200" baseline="0" dirty="0"/>
                        <a:t>حصة الغنام</a:t>
                      </a:r>
                    </a:p>
                    <a:p>
                      <a:pPr algn="ctr" rtl="1">
                        <a:lnSpc>
                          <a:spcPct val="115000"/>
                        </a:lnSpc>
                        <a:spcAft>
                          <a:spcPts val="0"/>
                        </a:spcAft>
                      </a:pPr>
                      <a:r>
                        <a:rPr lang="ar-SA" sz="2800" kern="1200" baseline="0" dirty="0"/>
                        <a:t>هند النفيسة </a:t>
                      </a:r>
                    </a:p>
                    <a:p>
                      <a:pPr algn="ctr" rtl="1">
                        <a:lnSpc>
                          <a:spcPct val="115000"/>
                        </a:lnSpc>
                        <a:spcAft>
                          <a:spcPts val="0"/>
                        </a:spcAft>
                      </a:pPr>
                      <a:r>
                        <a:rPr lang="ar-SA" sz="2800" kern="1200" baseline="0" dirty="0"/>
                        <a:t>زينب حداد</a:t>
                      </a:r>
                      <a:endParaRPr lang="en-US" sz="2800" b="1" kern="1200" dirty="0">
                        <a:solidFill>
                          <a:schemeClr val="tx1"/>
                        </a:solidFill>
                        <a:latin typeface="Al Nile" pitchFamily="2" charset="-78"/>
                        <a:ea typeface="+mn-ea"/>
                        <a:cs typeface="Al Nile" pitchFamily="2" charset="-78"/>
                      </a:endParaRPr>
                    </a:p>
                  </a:txBody>
                  <a:tcPr marL="32249" marR="32249" marT="0" marB="0" anchor="ctr">
                    <a:solidFill>
                      <a:schemeClr val="bg1">
                        <a:lumMod val="75000"/>
                      </a:schemeClr>
                    </a:solidFill>
                  </a:tcPr>
                </a:tc>
                <a:tc>
                  <a:txBody>
                    <a:bodyPr/>
                    <a:lstStyle/>
                    <a:p>
                      <a:pPr algn="ctr" rtl="1">
                        <a:lnSpc>
                          <a:spcPct val="115000"/>
                        </a:lnSpc>
                        <a:spcAft>
                          <a:spcPts val="0"/>
                        </a:spcAft>
                      </a:pPr>
                      <a:r>
                        <a:rPr lang="ar-SA" sz="2400" kern="1200" dirty="0"/>
                        <a:t>للخادمات</a:t>
                      </a:r>
                      <a:r>
                        <a:rPr lang="ar-SA" sz="2400" kern="1200" baseline="0" dirty="0"/>
                        <a:t> المسلمات وحديثات العهد بالإسلام</a:t>
                      </a:r>
                    </a:p>
                  </a:txBody>
                  <a:tcPr marL="32249" marR="32249" marT="0" marB="0" anchor="ctr">
                    <a:solidFill>
                      <a:schemeClr val="bg1">
                        <a:lumMod val="75000"/>
                      </a:schemeClr>
                    </a:solidFill>
                  </a:tcPr>
                </a:tc>
                <a:tc>
                  <a:txBody>
                    <a:bodyPr/>
                    <a:lstStyle/>
                    <a:p>
                      <a:pPr algn="ctr" rtl="1">
                        <a:lnSpc>
                          <a:spcPct val="115000"/>
                        </a:lnSpc>
                        <a:spcAft>
                          <a:spcPts val="0"/>
                        </a:spcAft>
                      </a:pPr>
                      <a:r>
                        <a:rPr lang="ar-SA" sz="2400" kern="1200" dirty="0"/>
                        <a:t>مشروع</a:t>
                      </a:r>
                      <a:r>
                        <a:rPr lang="ar-SA" sz="2400" kern="1200" baseline="0" dirty="0"/>
                        <a:t> </a:t>
                      </a:r>
                      <a:r>
                        <a:rPr lang="ar-SA" sz="2400" kern="1200" dirty="0"/>
                        <a:t>موجه للخادمات</a:t>
                      </a:r>
                      <a:r>
                        <a:rPr lang="ar-SA" sz="2400" kern="1200" baseline="0" dirty="0"/>
                        <a:t> المسلمات وحديثات عهد بالإسلام ؛ وهو عبارة عن غرفة زوم يتم فيها استضافة إحدى الداعيات المتحدثات باللغة الأجنبية ؛ لتقديم بعض المواضيع والتي تهم أمور دينهم</a:t>
                      </a:r>
                    </a:p>
                  </a:txBody>
                  <a:tcPr marL="32249" marR="32249" marT="0" marB="0" anchor="ctr">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1935" y="3028510"/>
            <a:ext cx="3615643" cy="391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93" y="1063179"/>
            <a:ext cx="6290267" cy="668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336D1414-1C90-4AAA-9010-496D61308D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741" y="12101809"/>
            <a:ext cx="3930140" cy="3930140"/>
          </a:xfrm>
          <a:prstGeom prst="rect">
            <a:avLst/>
          </a:prstGeom>
        </p:spPr>
      </p:pic>
    </p:spTree>
    <p:extLst>
      <p:ext uri="{BB962C8B-B14F-4D97-AF65-F5344CB8AC3E}">
        <p14:creationId xmlns:p14="http://schemas.microsoft.com/office/powerpoint/2010/main" val="57951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6"/>
          <p:cNvGrpSpPr/>
          <p:nvPr/>
        </p:nvGrpSpPr>
        <p:grpSpPr>
          <a:xfrm>
            <a:off x="818394" y="6803636"/>
            <a:ext cx="2373600" cy="788971"/>
            <a:chOff x="776661" y="2962512"/>
            <a:chExt cx="1399204" cy="401765"/>
          </a:xfrm>
          <a:effectLst>
            <a:outerShdw blurRad="444500" dist="190500" dir="8100000" algn="tr" rotWithShape="0">
              <a:prstClr val="black">
                <a:alpha val="40000"/>
              </a:prstClr>
            </a:outerShdw>
          </a:effectLst>
        </p:grpSpPr>
        <p:sp>
          <p:nvSpPr>
            <p:cNvPr id="23" name="Freeform 5"/>
            <p:cNvSpPr/>
            <p:nvPr/>
          </p:nvSpPr>
          <p:spPr bwMode="auto">
            <a:xfrm>
              <a:off x="776661" y="2962512"/>
              <a:ext cx="1399204" cy="40176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gradFill flip="none" rotWithShape="1">
              <a:gsLst>
                <a:gs pos="1000">
                  <a:srgbClr val="009999"/>
                </a:gs>
                <a:gs pos="100000">
                  <a:srgbClr val="006666"/>
                </a:gs>
              </a:gsLst>
              <a:lin ang="5400000" scaled="1"/>
              <a:tileRect/>
            </a:gradFill>
            <a:ln>
              <a:noFill/>
            </a:ln>
          </p:spPr>
          <p:txBody>
            <a:bodyPr vert="horz" wrap="square" lIns="68580" tIns="34290" rIns="68580" bIns="34290" numCol="1" anchor="t" anchorCtr="0" compatLnSpc="1"/>
            <a:lstStyle/>
            <a:p>
              <a:pPr algn="ctr"/>
              <a:endParaRPr lang="en-US">
                <a:cs typeface="+mn-ea"/>
                <a:sym typeface="+mn-lt"/>
              </a:endParaRPr>
            </a:p>
          </p:txBody>
        </p:sp>
        <p:sp>
          <p:nvSpPr>
            <p:cNvPr id="24" name="Freeform 5"/>
            <p:cNvSpPr/>
            <p:nvPr/>
          </p:nvSpPr>
          <p:spPr bwMode="auto">
            <a:xfrm>
              <a:off x="826295" y="2970790"/>
              <a:ext cx="1314450" cy="377429"/>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bg1"/>
            </a:solidFill>
            <a:ln>
              <a:noFill/>
            </a:ln>
          </p:spPr>
          <p:txBody>
            <a:bodyPr vert="horz" wrap="square" lIns="68580" tIns="34290" rIns="68580" bIns="34290" numCol="1" anchor="t" anchorCtr="0" compatLnSpc="1"/>
            <a:lstStyle/>
            <a:p>
              <a:pPr algn="ctr"/>
              <a:endParaRPr lang="en-US">
                <a:cs typeface="+mn-ea"/>
                <a:sym typeface="+mn-lt"/>
              </a:endParaRPr>
            </a:p>
          </p:txBody>
        </p:sp>
      </p:grpSp>
      <p:grpSp>
        <p:nvGrpSpPr>
          <p:cNvPr id="25" name="组合 9"/>
          <p:cNvGrpSpPr/>
          <p:nvPr/>
        </p:nvGrpSpPr>
        <p:grpSpPr>
          <a:xfrm>
            <a:off x="2932273" y="6803636"/>
            <a:ext cx="2373600" cy="788971"/>
            <a:chOff x="2022763" y="2962512"/>
            <a:chExt cx="1399204" cy="401765"/>
          </a:xfrm>
          <a:effectLst>
            <a:outerShdw blurRad="444500" dist="190500" dir="8100000" algn="tr" rotWithShape="0">
              <a:prstClr val="black">
                <a:alpha val="40000"/>
              </a:prstClr>
            </a:outerShdw>
          </a:effectLst>
        </p:grpSpPr>
        <p:sp>
          <p:nvSpPr>
            <p:cNvPr id="26" name="Freeform 5"/>
            <p:cNvSpPr/>
            <p:nvPr/>
          </p:nvSpPr>
          <p:spPr bwMode="auto">
            <a:xfrm>
              <a:off x="2022763" y="2962512"/>
              <a:ext cx="1399204" cy="40176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gradFill flip="none" rotWithShape="1">
              <a:gsLst>
                <a:gs pos="1000">
                  <a:srgbClr val="E94744"/>
                </a:gs>
                <a:gs pos="100000">
                  <a:srgbClr val="CC3300"/>
                </a:gs>
              </a:gsLst>
              <a:lin ang="5400000" scaled="1"/>
              <a:tileRect/>
            </a:gradFill>
            <a:ln>
              <a:noFill/>
            </a:ln>
          </p:spPr>
          <p:txBody>
            <a:bodyPr vert="horz" wrap="square" lIns="68580" tIns="34290" rIns="68580" bIns="34290" numCol="1" anchor="t" anchorCtr="0" compatLnSpc="1"/>
            <a:lstStyle/>
            <a:p>
              <a:pPr algn="ctr"/>
              <a:endParaRPr lang="en-US">
                <a:cs typeface="+mn-ea"/>
                <a:sym typeface="+mn-lt"/>
              </a:endParaRPr>
            </a:p>
          </p:txBody>
        </p:sp>
        <p:sp>
          <p:nvSpPr>
            <p:cNvPr id="27" name="Freeform 6"/>
            <p:cNvSpPr/>
            <p:nvPr/>
          </p:nvSpPr>
          <p:spPr bwMode="auto">
            <a:xfrm>
              <a:off x="2064545" y="2970790"/>
              <a:ext cx="1315641" cy="377429"/>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lIns="68580" tIns="34290" rIns="68580" bIns="34290" numCol="1" anchor="t" anchorCtr="0" compatLnSpc="1"/>
            <a:lstStyle/>
            <a:p>
              <a:endParaRPr lang="en-US">
                <a:cs typeface="+mn-ea"/>
                <a:sym typeface="+mn-lt"/>
              </a:endParaRPr>
            </a:p>
          </p:txBody>
        </p:sp>
      </p:grpSp>
      <p:grpSp>
        <p:nvGrpSpPr>
          <p:cNvPr id="28" name="组合 12"/>
          <p:cNvGrpSpPr/>
          <p:nvPr/>
        </p:nvGrpSpPr>
        <p:grpSpPr>
          <a:xfrm>
            <a:off x="5032895" y="6803636"/>
            <a:ext cx="2373600" cy="788971"/>
            <a:chOff x="3261050" y="2962512"/>
            <a:chExt cx="1399204" cy="401765"/>
          </a:xfrm>
          <a:effectLst>
            <a:outerShdw blurRad="444500" dist="190500" dir="8100000" algn="tr" rotWithShape="0">
              <a:prstClr val="black">
                <a:alpha val="40000"/>
              </a:prstClr>
            </a:outerShdw>
          </a:effectLst>
        </p:grpSpPr>
        <p:sp>
          <p:nvSpPr>
            <p:cNvPr id="29" name="Freeform 5"/>
            <p:cNvSpPr/>
            <p:nvPr/>
          </p:nvSpPr>
          <p:spPr bwMode="auto">
            <a:xfrm>
              <a:off x="3261050" y="2962512"/>
              <a:ext cx="1399204" cy="40176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gradFill flip="none" rotWithShape="1">
              <a:gsLst>
                <a:gs pos="1000">
                  <a:srgbClr val="006666"/>
                </a:gs>
                <a:gs pos="100000">
                  <a:srgbClr val="015A74"/>
                </a:gs>
              </a:gsLst>
              <a:lin ang="2700000" scaled="1"/>
              <a:tileRect/>
            </a:gradFill>
            <a:ln>
              <a:noFill/>
            </a:ln>
          </p:spPr>
          <p:txBody>
            <a:bodyPr vert="horz" wrap="square" lIns="68580" tIns="34290" rIns="68580" bIns="34290" numCol="1" anchor="t" anchorCtr="0" compatLnSpc="1"/>
            <a:lstStyle/>
            <a:p>
              <a:pPr algn="ctr"/>
              <a:endParaRPr lang="en-US">
                <a:cs typeface="+mn-ea"/>
                <a:sym typeface="+mn-lt"/>
              </a:endParaRPr>
            </a:p>
          </p:txBody>
        </p:sp>
        <p:sp>
          <p:nvSpPr>
            <p:cNvPr id="30" name="Freeform 7"/>
            <p:cNvSpPr/>
            <p:nvPr/>
          </p:nvSpPr>
          <p:spPr bwMode="auto">
            <a:xfrm>
              <a:off x="3303985" y="2970790"/>
              <a:ext cx="1314450" cy="377429"/>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bg1"/>
            </a:solidFill>
            <a:ln>
              <a:noFill/>
            </a:ln>
          </p:spPr>
          <p:txBody>
            <a:bodyPr vert="horz" wrap="square" lIns="68580" tIns="34290" rIns="68580" bIns="34290" numCol="1" anchor="t" anchorCtr="0" compatLnSpc="1"/>
            <a:lstStyle/>
            <a:p>
              <a:endParaRPr lang="en-US">
                <a:cs typeface="+mn-ea"/>
                <a:sym typeface="+mn-lt"/>
              </a:endParaRPr>
            </a:p>
          </p:txBody>
        </p:sp>
      </p:grpSp>
      <p:grpSp>
        <p:nvGrpSpPr>
          <p:cNvPr id="31" name="组合 15"/>
          <p:cNvGrpSpPr/>
          <p:nvPr/>
        </p:nvGrpSpPr>
        <p:grpSpPr>
          <a:xfrm>
            <a:off x="7147460" y="6803636"/>
            <a:ext cx="2373600" cy="788971"/>
            <a:chOff x="4507557" y="2962512"/>
            <a:chExt cx="1399204" cy="401765"/>
          </a:xfrm>
          <a:effectLst>
            <a:outerShdw blurRad="444500" dist="190500" dir="8100000" algn="tr" rotWithShape="0">
              <a:prstClr val="black">
                <a:alpha val="40000"/>
              </a:prstClr>
            </a:outerShdw>
          </a:effectLst>
        </p:grpSpPr>
        <p:sp>
          <p:nvSpPr>
            <p:cNvPr id="32" name="Freeform 5"/>
            <p:cNvSpPr/>
            <p:nvPr/>
          </p:nvSpPr>
          <p:spPr bwMode="auto">
            <a:xfrm>
              <a:off x="4507557" y="2962512"/>
              <a:ext cx="1399204" cy="40176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gradFill flip="none" rotWithShape="1">
              <a:gsLst>
                <a:gs pos="1000">
                  <a:srgbClr val="009999"/>
                </a:gs>
                <a:gs pos="100000">
                  <a:srgbClr val="008080"/>
                </a:gs>
              </a:gsLst>
              <a:lin ang="5400000" scaled="1"/>
              <a:tileRect/>
            </a:gradFill>
            <a:ln>
              <a:noFill/>
            </a:ln>
          </p:spPr>
          <p:txBody>
            <a:bodyPr vert="horz" wrap="square" lIns="68580" tIns="34290" rIns="68580" bIns="34290" numCol="1" anchor="t" anchorCtr="0" compatLnSpc="1"/>
            <a:lstStyle/>
            <a:p>
              <a:pPr algn="ctr"/>
              <a:endParaRPr lang="en-US">
                <a:cs typeface="+mn-ea"/>
                <a:sym typeface="+mn-lt"/>
              </a:endParaRPr>
            </a:p>
          </p:txBody>
        </p:sp>
        <p:sp>
          <p:nvSpPr>
            <p:cNvPr id="33" name="Freeform 8"/>
            <p:cNvSpPr/>
            <p:nvPr/>
          </p:nvSpPr>
          <p:spPr bwMode="auto">
            <a:xfrm>
              <a:off x="4542235" y="2970790"/>
              <a:ext cx="1314450" cy="377429"/>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bg1"/>
            </a:solidFill>
            <a:ln>
              <a:noFill/>
            </a:ln>
          </p:spPr>
          <p:txBody>
            <a:bodyPr vert="horz" wrap="square" lIns="68580" tIns="34290" rIns="68580" bIns="34290" numCol="1" anchor="t" anchorCtr="0" compatLnSpc="1"/>
            <a:lstStyle/>
            <a:p>
              <a:endParaRPr lang="en-US">
                <a:cs typeface="+mn-ea"/>
                <a:sym typeface="+mn-lt"/>
              </a:endParaRPr>
            </a:p>
          </p:txBody>
        </p:sp>
      </p:grpSp>
      <p:grpSp>
        <p:nvGrpSpPr>
          <p:cNvPr id="34" name="组合 18"/>
          <p:cNvGrpSpPr/>
          <p:nvPr/>
        </p:nvGrpSpPr>
        <p:grpSpPr>
          <a:xfrm>
            <a:off x="9229820" y="6803636"/>
            <a:ext cx="2373600" cy="788971"/>
            <a:chOff x="5735079" y="2962512"/>
            <a:chExt cx="1399204" cy="401765"/>
          </a:xfrm>
          <a:effectLst>
            <a:outerShdw blurRad="444500" dist="190500" dir="8100000" algn="tr" rotWithShape="0">
              <a:prstClr val="black">
                <a:alpha val="40000"/>
              </a:prstClr>
            </a:outerShdw>
          </a:effectLst>
        </p:grpSpPr>
        <p:sp>
          <p:nvSpPr>
            <p:cNvPr id="35" name="Freeform 5"/>
            <p:cNvSpPr/>
            <p:nvPr/>
          </p:nvSpPr>
          <p:spPr bwMode="auto">
            <a:xfrm>
              <a:off x="5735079" y="2962512"/>
              <a:ext cx="1399204" cy="401765"/>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gradFill flip="none" rotWithShape="1">
              <a:gsLst>
                <a:gs pos="1000">
                  <a:srgbClr val="F17445"/>
                </a:gs>
                <a:gs pos="100000">
                  <a:srgbClr val="D43C2C"/>
                </a:gs>
              </a:gsLst>
              <a:lin ang="5400000" scaled="1"/>
              <a:tileRect/>
            </a:gradFill>
            <a:ln>
              <a:noFill/>
            </a:ln>
          </p:spPr>
          <p:txBody>
            <a:bodyPr vert="horz" wrap="square" lIns="68580" tIns="34290" rIns="68580" bIns="34290" numCol="1" anchor="t" anchorCtr="0" compatLnSpc="1"/>
            <a:lstStyle/>
            <a:p>
              <a:pPr algn="ctr"/>
              <a:endParaRPr lang="en-US">
                <a:cs typeface="+mn-ea"/>
                <a:sym typeface="+mn-lt"/>
              </a:endParaRPr>
            </a:p>
          </p:txBody>
        </p:sp>
        <p:sp>
          <p:nvSpPr>
            <p:cNvPr id="36" name="Freeform 9"/>
            <p:cNvSpPr/>
            <p:nvPr/>
          </p:nvSpPr>
          <p:spPr bwMode="auto">
            <a:xfrm>
              <a:off x="5781676" y="2970790"/>
              <a:ext cx="1314450" cy="377429"/>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bg1"/>
            </a:solidFill>
            <a:ln>
              <a:noFill/>
            </a:ln>
          </p:spPr>
          <p:txBody>
            <a:bodyPr vert="horz" wrap="square" lIns="68580" tIns="34290" rIns="68580" bIns="34290" numCol="1" anchor="t" anchorCtr="0" compatLnSpc="1"/>
            <a:lstStyle/>
            <a:p>
              <a:endParaRPr lang="en-US">
                <a:cs typeface="+mn-ea"/>
                <a:sym typeface="+mn-lt"/>
              </a:endParaRPr>
            </a:p>
          </p:txBody>
        </p:sp>
      </p:grpSp>
      <p:cxnSp>
        <p:nvCxnSpPr>
          <p:cNvPr id="37" name="Straight Connector 7"/>
          <p:cNvCxnSpPr/>
          <p:nvPr/>
        </p:nvCxnSpPr>
        <p:spPr>
          <a:xfrm flipV="1">
            <a:off x="2017503" y="5453504"/>
            <a:ext cx="0" cy="1155959"/>
          </a:xfrm>
          <a:prstGeom prst="line">
            <a:avLst/>
          </a:prstGeom>
          <a:ln w="28575">
            <a:solidFill>
              <a:srgbClr val="008080"/>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8"/>
          <p:cNvCxnSpPr/>
          <p:nvPr/>
        </p:nvCxnSpPr>
        <p:spPr>
          <a:xfrm flipV="1">
            <a:off x="4149776" y="7765421"/>
            <a:ext cx="0" cy="1155959"/>
          </a:xfrm>
          <a:prstGeom prst="line">
            <a:avLst/>
          </a:prstGeom>
          <a:ln w="28575">
            <a:solidFill>
              <a:srgbClr val="F17445"/>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9" name="Straight Connector 9"/>
          <p:cNvCxnSpPr/>
          <p:nvPr/>
        </p:nvCxnSpPr>
        <p:spPr>
          <a:xfrm flipV="1">
            <a:off x="6220641" y="5337072"/>
            <a:ext cx="0" cy="1155959"/>
          </a:xfrm>
          <a:prstGeom prst="line">
            <a:avLst/>
          </a:prstGeom>
          <a:ln w="28575">
            <a:solidFill>
              <a:srgbClr val="015A74"/>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10"/>
          <p:cNvCxnSpPr/>
          <p:nvPr/>
        </p:nvCxnSpPr>
        <p:spPr>
          <a:xfrm flipV="1">
            <a:off x="8361331" y="7765421"/>
            <a:ext cx="0" cy="1155959"/>
          </a:xfrm>
          <a:prstGeom prst="line">
            <a:avLst/>
          </a:prstGeom>
          <a:ln w="28575">
            <a:solidFill>
              <a:srgbClr val="008080"/>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11"/>
          <p:cNvCxnSpPr/>
          <p:nvPr/>
        </p:nvCxnSpPr>
        <p:spPr>
          <a:xfrm flipV="1">
            <a:off x="10421894" y="5337072"/>
            <a:ext cx="0" cy="1155959"/>
          </a:xfrm>
          <a:prstGeom prst="line">
            <a:avLst/>
          </a:prstGeom>
          <a:ln w="28575">
            <a:solidFill>
              <a:srgbClr val="F17445"/>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48" name="Freeform 111"/>
          <p:cNvSpPr>
            <a:spLocks noEditPoints="1"/>
          </p:cNvSpPr>
          <p:nvPr/>
        </p:nvSpPr>
        <p:spPr bwMode="auto">
          <a:xfrm>
            <a:off x="3844531" y="6861334"/>
            <a:ext cx="535141" cy="623915"/>
          </a:xfrm>
          <a:custGeom>
            <a:avLst/>
            <a:gdLst/>
            <a:ahLst/>
            <a:cxnLst>
              <a:cxn ang="0">
                <a:pos x="36" y="38"/>
              </a:cxn>
              <a:cxn ang="0">
                <a:pos x="5" y="38"/>
              </a:cxn>
              <a:cxn ang="0">
                <a:pos x="0" y="45"/>
              </a:cxn>
              <a:cxn ang="0">
                <a:pos x="0" y="69"/>
              </a:cxn>
              <a:cxn ang="0">
                <a:pos x="9" y="74"/>
              </a:cxn>
              <a:cxn ang="0">
                <a:pos x="9" y="94"/>
              </a:cxn>
              <a:cxn ang="0">
                <a:pos x="1" y="96"/>
              </a:cxn>
              <a:cxn ang="0">
                <a:pos x="0" y="121"/>
              </a:cxn>
              <a:cxn ang="0">
                <a:pos x="1" y="128"/>
              </a:cxn>
              <a:cxn ang="0">
                <a:pos x="36" y="130"/>
              </a:cxn>
              <a:cxn ang="0">
                <a:pos x="9" y="150"/>
              </a:cxn>
              <a:cxn ang="0">
                <a:pos x="0" y="156"/>
              </a:cxn>
              <a:cxn ang="0">
                <a:pos x="0" y="177"/>
              </a:cxn>
              <a:cxn ang="0">
                <a:pos x="5" y="186"/>
              </a:cxn>
              <a:cxn ang="0">
                <a:pos x="36" y="206"/>
              </a:cxn>
              <a:cxn ang="0">
                <a:pos x="5" y="206"/>
              </a:cxn>
              <a:cxn ang="0">
                <a:pos x="0" y="215"/>
              </a:cxn>
              <a:cxn ang="0">
                <a:pos x="0" y="237"/>
              </a:cxn>
              <a:cxn ang="0">
                <a:pos x="9" y="243"/>
              </a:cxn>
              <a:cxn ang="0">
                <a:pos x="262" y="281"/>
              </a:cxn>
              <a:cxn ang="0">
                <a:pos x="275" y="275"/>
              </a:cxn>
              <a:cxn ang="0">
                <a:pos x="281" y="18"/>
              </a:cxn>
              <a:cxn ang="0">
                <a:pos x="275" y="5"/>
              </a:cxn>
              <a:cxn ang="0">
                <a:pos x="262" y="0"/>
              </a:cxn>
              <a:cxn ang="0">
                <a:pos x="56" y="243"/>
              </a:cxn>
              <a:cxn ang="0">
                <a:pos x="69" y="243"/>
              </a:cxn>
              <a:cxn ang="0">
                <a:pos x="74" y="234"/>
              </a:cxn>
              <a:cxn ang="0">
                <a:pos x="74" y="212"/>
              </a:cxn>
              <a:cxn ang="0">
                <a:pos x="65" y="206"/>
              </a:cxn>
              <a:cxn ang="0">
                <a:pos x="65" y="186"/>
              </a:cxn>
              <a:cxn ang="0">
                <a:pos x="72" y="185"/>
              </a:cxn>
              <a:cxn ang="0">
                <a:pos x="74" y="159"/>
              </a:cxn>
              <a:cxn ang="0">
                <a:pos x="72" y="152"/>
              </a:cxn>
              <a:cxn ang="0">
                <a:pos x="56" y="150"/>
              </a:cxn>
              <a:cxn ang="0">
                <a:pos x="65" y="130"/>
              </a:cxn>
              <a:cxn ang="0">
                <a:pos x="74" y="125"/>
              </a:cxn>
              <a:cxn ang="0">
                <a:pos x="74" y="103"/>
              </a:cxn>
              <a:cxn ang="0">
                <a:pos x="69" y="94"/>
              </a:cxn>
              <a:cxn ang="0">
                <a:pos x="56" y="74"/>
              </a:cxn>
              <a:cxn ang="0">
                <a:pos x="69" y="74"/>
              </a:cxn>
              <a:cxn ang="0">
                <a:pos x="74" y="65"/>
              </a:cxn>
              <a:cxn ang="0">
                <a:pos x="74" y="41"/>
              </a:cxn>
              <a:cxn ang="0">
                <a:pos x="65" y="38"/>
              </a:cxn>
              <a:cxn ang="0">
                <a:pos x="92" y="18"/>
              </a:cxn>
            </a:cxnLst>
            <a:rect l="0" t="0" r="r" b="b"/>
            <a:pathLst>
              <a:path w="281" h="281">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F17445"/>
          </a:solidFill>
          <a:ln w="9525">
            <a:noFill/>
            <a:round/>
          </a:ln>
        </p:spPr>
        <p:txBody>
          <a:bodyPr vert="horz" wrap="square" lIns="91440" tIns="45720" rIns="91440" bIns="45720" numCol="1" anchor="t" anchorCtr="0" compatLnSpc="1"/>
          <a:lstStyle/>
          <a:p>
            <a:endParaRPr lang="en-US" sz="1800">
              <a:cs typeface="+mn-ea"/>
              <a:sym typeface="+mn-lt"/>
            </a:endParaRPr>
          </a:p>
        </p:txBody>
      </p:sp>
      <p:sp>
        <p:nvSpPr>
          <p:cNvPr id="67" name="مربع نص 66"/>
          <p:cNvSpPr txBox="1"/>
          <p:nvPr/>
        </p:nvSpPr>
        <p:spPr>
          <a:xfrm>
            <a:off x="9100941" y="4782318"/>
            <a:ext cx="2631357" cy="523220"/>
          </a:xfrm>
          <a:prstGeom prst="rect">
            <a:avLst/>
          </a:prstGeom>
          <a:noFill/>
        </p:spPr>
        <p:txBody>
          <a:bodyPr wrap="square" rtlCol="1">
            <a:spAutoFit/>
          </a:bodyPr>
          <a:lstStyle/>
          <a:p>
            <a:pPr algn="ctr"/>
            <a:r>
              <a:rPr lang="ar-SA" sz="2800" dirty="0">
                <a:solidFill>
                  <a:srgbClr val="F17445"/>
                </a:solidFill>
                <a:cs typeface="AL-Mateen" pitchFamily="2" charset="-78"/>
              </a:rPr>
              <a:t>المسار الفِكري</a:t>
            </a:r>
          </a:p>
        </p:txBody>
      </p:sp>
      <p:sp>
        <p:nvSpPr>
          <p:cNvPr id="52" name="مربع نص 51"/>
          <p:cNvSpPr txBox="1"/>
          <p:nvPr/>
        </p:nvSpPr>
        <p:spPr>
          <a:xfrm>
            <a:off x="2995945" y="1282146"/>
            <a:ext cx="5179690" cy="1015663"/>
          </a:xfrm>
          <a:prstGeom prst="rect">
            <a:avLst/>
          </a:prstGeom>
          <a:noFill/>
        </p:spPr>
        <p:txBody>
          <a:bodyPr wrap="square" rtlCol="1">
            <a:spAutoFit/>
          </a:bodyPr>
          <a:lstStyle/>
          <a:p>
            <a:pPr algn="ctr"/>
            <a:r>
              <a:rPr lang="ar-SA" sz="6000" dirty="0">
                <a:solidFill>
                  <a:srgbClr val="7F4377"/>
                </a:solidFill>
                <a:cs typeface="AL-Mateen" pitchFamily="2" charset="-78"/>
              </a:rPr>
              <a:t>مسارات المشروع </a:t>
            </a:r>
          </a:p>
        </p:txBody>
      </p:sp>
      <p:sp>
        <p:nvSpPr>
          <p:cNvPr id="53" name="KSO_Shape"/>
          <p:cNvSpPr/>
          <p:nvPr/>
        </p:nvSpPr>
        <p:spPr bwMode="auto">
          <a:xfrm>
            <a:off x="8160744" y="1300752"/>
            <a:ext cx="1148123" cy="997057"/>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rgbClr val="7F437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rgbClr val="7F4377"/>
              </a:solidFill>
              <a:cs typeface="+mn-ea"/>
              <a:sym typeface="+mn-lt"/>
            </a:endParaRPr>
          </a:p>
        </p:txBody>
      </p:sp>
      <p:sp>
        <p:nvSpPr>
          <p:cNvPr id="54" name="مربع نص 53"/>
          <p:cNvSpPr txBox="1"/>
          <p:nvPr/>
        </p:nvSpPr>
        <p:spPr>
          <a:xfrm>
            <a:off x="6981915" y="9001978"/>
            <a:ext cx="2631357" cy="523220"/>
          </a:xfrm>
          <a:prstGeom prst="rect">
            <a:avLst/>
          </a:prstGeom>
          <a:noFill/>
        </p:spPr>
        <p:txBody>
          <a:bodyPr wrap="square" rtlCol="1">
            <a:spAutoFit/>
          </a:bodyPr>
          <a:lstStyle/>
          <a:p>
            <a:pPr algn="ctr"/>
            <a:r>
              <a:rPr lang="ar-SA" sz="2800" dirty="0">
                <a:solidFill>
                  <a:srgbClr val="009999"/>
                </a:solidFill>
                <a:cs typeface="AL-Mateen" pitchFamily="2" charset="-78"/>
              </a:rPr>
              <a:t>المسار الشخصي</a:t>
            </a:r>
          </a:p>
        </p:txBody>
      </p:sp>
      <p:sp>
        <p:nvSpPr>
          <p:cNvPr id="55" name="مربع نص 54"/>
          <p:cNvSpPr txBox="1"/>
          <p:nvPr/>
        </p:nvSpPr>
        <p:spPr>
          <a:xfrm>
            <a:off x="4912257" y="4782318"/>
            <a:ext cx="2631357" cy="523220"/>
          </a:xfrm>
          <a:prstGeom prst="rect">
            <a:avLst/>
          </a:prstGeom>
          <a:noFill/>
        </p:spPr>
        <p:txBody>
          <a:bodyPr wrap="square" rtlCol="1">
            <a:spAutoFit/>
          </a:bodyPr>
          <a:lstStyle/>
          <a:p>
            <a:pPr algn="ctr"/>
            <a:r>
              <a:rPr lang="ar-SA" sz="2800" dirty="0">
                <a:solidFill>
                  <a:srgbClr val="015A74"/>
                </a:solidFill>
                <a:cs typeface="AL-Mateen" pitchFamily="2" charset="-78"/>
              </a:rPr>
              <a:t>المسار المهاري</a:t>
            </a:r>
          </a:p>
        </p:txBody>
      </p:sp>
      <p:sp>
        <p:nvSpPr>
          <p:cNvPr id="56" name="مربع نص 55"/>
          <p:cNvSpPr txBox="1"/>
          <p:nvPr/>
        </p:nvSpPr>
        <p:spPr>
          <a:xfrm>
            <a:off x="2803394" y="9001978"/>
            <a:ext cx="2631357" cy="523220"/>
          </a:xfrm>
          <a:prstGeom prst="rect">
            <a:avLst/>
          </a:prstGeom>
          <a:noFill/>
        </p:spPr>
        <p:txBody>
          <a:bodyPr wrap="square" rtlCol="1">
            <a:spAutoFit/>
          </a:bodyPr>
          <a:lstStyle/>
          <a:p>
            <a:pPr algn="ctr"/>
            <a:r>
              <a:rPr lang="ar-SA" sz="2800" dirty="0">
                <a:solidFill>
                  <a:srgbClr val="F17445"/>
                </a:solidFill>
                <a:cs typeface="AL-Mateen" pitchFamily="2" charset="-78"/>
              </a:rPr>
              <a:t>المسار العلمي </a:t>
            </a:r>
          </a:p>
        </p:txBody>
      </p:sp>
      <p:sp>
        <p:nvSpPr>
          <p:cNvPr id="57" name="مربع نص 56"/>
          <p:cNvSpPr txBox="1"/>
          <p:nvPr/>
        </p:nvSpPr>
        <p:spPr>
          <a:xfrm>
            <a:off x="689515" y="4850643"/>
            <a:ext cx="2631357" cy="523220"/>
          </a:xfrm>
          <a:prstGeom prst="rect">
            <a:avLst/>
          </a:prstGeom>
          <a:noFill/>
        </p:spPr>
        <p:txBody>
          <a:bodyPr wrap="square" rtlCol="1">
            <a:spAutoFit/>
          </a:bodyPr>
          <a:lstStyle/>
          <a:p>
            <a:pPr algn="ctr"/>
            <a:r>
              <a:rPr lang="ar-SA" sz="2800" dirty="0">
                <a:solidFill>
                  <a:srgbClr val="009999"/>
                </a:solidFill>
                <a:cs typeface="AL-Mateen" pitchFamily="2" charset="-78"/>
              </a:rPr>
              <a:t>المسار التربوي</a:t>
            </a:r>
          </a:p>
        </p:txBody>
      </p:sp>
      <p:sp>
        <p:nvSpPr>
          <p:cNvPr id="59" name="Freeform 108"/>
          <p:cNvSpPr/>
          <p:nvPr/>
        </p:nvSpPr>
        <p:spPr>
          <a:xfrm>
            <a:off x="10054991" y="6788358"/>
            <a:ext cx="594197" cy="71576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F17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0" name="Isosceles Triangle 5"/>
          <p:cNvSpPr>
            <a:spLocks noChangeAspect="1"/>
          </p:cNvSpPr>
          <p:nvPr/>
        </p:nvSpPr>
        <p:spPr>
          <a:xfrm>
            <a:off x="8059789" y="6861334"/>
            <a:ext cx="589827" cy="589189"/>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5" name="Oval 26"/>
          <p:cNvSpPr/>
          <p:nvPr/>
        </p:nvSpPr>
        <p:spPr>
          <a:xfrm>
            <a:off x="1735906" y="6861334"/>
            <a:ext cx="484269" cy="554421"/>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66" name="Freeform 32"/>
          <p:cNvSpPr/>
          <p:nvPr/>
        </p:nvSpPr>
        <p:spPr>
          <a:xfrm>
            <a:off x="5958410" y="6917049"/>
            <a:ext cx="501445" cy="49870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15A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pic>
        <p:nvPicPr>
          <p:cNvPr id="42" name="Picture 2">
            <a:extLst>
              <a:ext uri="{FF2B5EF4-FFF2-40B4-BE49-F238E27FC236}">
                <a16:creationId xmlns:a16="http://schemas.microsoft.com/office/drawing/2014/main" id="{AA8AD324-3A3C-4901-AA38-CA3B18A109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8561" y="11941789"/>
            <a:ext cx="3930140" cy="3930140"/>
          </a:xfrm>
          <a:prstGeom prst="rect">
            <a:avLst/>
          </a:prstGeom>
        </p:spPr>
      </p:pic>
    </p:spTree>
    <p:extLst>
      <p:ext uri="{BB962C8B-B14F-4D97-AF65-F5344CB8AC3E}">
        <p14:creationId xmlns:p14="http://schemas.microsoft.com/office/powerpoint/2010/main" val="30635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75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 calcmode="lin" valueType="num">
                                      <p:cBhvr>
                                        <p:cTn id="9" dur="500" fill="hold"/>
                                        <p:tgtEl>
                                          <p:spTgt spid="53"/>
                                        </p:tgtEl>
                                        <p:attrNameLst>
                                          <p:attrName>ppt_x</p:attrName>
                                        </p:attrNameLst>
                                      </p:cBhvr>
                                      <p:tavLst>
                                        <p:tav tm="0">
                                          <p:val>
                                            <p:fltVal val="0.5"/>
                                          </p:val>
                                        </p:tav>
                                        <p:tav tm="100000">
                                          <p:val>
                                            <p:strVal val="#ppt_x"/>
                                          </p:val>
                                        </p:tav>
                                      </p:tavLst>
                                    </p:anim>
                                    <p:anim calcmode="lin" valueType="num">
                                      <p:cBhvr>
                                        <p:cTn id="10" dur="500" fill="hold"/>
                                        <p:tgtEl>
                                          <p:spTgt spid="5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a:extLst>
              <a:ext uri="{FF2B5EF4-FFF2-40B4-BE49-F238E27FC236}">
                <a16:creationId xmlns:a16="http://schemas.microsoft.com/office/drawing/2014/main" id="{DE7D8E82-2187-8342-9729-586B71BB3CD3}"/>
              </a:ext>
            </a:extLst>
          </p:cNvPr>
          <p:cNvSpPr/>
          <p:nvPr/>
        </p:nvSpPr>
        <p:spPr>
          <a:xfrm flipV="1">
            <a:off x="9012126" y="10145458"/>
            <a:ext cx="1404353" cy="371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graphicFrame>
        <p:nvGraphicFramePr>
          <p:cNvPr id="11" name="جدول 10">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159885144"/>
              </p:ext>
            </p:extLst>
          </p:nvPr>
        </p:nvGraphicFramePr>
        <p:xfrm>
          <a:off x="1282722" y="9444759"/>
          <a:ext cx="10596862" cy="4644980"/>
        </p:xfrm>
        <a:graphic>
          <a:graphicData uri="http://schemas.openxmlformats.org/drawingml/2006/table">
            <a:tbl>
              <a:tblPr rtl="1" firstRow="1" firstCol="1" bandRow="1">
                <a:tableStyleId>{93296810-A885-4BE3-A3E7-6D5BEEA58F35}</a:tableStyleId>
              </a:tblPr>
              <a:tblGrid>
                <a:gridCol w="2575320">
                  <a:extLst>
                    <a:ext uri="{9D8B030D-6E8A-4147-A177-3AD203B41FA5}">
                      <a16:colId xmlns:a16="http://schemas.microsoft.com/office/drawing/2014/main" val="20000"/>
                    </a:ext>
                  </a:extLst>
                </a:gridCol>
                <a:gridCol w="2332395">
                  <a:extLst>
                    <a:ext uri="{9D8B030D-6E8A-4147-A177-3AD203B41FA5}">
                      <a16:colId xmlns:a16="http://schemas.microsoft.com/office/drawing/2014/main" val="20001"/>
                    </a:ext>
                  </a:extLst>
                </a:gridCol>
                <a:gridCol w="2780433">
                  <a:extLst>
                    <a:ext uri="{9D8B030D-6E8A-4147-A177-3AD203B41FA5}">
                      <a16:colId xmlns:a16="http://schemas.microsoft.com/office/drawing/2014/main" val="20002"/>
                    </a:ext>
                  </a:extLst>
                </a:gridCol>
                <a:gridCol w="2908714">
                  <a:extLst>
                    <a:ext uri="{9D8B030D-6E8A-4147-A177-3AD203B41FA5}">
                      <a16:colId xmlns:a16="http://schemas.microsoft.com/office/drawing/2014/main" val="20003"/>
                    </a:ext>
                  </a:extLst>
                </a:gridCol>
              </a:tblGrid>
              <a:tr h="938263">
                <a:tc>
                  <a:txBody>
                    <a:bodyPr/>
                    <a:lstStyle/>
                    <a:p>
                      <a:pPr marL="0" algn="ctr" defTabSz="685800" rtl="1" eaLnBrk="1" latinLnBrk="0" hangingPunct="1">
                        <a:lnSpc>
                          <a:spcPct val="115000"/>
                        </a:lnSpc>
                        <a:spcAft>
                          <a:spcPts val="0"/>
                        </a:spcAft>
                      </a:pPr>
                      <a:r>
                        <a:rPr lang="ar-SA" sz="2700" kern="1200" dirty="0"/>
                        <a:t>اسم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marL="0" algn="ctr" defTabSz="685800" rtl="1" eaLnBrk="1" latinLnBrk="0" hangingPunct="1">
                        <a:lnSpc>
                          <a:spcPct val="115000"/>
                        </a:lnSpc>
                        <a:spcAft>
                          <a:spcPts val="0"/>
                        </a:spcAft>
                      </a:pPr>
                      <a:r>
                        <a:rPr lang="ar-SA" sz="2700" kern="1200" dirty="0"/>
                        <a:t>أعضاء</a:t>
                      </a:r>
                      <a:r>
                        <a:rPr lang="ar-SA" sz="2700" kern="1200" baseline="0" dirty="0"/>
                        <a:t>  </a:t>
                      </a:r>
                      <a:r>
                        <a:rPr lang="ar-SA" sz="2700" kern="1200" dirty="0"/>
                        <a:t>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algn="ctr"/>
                      <a:r>
                        <a:rPr lang="ar-SA" sz="2700" b="1" kern="1200" dirty="0">
                          <a:solidFill>
                            <a:schemeClr val="lt1"/>
                          </a:solidFill>
                          <a:latin typeface="+mn-lt"/>
                          <a:ea typeface="+mn-ea"/>
                          <a:cs typeface="+mn-cs"/>
                        </a:rPr>
                        <a:t>الفئة المستهدفة </a:t>
                      </a:r>
                    </a:p>
                  </a:txBody>
                  <a:tcPr marL="42999" marR="42999" marT="0" marB="0">
                    <a:solidFill>
                      <a:srgbClr val="7F4377"/>
                    </a:solidFill>
                  </a:tcPr>
                </a:tc>
                <a:tc>
                  <a:txBody>
                    <a:bodyPr/>
                    <a:lstStyle/>
                    <a:p>
                      <a:pPr algn="ctr" rtl="1">
                        <a:lnSpc>
                          <a:spcPct val="115000"/>
                        </a:lnSpc>
                        <a:spcAft>
                          <a:spcPts val="0"/>
                        </a:spcAft>
                      </a:pPr>
                      <a:r>
                        <a:rPr lang="ar-SA" sz="2700" kern="1200" dirty="0"/>
                        <a:t>فكرة المشروع</a:t>
                      </a:r>
                      <a:endParaRPr lang="en-US" sz="2700" b="1" kern="1200" dirty="0">
                        <a:solidFill>
                          <a:schemeClr val="bg1"/>
                        </a:solidFill>
                        <a:latin typeface="Al Nile" pitchFamily="2" charset="-78"/>
                        <a:ea typeface="+mn-ea"/>
                        <a:cs typeface="Al Nile" pitchFamily="2" charset="-78"/>
                      </a:endParaRPr>
                    </a:p>
                  </a:txBody>
                  <a:tcPr marL="42999" marR="42999" marT="0" marB="0">
                    <a:solidFill>
                      <a:srgbClr val="7F4377"/>
                    </a:solidFill>
                  </a:tcPr>
                </a:tc>
                <a:extLst>
                  <a:ext uri="{0D108BD9-81ED-4DB2-BD59-A6C34878D82A}">
                    <a16:rowId xmlns:a16="http://schemas.microsoft.com/office/drawing/2014/main" val="10000"/>
                  </a:ext>
                </a:extLst>
              </a:tr>
              <a:tr h="3706717">
                <a:tc>
                  <a:txBody>
                    <a:bodyPr/>
                    <a:lstStyle/>
                    <a:p>
                      <a:pPr algn="ctr" rtl="1">
                        <a:lnSpc>
                          <a:spcPct val="115000"/>
                        </a:lnSpc>
                        <a:spcAft>
                          <a:spcPts val="0"/>
                        </a:spcAft>
                      </a:pPr>
                      <a:endParaRPr lang="ar-SA" sz="3200" kern="1200" dirty="0"/>
                    </a:p>
                    <a:p>
                      <a:pPr algn="ctr" rtl="1">
                        <a:lnSpc>
                          <a:spcPct val="115000"/>
                        </a:lnSpc>
                        <a:spcAft>
                          <a:spcPts val="0"/>
                        </a:spcAft>
                      </a:pPr>
                      <a:r>
                        <a:rPr lang="ar-SA" sz="3200" kern="1200" dirty="0"/>
                        <a:t>اقرأ وترق</a:t>
                      </a:r>
                    </a:p>
                  </a:txBody>
                  <a:tcPr marL="42999" marR="42999" marT="0" marB="0">
                    <a:solidFill>
                      <a:srgbClr val="7F4377"/>
                    </a:solidFill>
                  </a:tcPr>
                </a:tc>
                <a:tc>
                  <a:txBody>
                    <a:bodyPr/>
                    <a:lstStyle/>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ربى الفارسي</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لمى</a:t>
                      </a:r>
                      <a:r>
                        <a:rPr lang="ar-SA" sz="2400" b="1" kern="1200" baseline="0" dirty="0">
                          <a:solidFill>
                            <a:schemeClr val="tx1"/>
                          </a:solidFill>
                          <a:latin typeface="Al Nile" pitchFamily="2" charset="-78"/>
                          <a:ea typeface="+mn-ea"/>
                          <a:cs typeface="Al Nile" pitchFamily="2" charset="-78"/>
                        </a:rPr>
                        <a:t> السلمي</a:t>
                      </a:r>
                      <a:endParaRPr lang="en-US" sz="2400" b="1" kern="1200" dirty="0">
                        <a:solidFill>
                          <a:schemeClr val="tx1"/>
                        </a:solidFill>
                        <a:latin typeface="Al Nile" pitchFamily="2" charset="-78"/>
                        <a:ea typeface="+mn-ea"/>
                        <a:cs typeface="Al Nile" pitchFamily="2" charset="-78"/>
                      </a:endParaRPr>
                    </a:p>
                  </a:txBody>
                  <a:tcPr marL="42999" marR="42999" marT="0" marB="0">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SA" sz="2100" kern="1200" baseline="0" noProof="0" dirty="0">
                          <a:solidFill>
                            <a:schemeClr val="dk1"/>
                          </a:solidFill>
                          <a:latin typeface="+mn-lt"/>
                          <a:ea typeface="+mn-ea"/>
                          <a:cs typeface="+mn-cs"/>
                        </a:rPr>
                        <a:t> خريجات الجامعة غير الموظفات ، الأمهات الجدد ربات البيوت </a:t>
                      </a:r>
                    </a:p>
                  </a:txBody>
                  <a:tcPr marL="42999" marR="42999" marT="0" marB="0">
                    <a:solidFill>
                      <a:schemeClr val="bg1">
                        <a:lumMod val="75000"/>
                      </a:schemeClr>
                    </a:solidFill>
                  </a:tcPr>
                </a:tc>
                <a:tc>
                  <a:txBody>
                    <a:bodyPr/>
                    <a:lstStyle/>
                    <a:p>
                      <a:pPr algn="ctr" rtl="1">
                        <a:lnSpc>
                          <a:spcPct val="115000"/>
                        </a:lnSpc>
                        <a:spcAft>
                          <a:spcPts val="0"/>
                        </a:spcAft>
                      </a:pPr>
                      <a:r>
                        <a:rPr lang="ar-SA" sz="2100" kern="1200" baseline="0" noProof="0" dirty="0">
                          <a:solidFill>
                            <a:schemeClr val="dk1"/>
                          </a:solidFill>
                          <a:latin typeface="+mn-lt"/>
                          <a:ea typeface="+mn-ea"/>
                          <a:cs typeface="+mn-cs"/>
                        </a:rPr>
                        <a:t>قراءة كتب محددة ( إيماني- ثقافي- اجتماعي – صحي) عبر الزووم </a:t>
                      </a:r>
                    </a:p>
                    <a:p>
                      <a:pPr algn="ctr" rtl="1">
                        <a:lnSpc>
                          <a:spcPct val="115000"/>
                        </a:lnSpc>
                        <a:spcAft>
                          <a:spcPts val="0"/>
                        </a:spcAft>
                      </a:pPr>
                      <a:r>
                        <a:rPr lang="ar-SA" sz="2100" kern="1200" baseline="0" noProof="0" dirty="0">
                          <a:solidFill>
                            <a:schemeClr val="dk1"/>
                          </a:solidFill>
                          <a:latin typeface="+mn-lt"/>
                          <a:ea typeface="+mn-ea"/>
                          <a:cs typeface="+mn-cs"/>
                        </a:rPr>
                        <a:t>بحيث يتم عرض صفحات الكتاب ويتولى القراءة عضوات الفريق</a:t>
                      </a:r>
                    </a:p>
                  </a:txBody>
                  <a:tcPr marL="42999" marR="42999" marT="0" marB="0">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912" y="3292611"/>
            <a:ext cx="3553324" cy="328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103" y="1791468"/>
            <a:ext cx="6566804" cy="710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286DC99-7735-41E3-B33C-66CAC47223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294165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a:extLst>
              <a:ext uri="{FF2B5EF4-FFF2-40B4-BE49-F238E27FC236}">
                <a16:creationId xmlns:a16="http://schemas.microsoft.com/office/drawing/2014/main" id="{DE7D8E82-2187-8342-9729-586B71BB3CD3}"/>
              </a:ext>
            </a:extLst>
          </p:cNvPr>
          <p:cNvSpPr/>
          <p:nvPr/>
        </p:nvSpPr>
        <p:spPr>
          <a:xfrm flipV="1">
            <a:off x="9012126" y="10145458"/>
            <a:ext cx="1404353" cy="371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graphicFrame>
        <p:nvGraphicFramePr>
          <p:cNvPr id="11" name="جدول 10">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962404937"/>
              </p:ext>
            </p:extLst>
          </p:nvPr>
        </p:nvGraphicFramePr>
        <p:xfrm>
          <a:off x="559569" y="2384541"/>
          <a:ext cx="7129300" cy="6776337"/>
        </p:xfrm>
        <a:graphic>
          <a:graphicData uri="http://schemas.openxmlformats.org/drawingml/2006/table">
            <a:tbl>
              <a:tblPr rtl="1" firstRow="1" firstCol="1" bandRow="1">
                <a:tableStyleId>{93296810-A885-4BE3-A3E7-6D5BEEA58F35}</a:tableStyleId>
              </a:tblPr>
              <a:tblGrid>
                <a:gridCol w="1732610">
                  <a:extLst>
                    <a:ext uri="{9D8B030D-6E8A-4147-A177-3AD203B41FA5}">
                      <a16:colId xmlns:a16="http://schemas.microsoft.com/office/drawing/2014/main" val="20000"/>
                    </a:ext>
                  </a:extLst>
                </a:gridCol>
                <a:gridCol w="1569176">
                  <a:extLst>
                    <a:ext uri="{9D8B030D-6E8A-4147-A177-3AD203B41FA5}">
                      <a16:colId xmlns:a16="http://schemas.microsoft.com/office/drawing/2014/main" val="20001"/>
                    </a:ext>
                  </a:extLst>
                </a:gridCol>
                <a:gridCol w="1870605">
                  <a:extLst>
                    <a:ext uri="{9D8B030D-6E8A-4147-A177-3AD203B41FA5}">
                      <a16:colId xmlns:a16="http://schemas.microsoft.com/office/drawing/2014/main" val="20002"/>
                    </a:ext>
                  </a:extLst>
                </a:gridCol>
                <a:gridCol w="1956909">
                  <a:extLst>
                    <a:ext uri="{9D8B030D-6E8A-4147-A177-3AD203B41FA5}">
                      <a16:colId xmlns:a16="http://schemas.microsoft.com/office/drawing/2014/main" val="20003"/>
                    </a:ext>
                  </a:extLst>
                </a:gridCol>
              </a:tblGrid>
              <a:tr h="1026718">
                <a:tc>
                  <a:txBody>
                    <a:bodyPr/>
                    <a:lstStyle/>
                    <a:p>
                      <a:pPr marL="0" algn="ctr" defTabSz="685800" rtl="1" eaLnBrk="1" latinLnBrk="0" hangingPunct="1">
                        <a:lnSpc>
                          <a:spcPct val="115000"/>
                        </a:lnSpc>
                        <a:spcAft>
                          <a:spcPts val="0"/>
                        </a:spcAft>
                      </a:pPr>
                      <a:r>
                        <a:rPr lang="ar-SA" sz="2700" kern="1200" dirty="0"/>
                        <a:t>اسم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marL="0" algn="ctr" defTabSz="685800" rtl="1" eaLnBrk="1" latinLnBrk="0" hangingPunct="1">
                        <a:lnSpc>
                          <a:spcPct val="115000"/>
                        </a:lnSpc>
                        <a:spcAft>
                          <a:spcPts val="0"/>
                        </a:spcAft>
                      </a:pPr>
                      <a:r>
                        <a:rPr lang="ar-SA" sz="2700" kern="1200" dirty="0"/>
                        <a:t>أعضاء</a:t>
                      </a:r>
                      <a:r>
                        <a:rPr lang="ar-SA" sz="2700" kern="1200" baseline="0" dirty="0"/>
                        <a:t>  </a:t>
                      </a:r>
                      <a:r>
                        <a:rPr lang="ar-SA" sz="2700" kern="1200" dirty="0"/>
                        <a:t>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algn="ctr"/>
                      <a:r>
                        <a:rPr lang="ar-SA" sz="2700" b="1" kern="1200" dirty="0">
                          <a:solidFill>
                            <a:schemeClr val="lt1"/>
                          </a:solidFill>
                          <a:latin typeface="+mn-lt"/>
                          <a:ea typeface="+mn-ea"/>
                          <a:cs typeface="+mn-cs"/>
                        </a:rPr>
                        <a:t>الفئة المستهدفة </a:t>
                      </a:r>
                    </a:p>
                  </a:txBody>
                  <a:tcPr marL="42999" marR="42999" marT="0" marB="0">
                    <a:solidFill>
                      <a:srgbClr val="7F4377"/>
                    </a:solidFill>
                  </a:tcPr>
                </a:tc>
                <a:tc>
                  <a:txBody>
                    <a:bodyPr/>
                    <a:lstStyle/>
                    <a:p>
                      <a:pPr algn="ctr" rtl="1">
                        <a:lnSpc>
                          <a:spcPct val="115000"/>
                        </a:lnSpc>
                        <a:spcAft>
                          <a:spcPts val="0"/>
                        </a:spcAft>
                      </a:pPr>
                      <a:r>
                        <a:rPr lang="ar-SA" sz="2700" kern="1200" dirty="0"/>
                        <a:t>فكرة المشروع</a:t>
                      </a:r>
                      <a:endParaRPr lang="en-US" sz="2700" b="1" kern="1200" dirty="0">
                        <a:solidFill>
                          <a:schemeClr val="bg1"/>
                        </a:solidFill>
                        <a:latin typeface="Al Nile" pitchFamily="2" charset="-78"/>
                        <a:ea typeface="+mn-ea"/>
                        <a:cs typeface="Al Nile" pitchFamily="2" charset="-78"/>
                      </a:endParaRPr>
                    </a:p>
                  </a:txBody>
                  <a:tcPr marL="42999" marR="42999" marT="0" marB="0">
                    <a:solidFill>
                      <a:srgbClr val="7F4377"/>
                    </a:solidFill>
                  </a:tcPr>
                </a:tc>
                <a:extLst>
                  <a:ext uri="{0D108BD9-81ED-4DB2-BD59-A6C34878D82A}">
                    <a16:rowId xmlns:a16="http://schemas.microsoft.com/office/drawing/2014/main" val="10000"/>
                  </a:ext>
                </a:extLst>
              </a:tr>
              <a:tr h="5749619">
                <a:tc>
                  <a:txBody>
                    <a:bodyPr/>
                    <a:lstStyle/>
                    <a:p>
                      <a:pPr algn="ctr" rtl="1">
                        <a:lnSpc>
                          <a:spcPct val="115000"/>
                        </a:lnSpc>
                        <a:spcAft>
                          <a:spcPts val="0"/>
                        </a:spcAft>
                      </a:pPr>
                      <a:endParaRPr lang="ar-SA" sz="3200" kern="1200" dirty="0"/>
                    </a:p>
                    <a:p>
                      <a:pPr algn="ctr" rtl="1">
                        <a:lnSpc>
                          <a:spcPct val="115000"/>
                        </a:lnSpc>
                        <a:spcAft>
                          <a:spcPts val="0"/>
                        </a:spcAft>
                      </a:pPr>
                      <a:r>
                        <a:rPr lang="ar-SA" sz="3200" kern="1200" dirty="0"/>
                        <a:t>مشروع</a:t>
                      </a:r>
                      <a:r>
                        <a:rPr lang="ar-SA" sz="3200" kern="1200" baseline="0" dirty="0"/>
                        <a:t> الأسس </a:t>
                      </a:r>
                    </a:p>
                    <a:p>
                      <a:pPr algn="ctr" rtl="1">
                        <a:lnSpc>
                          <a:spcPct val="115000"/>
                        </a:lnSpc>
                        <a:spcAft>
                          <a:spcPts val="0"/>
                        </a:spcAft>
                      </a:pPr>
                      <a:r>
                        <a:rPr lang="ar-SA" sz="3200" kern="1200" baseline="0" dirty="0"/>
                        <a:t>التربوية</a:t>
                      </a:r>
                      <a:endParaRPr lang="ar-SA" sz="3200" kern="1200" dirty="0"/>
                    </a:p>
                  </a:txBody>
                  <a:tcPr marL="42999" marR="42999" marT="0" marB="0">
                    <a:solidFill>
                      <a:srgbClr val="7F4377"/>
                    </a:solidFill>
                  </a:tcPr>
                </a:tc>
                <a:tc>
                  <a:txBody>
                    <a:bodyPr/>
                    <a:lstStyle/>
                    <a:p>
                      <a:pPr algn="ctr" rtl="1">
                        <a:lnSpc>
                          <a:spcPct val="115000"/>
                        </a:lnSpc>
                        <a:spcAft>
                          <a:spcPts val="0"/>
                        </a:spcAft>
                      </a:pPr>
                      <a:endParaRPr lang="ar-SA" sz="1600" kern="1200" dirty="0"/>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ختام المرزوق</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رزان فقيهي</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رنا المحيميد</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حصة الغنام</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شيماء المرسي</a:t>
                      </a:r>
                      <a:endParaRPr lang="en-US" sz="2400" b="1" kern="1200" dirty="0">
                        <a:solidFill>
                          <a:schemeClr val="tx1"/>
                        </a:solidFill>
                        <a:latin typeface="Al Nile" pitchFamily="2" charset="-78"/>
                        <a:ea typeface="+mn-ea"/>
                        <a:cs typeface="Al Nile" pitchFamily="2" charset="-78"/>
                      </a:endParaRPr>
                    </a:p>
                  </a:txBody>
                  <a:tcPr marL="42999" marR="42999" marT="0" marB="0">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SA" sz="2100" kern="1200" baseline="0" noProof="0" dirty="0">
                          <a:solidFill>
                            <a:schemeClr val="dk1"/>
                          </a:solidFill>
                          <a:latin typeface="+mn-lt"/>
                          <a:ea typeface="+mn-ea"/>
                          <a:cs typeface="+mn-cs"/>
                        </a:rPr>
                        <a:t>الفتيات من عمر 24 – 38 </a:t>
                      </a:r>
                    </a:p>
                    <a:p>
                      <a:pPr marL="0" marR="0" lvl="0" indent="0" algn="ctr" defTabSz="685800" rtl="1" eaLnBrk="1" fontAlgn="auto" latinLnBrk="0" hangingPunct="1">
                        <a:lnSpc>
                          <a:spcPct val="100000"/>
                        </a:lnSpc>
                        <a:spcBef>
                          <a:spcPts val="0"/>
                        </a:spcBef>
                        <a:spcAft>
                          <a:spcPts val="0"/>
                        </a:spcAft>
                        <a:buClrTx/>
                        <a:buSzTx/>
                        <a:buFontTx/>
                        <a:buNone/>
                        <a:tabLst/>
                        <a:defRPr/>
                      </a:pPr>
                      <a:r>
                        <a:rPr lang="ar-SA" sz="2100" kern="1200" baseline="0" noProof="0" dirty="0">
                          <a:solidFill>
                            <a:schemeClr val="dk1"/>
                          </a:solidFill>
                          <a:latin typeface="+mn-lt"/>
                          <a:ea typeface="+mn-ea"/>
                          <a:cs typeface="+mn-cs"/>
                        </a:rPr>
                        <a:t>الجامعيات وخريجات الثانوي كجد أدنى </a:t>
                      </a:r>
                    </a:p>
                    <a:p>
                      <a:pPr marL="0" marR="0" lvl="0" indent="0" algn="ctr" defTabSz="685800" rtl="1" eaLnBrk="1" fontAlgn="auto" latinLnBrk="0" hangingPunct="1">
                        <a:lnSpc>
                          <a:spcPct val="100000"/>
                        </a:lnSpc>
                        <a:spcBef>
                          <a:spcPts val="0"/>
                        </a:spcBef>
                        <a:spcAft>
                          <a:spcPts val="0"/>
                        </a:spcAft>
                        <a:buClrTx/>
                        <a:buSzTx/>
                        <a:buFontTx/>
                        <a:buNone/>
                        <a:tabLst/>
                        <a:defRPr/>
                      </a:pPr>
                      <a:r>
                        <a:rPr lang="ar-SA" sz="2100" kern="1200" baseline="0" noProof="0" dirty="0">
                          <a:solidFill>
                            <a:schemeClr val="dk1"/>
                          </a:solidFill>
                          <a:latin typeface="+mn-lt"/>
                          <a:ea typeface="+mn-ea"/>
                          <a:cs typeface="+mn-cs"/>
                        </a:rPr>
                        <a:t>(الأولوية لخريجات الجامعة</a:t>
                      </a:r>
                      <a:r>
                        <a:rPr kumimoji="0" lang="ar-SA" sz="1800" b="0" i="0" u="none" strike="noStrike" kern="1200" cap="none" spc="0" normalizeH="0" baseline="0" noProof="0" dirty="0">
                          <a:ln>
                            <a:noFill/>
                          </a:ln>
                          <a:solidFill>
                            <a:prstClr val="black"/>
                          </a:solidFill>
                          <a:effectLst/>
                          <a:uLnTx/>
                          <a:uFillTx/>
                          <a:latin typeface="+mn-lt"/>
                          <a:ea typeface="+mn-ea"/>
                          <a:cs typeface="+mn-cs"/>
                        </a:rPr>
                        <a:t>)</a:t>
                      </a:r>
                    </a:p>
                  </a:txBody>
                  <a:tcPr marL="42999" marR="42999" marT="0" marB="0">
                    <a:solidFill>
                      <a:schemeClr val="bg1">
                        <a:lumMod val="75000"/>
                      </a:schemeClr>
                    </a:solidFill>
                  </a:tcPr>
                </a:tc>
                <a:tc>
                  <a:txBody>
                    <a:bodyPr/>
                    <a:lstStyle/>
                    <a:p>
                      <a:pPr algn="ctr" rtl="1">
                        <a:lnSpc>
                          <a:spcPct val="115000"/>
                        </a:lnSpc>
                        <a:spcAft>
                          <a:spcPts val="0"/>
                        </a:spcAft>
                      </a:pPr>
                      <a:r>
                        <a:rPr lang="ar-SA" sz="2100" kern="1200" dirty="0"/>
                        <a:t>مشروع</a:t>
                      </a:r>
                      <a:r>
                        <a:rPr lang="ar-SA" sz="2100" kern="1200" baseline="0" dirty="0"/>
                        <a:t> </a:t>
                      </a:r>
                      <a:r>
                        <a:rPr lang="ar-SA" sz="2100" kern="1200" dirty="0"/>
                        <a:t>موجه للخادمات</a:t>
                      </a:r>
                      <a:r>
                        <a:rPr lang="ar-SA" sz="2100" kern="1200" baseline="0" dirty="0"/>
                        <a:t> المسلمات وحديثات عهد بالإسلام ؛ وهو عبارة عن غرفة زوم يتم فيها استضافة إحدى الداعيات المتحدثات باللغة الأجنبية ؛ لتقديم بعض المواضيع والتي تهم أمور دينهم</a:t>
                      </a:r>
                    </a:p>
                  </a:txBody>
                  <a:tcPr marL="42999" marR="42999" marT="0" marB="0">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440" y="9133476"/>
            <a:ext cx="6032020" cy="692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7DF14DBC-AACE-44B0-8044-ECB79107F9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468223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E54F4E08-BB63-724D-A041-053B0B650EBC}"/>
              </a:ext>
            </a:extLst>
          </p:cNvPr>
          <p:cNvSpPr/>
          <p:nvPr/>
        </p:nvSpPr>
        <p:spPr>
          <a:xfrm rot="16200000">
            <a:off x="8314631" y="9712794"/>
            <a:ext cx="2303021" cy="1056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6" name="مستطيل 15">
            <a:extLst>
              <a:ext uri="{FF2B5EF4-FFF2-40B4-BE49-F238E27FC236}">
                <a16:creationId xmlns:a16="http://schemas.microsoft.com/office/drawing/2014/main" id="{DE7D8E82-2187-8342-9729-586B71BB3CD3}"/>
              </a:ext>
            </a:extLst>
          </p:cNvPr>
          <p:cNvSpPr/>
          <p:nvPr/>
        </p:nvSpPr>
        <p:spPr>
          <a:xfrm flipV="1">
            <a:off x="9012126" y="10145458"/>
            <a:ext cx="1404353" cy="371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graphicFrame>
        <p:nvGraphicFramePr>
          <p:cNvPr id="11" name="جدول 10">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2404404110"/>
              </p:ext>
            </p:extLst>
          </p:nvPr>
        </p:nvGraphicFramePr>
        <p:xfrm>
          <a:off x="721454" y="511056"/>
          <a:ext cx="7645306" cy="6186924"/>
        </p:xfrm>
        <a:graphic>
          <a:graphicData uri="http://schemas.openxmlformats.org/drawingml/2006/table">
            <a:tbl>
              <a:tblPr rtl="1" firstRow="1" firstCol="1" bandRow="1">
                <a:tableStyleId>{93296810-A885-4BE3-A3E7-6D5BEEA58F35}</a:tableStyleId>
              </a:tblPr>
              <a:tblGrid>
                <a:gridCol w="1858013">
                  <a:extLst>
                    <a:ext uri="{9D8B030D-6E8A-4147-A177-3AD203B41FA5}">
                      <a16:colId xmlns:a16="http://schemas.microsoft.com/office/drawing/2014/main" val="20000"/>
                    </a:ext>
                  </a:extLst>
                </a:gridCol>
                <a:gridCol w="1682750">
                  <a:extLst>
                    <a:ext uri="{9D8B030D-6E8A-4147-A177-3AD203B41FA5}">
                      <a16:colId xmlns:a16="http://schemas.microsoft.com/office/drawing/2014/main" val="20001"/>
                    </a:ext>
                  </a:extLst>
                </a:gridCol>
                <a:gridCol w="2005996">
                  <a:extLst>
                    <a:ext uri="{9D8B030D-6E8A-4147-A177-3AD203B41FA5}">
                      <a16:colId xmlns:a16="http://schemas.microsoft.com/office/drawing/2014/main" val="20002"/>
                    </a:ext>
                  </a:extLst>
                </a:gridCol>
                <a:gridCol w="2098547">
                  <a:extLst>
                    <a:ext uri="{9D8B030D-6E8A-4147-A177-3AD203B41FA5}">
                      <a16:colId xmlns:a16="http://schemas.microsoft.com/office/drawing/2014/main" val="20003"/>
                    </a:ext>
                  </a:extLst>
                </a:gridCol>
              </a:tblGrid>
              <a:tr h="1546731">
                <a:tc>
                  <a:txBody>
                    <a:bodyPr/>
                    <a:lstStyle/>
                    <a:p>
                      <a:pPr marL="0" algn="ctr" defTabSz="685800" rtl="1" eaLnBrk="1" latinLnBrk="0" hangingPunct="1">
                        <a:lnSpc>
                          <a:spcPct val="115000"/>
                        </a:lnSpc>
                        <a:spcAft>
                          <a:spcPts val="0"/>
                        </a:spcAft>
                      </a:pPr>
                      <a:r>
                        <a:rPr lang="ar-SA" sz="2700" kern="1200" dirty="0"/>
                        <a:t>اسم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marL="0" algn="ctr" defTabSz="685800" rtl="1" eaLnBrk="1" latinLnBrk="0" hangingPunct="1">
                        <a:lnSpc>
                          <a:spcPct val="115000"/>
                        </a:lnSpc>
                        <a:spcAft>
                          <a:spcPts val="0"/>
                        </a:spcAft>
                      </a:pPr>
                      <a:r>
                        <a:rPr lang="ar-SA" sz="2700" kern="1200" dirty="0"/>
                        <a:t>أعضاء</a:t>
                      </a:r>
                      <a:r>
                        <a:rPr lang="ar-SA" sz="2700" kern="1200" baseline="0" dirty="0"/>
                        <a:t>  </a:t>
                      </a:r>
                      <a:r>
                        <a:rPr lang="ar-SA" sz="2700" kern="1200" dirty="0"/>
                        <a:t> المشروع</a:t>
                      </a:r>
                      <a:endParaRPr lang="en-US" sz="2700" b="1" kern="1200" dirty="0">
                        <a:solidFill>
                          <a:schemeClr val="lt1"/>
                        </a:solidFill>
                        <a:latin typeface="+mn-lt"/>
                        <a:ea typeface="+mn-ea"/>
                        <a:cs typeface="+mn-cs"/>
                      </a:endParaRPr>
                    </a:p>
                  </a:txBody>
                  <a:tcPr marL="42999" marR="42999" marT="0" marB="0">
                    <a:solidFill>
                      <a:srgbClr val="7F4377"/>
                    </a:solidFill>
                  </a:tcPr>
                </a:tc>
                <a:tc>
                  <a:txBody>
                    <a:bodyPr/>
                    <a:lstStyle/>
                    <a:p>
                      <a:pPr algn="ctr"/>
                      <a:r>
                        <a:rPr lang="ar-SA" sz="2700" b="1" kern="1200" dirty="0">
                          <a:solidFill>
                            <a:schemeClr val="lt1"/>
                          </a:solidFill>
                          <a:latin typeface="+mn-lt"/>
                          <a:ea typeface="+mn-ea"/>
                          <a:cs typeface="+mn-cs"/>
                        </a:rPr>
                        <a:t>الفئة المستهدفة </a:t>
                      </a:r>
                    </a:p>
                  </a:txBody>
                  <a:tcPr marL="42999" marR="42999" marT="0" marB="0">
                    <a:solidFill>
                      <a:srgbClr val="7F4377"/>
                    </a:solidFill>
                  </a:tcPr>
                </a:tc>
                <a:tc>
                  <a:txBody>
                    <a:bodyPr/>
                    <a:lstStyle/>
                    <a:p>
                      <a:pPr algn="ctr" rtl="1">
                        <a:lnSpc>
                          <a:spcPct val="115000"/>
                        </a:lnSpc>
                        <a:spcAft>
                          <a:spcPts val="0"/>
                        </a:spcAft>
                      </a:pPr>
                      <a:r>
                        <a:rPr lang="ar-SA" sz="2700" kern="1200" dirty="0"/>
                        <a:t>فكرة المشروع</a:t>
                      </a:r>
                      <a:endParaRPr lang="en-US" sz="2700" b="1" kern="1200" dirty="0">
                        <a:solidFill>
                          <a:schemeClr val="bg1"/>
                        </a:solidFill>
                        <a:latin typeface="Al Nile" pitchFamily="2" charset="-78"/>
                        <a:ea typeface="+mn-ea"/>
                        <a:cs typeface="Al Nile" pitchFamily="2" charset="-78"/>
                      </a:endParaRPr>
                    </a:p>
                  </a:txBody>
                  <a:tcPr marL="42999" marR="42999" marT="0" marB="0">
                    <a:solidFill>
                      <a:srgbClr val="7F4377"/>
                    </a:solidFill>
                  </a:tcPr>
                </a:tc>
                <a:extLst>
                  <a:ext uri="{0D108BD9-81ED-4DB2-BD59-A6C34878D82A}">
                    <a16:rowId xmlns:a16="http://schemas.microsoft.com/office/drawing/2014/main" val="10000"/>
                  </a:ext>
                </a:extLst>
              </a:tr>
              <a:tr h="4640193">
                <a:tc>
                  <a:txBody>
                    <a:bodyPr/>
                    <a:lstStyle/>
                    <a:p>
                      <a:pPr algn="ctr" rtl="1">
                        <a:lnSpc>
                          <a:spcPct val="115000"/>
                        </a:lnSpc>
                        <a:spcAft>
                          <a:spcPts val="0"/>
                        </a:spcAft>
                      </a:pPr>
                      <a:endParaRPr lang="ar-SA" sz="3200" kern="1200" dirty="0"/>
                    </a:p>
                    <a:p>
                      <a:pPr algn="ctr" rtl="1">
                        <a:lnSpc>
                          <a:spcPct val="115000"/>
                        </a:lnSpc>
                        <a:spcAft>
                          <a:spcPts val="0"/>
                        </a:spcAft>
                      </a:pPr>
                      <a:r>
                        <a:rPr lang="ar-SA" sz="3200" kern="1200" dirty="0"/>
                        <a:t>السيرة النبوية</a:t>
                      </a:r>
                    </a:p>
                  </a:txBody>
                  <a:tcPr marL="42999" marR="42999" marT="0" marB="0">
                    <a:solidFill>
                      <a:srgbClr val="7F4377"/>
                    </a:solidFill>
                  </a:tcPr>
                </a:tc>
                <a:tc>
                  <a:txBody>
                    <a:bodyPr/>
                    <a:lstStyle/>
                    <a:p>
                      <a:pPr algn="ctr" rtl="1">
                        <a:lnSpc>
                          <a:spcPct val="115000"/>
                        </a:lnSpc>
                        <a:spcAft>
                          <a:spcPts val="0"/>
                        </a:spcAft>
                      </a:pPr>
                      <a:endParaRPr lang="ar-SA" sz="1600" kern="1200" dirty="0"/>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أسماء </a:t>
                      </a:r>
                      <a:r>
                        <a:rPr lang="ar-SA" sz="2400" b="1" kern="1200" dirty="0" err="1">
                          <a:solidFill>
                            <a:schemeClr val="tx1"/>
                          </a:solidFill>
                          <a:latin typeface="Al Nile" pitchFamily="2" charset="-78"/>
                          <a:ea typeface="+mn-ea"/>
                          <a:cs typeface="Al Nile" pitchFamily="2" charset="-78"/>
                        </a:rPr>
                        <a:t>الهوساوي</a:t>
                      </a:r>
                      <a:endParaRPr lang="ar-SA" sz="2400" b="1" kern="1200" dirty="0">
                        <a:solidFill>
                          <a:schemeClr val="tx1"/>
                        </a:solidFill>
                        <a:latin typeface="Al Nile" pitchFamily="2" charset="-78"/>
                        <a:ea typeface="+mn-ea"/>
                        <a:cs typeface="Al Nile" pitchFamily="2" charset="-78"/>
                      </a:endParaRP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بشامة الحكمي</a:t>
                      </a:r>
                    </a:p>
                    <a:p>
                      <a:pPr algn="ctr" rtl="1">
                        <a:lnSpc>
                          <a:spcPct val="115000"/>
                        </a:lnSpc>
                        <a:spcAft>
                          <a:spcPts val="0"/>
                        </a:spcAft>
                      </a:pPr>
                      <a:r>
                        <a:rPr lang="ar-SA" sz="2400" b="1" kern="1200" dirty="0">
                          <a:solidFill>
                            <a:schemeClr val="tx1"/>
                          </a:solidFill>
                          <a:latin typeface="Al Nile" pitchFamily="2" charset="-78"/>
                          <a:ea typeface="+mn-ea"/>
                          <a:cs typeface="Al Nile" pitchFamily="2" charset="-78"/>
                        </a:rPr>
                        <a:t>أ/بدور </a:t>
                      </a:r>
                      <a:r>
                        <a:rPr lang="ar-SA" sz="2400" b="1" kern="1200" dirty="0" err="1">
                          <a:solidFill>
                            <a:schemeClr val="tx1"/>
                          </a:solidFill>
                          <a:latin typeface="Al Nile" pitchFamily="2" charset="-78"/>
                          <a:ea typeface="+mn-ea"/>
                          <a:cs typeface="Al Nile" pitchFamily="2" charset="-78"/>
                        </a:rPr>
                        <a:t>العوبثاني</a:t>
                      </a:r>
                      <a:endParaRPr lang="en-US" sz="2400" b="1" kern="1200" dirty="0">
                        <a:solidFill>
                          <a:schemeClr val="tx1"/>
                        </a:solidFill>
                        <a:latin typeface="Al Nile" pitchFamily="2" charset="-78"/>
                        <a:ea typeface="+mn-ea"/>
                        <a:cs typeface="Al Nile" pitchFamily="2" charset="-78"/>
                      </a:endParaRPr>
                    </a:p>
                  </a:txBody>
                  <a:tcPr marL="42999" marR="42999" marT="0" marB="0">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SA" sz="2100" kern="1200" baseline="0" noProof="0" dirty="0">
                          <a:solidFill>
                            <a:schemeClr val="dk1"/>
                          </a:solidFill>
                          <a:latin typeface="+mn-lt"/>
                          <a:ea typeface="+mn-ea"/>
                          <a:cs typeface="+mn-cs"/>
                        </a:rPr>
                        <a:t>طالبات المتوسطة والثانوي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2100" b="0" i="0" u="none" strike="noStrike" kern="1200" cap="none" spc="0" normalizeH="0" baseline="0" noProof="0" dirty="0">
                          <a:ln>
                            <a:noFill/>
                          </a:ln>
                          <a:solidFill>
                            <a:schemeClr val="dk1"/>
                          </a:solidFill>
                          <a:effectLst/>
                          <a:uLnTx/>
                          <a:uFillTx/>
                          <a:latin typeface="+mn-lt"/>
                          <a:ea typeface="+mn-ea"/>
                          <a:cs typeface="+mn-cs"/>
                        </a:rPr>
                        <a:t>في المدارس</a:t>
                      </a:r>
                      <a:endParaRPr kumimoji="0" lang="ar-SA" sz="1800" b="0" i="0" u="none" strike="noStrike" kern="1200" cap="none" spc="0" normalizeH="0" baseline="0" noProof="0" dirty="0">
                        <a:ln>
                          <a:noFill/>
                        </a:ln>
                        <a:solidFill>
                          <a:prstClr val="black"/>
                        </a:solidFill>
                        <a:effectLst/>
                        <a:uLnTx/>
                        <a:uFillTx/>
                        <a:latin typeface="+mn-lt"/>
                        <a:ea typeface="+mn-ea"/>
                        <a:cs typeface="+mn-cs"/>
                      </a:endParaRPr>
                    </a:p>
                  </a:txBody>
                  <a:tcPr marL="42999" marR="42999" marT="0" marB="0">
                    <a:solidFill>
                      <a:schemeClr val="bg1">
                        <a:lumMod val="75000"/>
                      </a:schemeClr>
                    </a:solidFill>
                  </a:tcPr>
                </a:tc>
                <a:tc>
                  <a:txBody>
                    <a:bodyPr/>
                    <a:lstStyle/>
                    <a:p>
                      <a:pPr algn="ctr" rtl="1">
                        <a:lnSpc>
                          <a:spcPct val="115000"/>
                        </a:lnSpc>
                        <a:spcAft>
                          <a:spcPts val="0"/>
                        </a:spcAft>
                      </a:pPr>
                      <a:r>
                        <a:rPr lang="ar-SA" sz="2100" kern="1200" dirty="0"/>
                        <a:t>إعداد</a:t>
                      </a:r>
                      <a:r>
                        <a:rPr lang="ar-SA" sz="2100" kern="1200" baseline="0" dirty="0"/>
                        <a:t> وتقديم </a:t>
                      </a:r>
                      <a:r>
                        <a:rPr lang="ar-SA" sz="2100" kern="1200" dirty="0"/>
                        <a:t>ورش عمل عن السيرة النبوية</a:t>
                      </a:r>
                    </a:p>
                    <a:p>
                      <a:pPr algn="ctr" rtl="1">
                        <a:lnSpc>
                          <a:spcPct val="115000"/>
                        </a:lnSpc>
                        <a:spcAft>
                          <a:spcPts val="0"/>
                        </a:spcAft>
                      </a:pPr>
                      <a:r>
                        <a:rPr lang="ar-SA" sz="2100" kern="1200" dirty="0"/>
                        <a:t>تشتمل على أنشطة</a:t>
                      </a:r>
                      <a:r>
                        <a:rPr lang="ar-SA" sz="2100" kern="1200" baseline="0" dirty="0"/>
                        <a:t> متنوعة تناسب الأعمار المستهدفة </a:t>
                      </a:r>
                      <a:r>
                        <a:rPr lang="ar-SA" sz="2100" kern="1200" dirty="0"/>
                        <a:t> </a:t>
                      </a:r>
                      <a:endParaRPr lang="ar-SA" sz="2100" kern="1200" baseline="0" dirty="0"/>
                    </a:p>
                  </a:txBody>
                  <a:tcPr marL="42999" marR="42999" marT="0" marB="0">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801" y="7689102"/>
            <a:ext cx="7645306" cy="694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80D729C-3D51-4038-ABED-B47638AE7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104918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E54F4E08-BB63-724D-A041-053B0B650EBC}"/>
              </a:ext>
            </a:extLst>
          </p:cNvPr>
          <p:cNvSpPr/>
          <p:nvPr/>
        </p:nvSpPr>
        <p:spPr>
          <a:xfrm rot="16200000">
            <a:off x="8314631" y="9712794"/>
            <a:ext cx="2303021" cy="1056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6" name="مستطيل 15">
            <a:extLst>
              <a:ext uri="{FF2B5EF4-FFF2-40B4-BE49-F238E27FC236}">
                <a16:creationId xmlns:a16="http://schemas.microsoft.com/office/drawing/2014/main" id="{DE7D8E82-2187-8342-9729-586B71BB3CD3}"/>
              </a:ext>
            </a:extLst>
          </p:cNvPr>
          <p:cNvSpPr/>
          <p:nvPr/>
        </p:nvSpPr>
        <p:spPr>
          <a:xfrm flipV="1">
            <a:off x="9012126" y="10145458"/>
            <a:ext cx="1404353" cy="371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graphicFrame>
        <p:nvGraphicFramePr>
          <p:cNvPr id="11" name="جدول 10">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4132487064"/>
              </p:ext>
            </p:extLst>
          </p:nvPr>
        </p:nvGraphicFramePr>
        <p:xfrm>
          <a:off x="1162487" y="678427"/>
          <a:ext cx="9987294" cy="6276578"/>
        </p:xfrm>
        <a:graphic>
          <a:graphicData uri="http://schemas.openxmlformats.org/drawingml/2006/table">
            <a:tbl>
              <a:tblPr rtl="1" firstRow="1" firstCol="1" bandRow="1">
                <a:tableStyleId>{93296810-A885-4BE3-A3E7-6D5BEEA58F35}</a:tableStyleId>
              </a:tblPr>
              <a:tblGrid>
                <a:gridCol w="2427179">
                  <a:extLst>
                    <a:ext uri="{9D8B030D-6E8A-4147-A177-3AD203B41FA5}">
                      <a16:colId xmlns:a16="http://schemas.microsoft.com/office/drawing/2014/main" val="20000"/>
                    </a:ext>
                  </a:extLst>
                </a:gridCol>
                <a:gridCol w="2198227">
                  <a:extLst>
                    <a:ext uri="{9D8B030D-6E8A-4147-A177-3AD203B41FA5}">
                      <a16:colId xmlns:a16="http://schemas.microsoft.com/office/drawing/2014/main" val="20001"/>
                    </a:ext>
                  </a:extLst>
                </a:gridCol>
                <a:gridCol w="2620493">
                  <a:extLst>
                    <a:ext uri="{9D8B030D-6E8A-4147-A177-3AD203B41FA5}">
                      <a16:colId xmlns:a16="http://schemas.microsoft.com/office/drawing/2014/main" val="20002"/>
                    </a:ext>
                  </a:extLst>
                </a:gridCol>
                <a:gridCol w="2741395">
                  <a:extLst>
                    <a:ext uri="{9D8B030D-6E8A-4147-A177-3AD203B41FA5}">
                      <a16:colId xmlns:a16="http://schemas.microsoft.com/office/drawing/2014/main" val="20003"/>
                    </a:ext>
                  </a:extLst>
                </a:gridCol>
              </a:tblGrid>
              <a:tr h="1674533">
                <a:tc>
                  <a:txBody>
                    <a:bodyPr/>
                    <a:lstStyle/>
                    <a:p>
                      <a:pPr marL="0" algn="ctr" defTabSz="685800" rtl="1" eaLnBrk="1" latinLnBrk="0" hangingPunct="1">
                        <a:lnSpc>
                          <a:spcPct val="115000"/>
                        </a:lnSpc>
                        <a:spcAft>
                          <a:spcPts val="0"/>
                        </a:spcAft>
                      </a:pPr>
                      <a:r>
                        <a:rPr lang="ar-SA" sz="3200" kern="1200" dirty="0"/>
                        <a:t>اسم المشروع</a:t>
                      </a:r>
                      <a:endParaRPr lang="en-US" sz="3200" b="1" kern="1200" dirty="0">
                        <a:solidFill>
                          <a:schemeClr val="lt1"/>
                        </a:solidFill>
                        <a:latin typeface="+mn-lt"/>
                        <a:ea typeface="+mn-ea"/>
                        <a:cs typeface="+mn-cs"/>
                      </a:endParaRPr>
                    </a:p>
                  </a:txBody>
                  <a:tcPr marL="42999" marR="42999" marT="0" marB="0" anchor="ctr">
                    <a:solidFill>
                      <a:srgbClr val="7F4377"/>
                    </a:solidFill>
                  </a:tcPr>
                </a:tc>
                <a:tc>
                  <a:txBody>
                    <a:bodyPr/>
                    <a:lstStyle/>
                    <a:p>
                      <a:pPr marL="0" algn="ctr" defTabSz="685800" rtl="1" eaLnBrk="1" latinLnBrk="0" hangingPunct="1">
                        <a:lnSpc>
                          <a:spcPct val="115000"/>
                        </a:lnSpc>
                        <a:spcAft>
                          <a:spcPts val="0"/>
                        </a:spcAft>
                      </a:pPr>
                      <a:r>
                        <a:rPr lang="ar-SA" sz="3200" kern="1200" dirty="0"/>
                        <a:t>أعضاء</a:t>
                      </a:r>
                      <a:r>
                        <a:rPr lang="ar-SA" sz="3200" kern="1200" baseline="0" dirty="0"/>
                        <a:t>  </a:t>
                      </a:r>
                      <a:r>
                        <a:rPr lang="ar-SA" sz="3200" kern="1200" dirty="0"/>
                        <a:t> المشروع</a:t>
                      </a:r>
                      <a:endParaRPr lang="en-US" sz="3200" b="1" kern="1200" dirty="0">
                        <a:solidFill>
                          <a:schemeClr val="lt1"/>
                        </a:solidFill>
                        <a:latin typeface="+mn-lt"/>
                        <a:ea typeface="+mn-ea"/>
                        <a:cs typeface="+mn-cs"/>
                      </a:endParaRPr>
                    </a:p>
                  </a:txBody>
                  <a:tcPr marL="42999" marR="42999" marT="0" marB="0" anchor="ctr">
                    <a:solidFill>
                      <a:srgbClr val="7F4377"/>
                    </a:solidFill>
                  </a:tcPr>
                </a:tc>
                <a:tc>
                  <a:txBody>
                    <a:bodyPr/>
                    <a:lstStyle/>
                    <a:p>
                      <a:pPr algn="ctr"/>
                      <a:r>
                        <a:rPr lang="ar-SA" sz="3200" b="1" kern="1200" dirty="0">
                          <a:solidFill>
                            <a:schemeClr val="lt1"/>
                          </a:solidFill>
                          <a:latin typeface="+mn-lt"/>
                          <a:ea typeface="+mn-ea"/>
                          <a:cs typeface="+mn-cs"/>
                        </a:rPr>
                        <a:t>الفئة المستهدفة </a:t>
                      </a:r>
                    </a:p>
                  </a:txBody>
                  <a:tcPr marL="42999" marR="42999" marT="0" marB="0" anchor="ctr">
                    <a:solidFill>
                      <a:srgbClr val="7F4377"/>
                    </a:solidFill>
                  </a:tcPr>
                </a:tc>
                <a:tc>
                  <a:txBody>
                    <a:bodyPr/>
                    <a:lstStyle/>
                    <a:p>
                      <a:pPr algn="ctr" rtl="1">
                        <a:lnSpc>
                          <a:spcPct val="115000"/>
                        </a:lnSpc>
                        <a:spcAft>
                          <a:spcPts val="0"/>
                        </a:spcAft>
                      </a:pPr>
                      <a:r>
                        <a:rPr lang="ar-SA" sz="3200" kern="1200" dirty="0"/>
                        <a:t>فكرة المشروع</a:t>
                      </a:r>
                      <a:endParaRPr lang="en-US" sz="3200" b="1" kern="1200" dirty="0">
                        <a:solidFill>
                          <a:schemeClr val="bg1"/>
                        </a:solidFill>
                        <a:latin typeface="Al Nile" pitchFamily="2" charset="-78"/>
                        <a:ea typeface="+mn-ea"/>
                        <a:cs typeface="Al Nile" pitchFamily="2" charset="-78"/>
                      </a:endParaRPr>
                    </a:p>
                  </a:txBody>
                  <a:tcPr marL="42999" marR="42999" marT="0" marB="0" anchor="ctr">
                    <a:solidFill>
                      <a:srgbClr val="7F4377"/>
                    </a:solidFill>
                  </a:tcPr>
                </a:tc>
                <a:extLst>
                  <a:ext uri="{0D108BD9-81ED-4DB2-BD59-A6C34878D82A}">
                    <a16:rowId xmlns:a16="http://schemas.microsoft.com/office/drawing/2014/main" val="10000"/>
                  </a:ext>
                </a:extLst>
              </a:tr>
              <a:tr h="4602045">
                <a:tc>
                  <a:txBody>
                    <a:bodyPr/>
                    <a:lstStyle/>
                    <a:p>
                      <a:pPr algn="ctr" rtl="1">
                        <a:lnSpc>
                          <a:spcPct val="115000"/>
                        </a:lnSpc>
                        <a:spcAft>
                          <a:spcPts val="0"/>
                        </a:spcAft>
                      </a:pPr>
                      <a:endParaRPr lang="ar-SA" sz="4000" kern="1200" dirty="0"/>
                    </a:p>
                    <a:p>
                      <a:pPr algn="ctr" rtl="1">
                        <a:lnSpc>
                          <a:spcPct val="115000"/>
                        </a:lnSpc>
                        <a:spcAft>
                          <a:spcPts val="0"/>
                        </a:spcAft>
                      </a:pPr>
                      <a:r>
                        <a:rPr lang="ar-SA" sz="4000" kern="1200" dirty="0"/>
                        <a:t>برنامج تعزيز اليقين</a:t>
                      </a:r>
                    </a:p>
                  </a:txBody>
                  <a:tcPr marL="42999" marR="42999" marT="0" marB="0" anchor="ctr">
                    <a:solidFill>
                      <a:srgbClr val="7F4377"/>
                    </a:solidFill>
                  </a:tcPr>
                </a:tc>
                <a:tc>
                  <a:txBody>
                    <a:bodyPr/>
                    <a:lstStyle/>
                    <a:p>
                      <a:pPr algn="ctr" rtl="1">
                        <a:lnSpc>
                          <a:spcPct val="115000"/>
                        </a:lnSpc>
                        <a:spcAft>
                          <a:spcPts val="0"/>
                        </a:spcAft>
                      </a:pPr>
                      <a:endParaRPr lang="ar-SA" sz="2000" kern="1200" dirty="0"/>
                    </a:p>
                    <a:p>
                      <a:pPr algn="ctr" rtl="1">
                        <a:lnSpc>
                          <a:spcPct val="115000"/>
                        </a:lnSpc>
                        <a:spcAft>
                          <a:spcPts val="0"/>
                        </a:spcAft>
                      </a:pPr>
                      <a:r>
                        <a:rPr lang="ar-SA" sz="3200" b="1" kern="1200" dirty="0">
                          <a:solidFill>
                            <a:schemeClr val="tx1"/>
                          </a:solidFill>
                          <a:latin typeface="Al Nile" pitchFamily="2" charset="-78"/>
                          <a:ea typeface="+mn-ea"/>
                          <a:cs typeface="Al Nile" pitchFamily="2" charset="-78"/>
                        </a:rPr>
                        <a:t>جمالة </a:t>
                      </a:r>
                      <a:r>
                        <a:rPr lang="ar-SA" sz="3200" b="1" kern="1200" dirty="0" err="1">
                          <a:solidFill>
                            <a:schemeClr val="tx1"/>
                          </a:solidFill>
                          <a:latin typeface="Al Nile" pitchFamily="2" charset="-78"/>
                          <a:ea typeface="+mn-ea"/>
                          <a:cs typeface="Al Nile" pitchFamily="2" charset="-78"/>
                        </a:rPr>
                        <a:t>الوحيشي</a:t>
                      </a:r>
                      <a:endParaRPr lang="en-US" sz="3200" b="1" kern="1200" dirty="0">
                        <a:solidFill>
                          <a:schemeClr val="tx1"/>
                        </a:solidFill>
                        <a:latin typeface="Al Nile" pitchFamily="2" charset="-78"/>
                        <a:ea typeface="+mn-ea"/>
                        <a:cs typeface="Al Nile" pitchFamily="2" charset="-78"/>
                      </a:endParaRPr>
                    </a:p>
                  </a:txBody>
                  <a:tcPr marL="42999" marR="42999" marT="0" marB="0" anchor="ctr">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black"/>
                          </a:solidFill>
                          <a:effectLst/>
                          <a:uLnTx/>
                          <a:uFillTx/>
                          <a:latin typeface="+mn-lt"/>
                          <a:ea typeface="+mn-ea"/>
                          <a:cs typeface="+mn-cs"/>
                        </a:rPr>
                        <a:t>المرحلة الثانوية والجامعية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black"/>
                          </a:solidFill>
                          <a:effectLst/>
                          <a:uLnTx/>
                          <a:uFillTx/>
                          <a:latin typeface="+mn-lt"/>
                          <a:ea typeface="+mn-ea"/>
                          <a:cs typeface="+mn-cs"/>
                        </a:rPr>
                        <a:t>في المجتمع اليمني</a:t>
                      </a:r>
                    </a:p>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dirty="0">
                        <a:ln>
                          <a:noFill/>
                        </a:ln>
                        <a:solidFill>
                          <a:prstClr val="black"/>
                        </a:solidFill>
                        <a:effectLst/>
                        <a:uLnTx/>
                        <a:uFillTx/>
                        <a:latin typeface="+mn-lt"/>
                        <a:ea typeface="+mn-ea"/>
                        <a:cs typeface="+mn-cs"/>
                      </a:endParaRPr>
                    </a:p>
                  </a:txBody>
                  <a:tcPr marL="42999" marR="42999" marT="0" marB="0" anchor="ctr">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SA" sz="2800" kern="1200" baseline="0" noProof="0" dirty="0">
                          <a:solidFill>
                            <a:schemeClr val="dk1"/>
                          </a:solidFill>
                          <a:latin typeface="+mn-lt"/>
                          <a:ea typeface="+mn-ea"/>
                          <a:cs typeface="+mn-cs"/>
                        </a:rPr>
                        <a:t>ترسيخ العقيدة الاسلامية الصحيحة</a:t>
                      </a:r>
                    </a:p>
                    <a:p>
                      <a:pPr marL="0" marR="0" lvl="0" indent="0" algn="ctr" defTabSz="685800" rtl="1" eaLnBrk="1" fontAlgn="auto" latinLnBrk="0" hangingPunct="1">
                        <a:lnSpc>
                          <a:spcPct val="100000"/>
                        </a:lnSpc>
                        <a:spcBef>
                          <a:spcPts val="0"/>
                        </a:spcBef>
                        <a:spcAft>
                          <a:spcPts val="0"/>
                        </a:spcAft>
                        <a:buClrTx/>
                        <a:buSzTx/>
                        <a:buFontTx/>
                        <a:buNone/>
                        <a:tabLst/>
                        <a:defRPr/>
                      </a:pPr>
                      <a:r>
                        <a:rPr lang="ar-SA" sz="2800" kern="1200" baseline="0" noProof="0" dirty="0">
                          <a:solidFill>
                            <a:schemeClr val="dk1"/>
                          </a:solidFill>
                          <a:latin typeface="+mn-lt"/>
                          <a:ea typeface="+mn-ea"/>
                          <a:cs typeface="+mn-cs"/>
                        </a:rPr>
                        <a:t>والفكر السليم في عقول وقلوب الطالبات على نهج السلف </a:t>
                      </a:r>
                    </a:p>
                    <a:p>
                      <a:pPr marL="0" marR="0" lvl="0" indent="0" algn="ctr" defTabSz="685800" rtl="1" eaLnBrk="1" fontAlgn="auto" latinLnBrk="0" hangingPunct="1">
                        <a:lnSpc>
                          <a:spcPct val="100000"/>
                        </a:lnSpc>
                        <a:spcBef>
                          <a:spcPts val="0"/>
                        </a:spcBef>
                        <a:spcAft>
                          <a:spcPts val="0"/>
                        </a:spcAft>
                        <a:buClrTx/>
                        <a:buSzTx/>
                        <a:buFontTx/>
                        <a:buNone/>
                        <a:tabLst/>
                        <a:defRPr/>
                      </a:pPr>
                      <a:endParaRPr lang="ar-SA" sz="2800" kern="1200" baseline="0" noProof="0" dirty="0">
                        <a:solidFill>
                          <a:schemeClr val="dk1"/>
                        </a:solidFill>
                        <a:latin typeface="+mn-lt"/>
                        <a:ea typeface="+mn-ea"/>
                        <a:cs typeface="+mn-cs"/>
                      </a:endParaRPr>
                    </a:p>
                  </a:txBody>
                  <a:tcPr marL="42999" marR="42999" marT="0" marB="0" anchor="ctr">
                    <a:solidFill>
                      <a:schemeClr val="bg1">
                        <a:lumMod val="75000"/>
                      </a:schemeClr>
                    </a:solidFill>
                  </a:tcPr>
                </a:tc>
                <a:extLst>
                  <a:ext uri="{0D108BD9-81ED-4DB2-BD59-A6C34878D82A}">
                    <a16:rowId xmlns:a16="http://schemas.microsoft.com/office/drawing/2014/main" val="10001"/>
                  </a:ext>
                </a:extLst>
              </a:tr>
            </a:tbl>
          </a:graphicData>
        </a:graphic>
      </p:graphicFrame>
      <p:graphicFrame>
        <p:nvGraphicFramePr>
          <p:cNvPr id="7" name="جدول 6">
            <a:extLst>
              <a:ext uri="{FF2B5EF4-FFF2-40B4-BE49-F238E27FC236}">
                <a16:creationId xmlns:a16="http://schemas.microsoft.com/office/drawing/2014/main" id="{B6CDC39E-75EC-6944-A16E-1FDD34F04E93}"/>
              </a:ext>
            </a:extLst>
          </p:cNvPr>
          <p:cNvGraphicFramePr>
            <a:graphicFrameLocks noGrp="1"/>
          </p:cNvGraphicFramePr>
          <p:nvPr>
            <p:extLst>
              <p:ext uri="{D42A27DB-BD31-4B8C-83A1-F6EECF244321}">
                <p14:modId xmlns:p14="http://schemas.microsoft.com/office/powerpoint/2010/main" val="2916938625"/>
              </p:ext>
            </p:extLst>
          </p:nvPr>
        </p:nvGraphicFramePr>
        <p:xfrm>
          <a:off x="1209367" y="8481084"/>
          <a:ext cx="10087898" cy="6090321"/>
        </p:xfrm>
        <a:graphic>
          <a:graphicData uri="http://schemas.openxmlformats.org/drawingml/2006/table">
            <a:tbl>
              <a:tblPr rtl="1" firstRow="1" firstCol="1" bandRow="1">
                <a:tableStyleId>{93296810-A885-4BE3-A3E7-6D5BEEA58F35}</a:tableStyleId>
              </a:tblPr>
              <a:tblGrid>
                <a:gridCol w="2451628">
                  <a:extLst>
                    <a:ext uri="{9D8B030D-6E8A-4147-A177-3AD203B41FA5}">
                      <a16:colId xmlns:a16="http://schemas.microsoft.com/office/drawing/2014/main" val="20000"/>
                    </a:ext>
                  </a:extLst>
                </a:gridCol>
                <a:gridCol w="2220371">
                  <a:extLst>
                    <a:ext uri="{9D8B030D-6E8A-4147-A177-3AD203B41FA5}">
                      <a16:colId xmlns:a16="http://schemas.microsoft.com/office/drawing/2014/main" val="20001"/>
                    </a:ext>
                  </a:extLst>
                </a:gridCol>
                <a:gridCol w="2646890">
                  <a:extLst>
                    <a:ext uri="{9D8B030D-6E8A-4147-A177-3AD203B41FA5}">
                      <a16:colId xmlns:a16="http://schemas.microsoft.com/office/drawing/2014/main" val="20002"/>
                    </a:ext>
                  </a:extLst>
                </a:gridCol>
                <a:gridCol w="2769009">
                  <a:extLst>
                    <a:ext uri="{9D8B030D-6E8A-4147-A177-3AD203B41FA5}">
                      <a16:colId xmlns:a16="http://schemas.microsoft.com/office/drawing/2014/main" val="20003"/>
                    </a:ext>
                  </a:extLst>
                </a:gridCol>
              </a:tblGrid>
              <a:tr h="1359975">
                <a:tc>
                  <a:txBody>
                    <a:bodyPr/>
                    <a:lstStyle/>
                    <a:p>
                      <a:pPr marL="0" algn="ctr" defTabSz="685800" rtl="1" eaLnBrk="1" latinLnBrk="0" hangingPunct="1">
                        <a:lnSpc>
                          <a:spcPct val="115000"/>
                        </a:lnSpc>
                        <a:spcAft>
                          <a:spcPts val="0"/>
                        </a:spcAft>
                      </a:pPr>
                      <a:r>
                        <a:rPr lang="ar-SA" sz="2800" kern="1200" dirty="0"/>
                        <a:t>اسم المشروع</a:t>
                      </a:r>
                      <a:endParaRPr lang="en-US" sz="2800" b="1" kern="1200" dirty="0">
                        <a:solidFill>
                          <a:schemeClr val="lt1"/>
                        </a:solidFill>
                        <a:latin typeface="+mn-lt"/>
                        <a:ea typeface="+mn-ea"/>
                        <a:cs typeface="+mn-cs"/>
                      </a:endParaRPr>
                    </a:p>
                  </a:txBody>
                  <a:tcPr marL="42999" marR="42999" marT="0" marB="0" anchor="ctr">
                    <a:solidFill>
                      <a:srgbClr val="7F4377"/>
                    </a:solidFill>
                  </a:tcPr>
                </a:tc>
                <a:tc>
                  <a:txBody>
                    <a:bodyPr/>
                    <a:lstStyle/>
                    <a:p>
                      <a:pPr marL="0" algn="ctr" defTabSz="685800" rtl="1" eaLnBrk="1" latinLnBrk="0" hangingPunct="1">
                        <a:lnSpc>
                          <a:spcPct val="115000"/>
                        </a:lnSpc>
                        <a:spcAft>
                          <a:spcPts val="0"/>
                        </a:spcAft>
                      </a:pPr>
                      <a:r>
                        <a:rPr lang="ar-SA" sz="2800" kern="1200" dirty="0"/>
                        <a:t>أعضاء</a:t>
                      </a:r>
                      <a:r>
                        <a:rPr lang="ar-SA" sz="2800" kern="1200" baseline="0" dirty="0"/>
                        <a:t>  </a:t>
                      </a:r>
                      <a:r>
                        <a:rPr lang="ar-SA" sz="2800" kern="1200" dirty="0"/>
                        <a:t> المشروع</a:t>
                      </a:r>
                      <a:endParaRPr lang="en-US" sz="2800" b="1" kern="1200" dirty="0">
                        <a:solidFill>
                          <a:schemeClr val="lt1"/>
                        </a:solidFill>
                        <a:latin typeface="+mn-lt"/>
                        <a:ea typeface="+mn-ea"/>
                        <a:cs typeface="+mn-cs"/>
                      </a:endParaRPr>
                    </a:p>
                  </a:txBody>
                  <a:tcPr marL="42999" marR="42999" marT="0" marB="0" anchor="ctr">
                    <a:solidFill>
                      <a:srgbClr val="7F4377"/>
                    </a:solidFill>
                  </a:tcPr>
                </a:tc>
                <a:tc>
                  <a:txBody>
                    <a:bodyPr/>
                    <a:lstStyle/>
                    <a:p>
                      <a:pPr algn="ctr"/>
                      <a:r>
                        <a:rPr lang="ar-SA" sz="2800" b="1" kern="1200" dirty="0">
                          <a:solidFill>
                            <a:schemeClr val="lt1"/>
                          </a:solidFill>
                          <a:latin typeface="+mn-lt"/>
                          <a:ea typeface="+mn-ea"/>
                          <a:cs typeface="+mn-cs"/>
                        </a:rPr>
                        <a:t>الفئة المستهدفة </a:t>
                      </a:r>
                    </a:p>
                  </a:txBody>
                  <a:tcPr marL="42999" marR="42999" marT="0" marB="0" anchor="ctr">
                    <a:solidFill>
                      <a:srgbClr val="7F4377"/>
                    </a:solidFill>
                  </a:tcPr>
                </a:tc>
                <a:tc>
                  <a:txBody>
                    <a:bodyPr/>
                    <a:lstStyle/>
                    <a:p>
                      <a:pPr algn="ctr" rtl="1">
                        <a:lnSpc>
                          <a:spcPct val="115000"/>
                        </a:lnSpc>
                        <a:spcAft>
                          <a:spcPts val="0"/>
                        </a:spcAft>
                      </a:pPr>
                      <a:r>
                        <a:rPr lang="ar-SA" sz="2800" kern="1200" dirty="0"/>
                        <a:t>فكرة المشروع</a:t>
                      </a:r>
                      <a:endParaRPr lang="en-US" sz="2800" b="1" kern="1200" dirty="0">
                        <a:solidFill>
                          <a:schemeClr val="bg1"/>
                        </a:solidFill>
                        <a:latin typeface="Al Nile" pitchFamily="2" charset="-78"/>
                        <a:ea typeface="+mn-ea"/>
                        <a:cs typeface="Al Nile" pitchFamily="2" charset="-78"/>
                      </a:endParaRPr>
                    </a:p>
                  </a:txBody>
                  <a:tcPr marL="42999" marR="42999" marT="0" marB="0" anchor="ctr">
                    <a:solidFill>
                      <a:srgbClr val="7F4377"/>
                    </a:solidFill>
                  </a:tcPr>
                </a:tc>
                <a:extLst>
                  <a:ext uri="{0D108BD9-81ED-4DB2-BD59-A6C34878D82A}">
                    <a16:rowId xmlns:a16="http://schemas.microsoft.com/office/drawing/2014/main" val="10000"/>
                  </a:ext>
                </a:extLst>
              </a:tr>
              <a:tr h="4730346">
                <a:tc>
                  <a:txBody>
                    <a:bodyPr/>
                    <a:lstStyle/>
                    <a:p>
                      <a:pPr algn="ctr" rtl="1">
                        <a:lnSpc>
                          <a:spcPct val="115000"/>
                        </a:lnSpc>
                        <a:spcAft>
                          <a:spcPts val="0"/>
                        </a:spcAft>
                      </a:pPr>
                      <a:endParaRPr lang="ar-SA" sz="3600" kern="1200" dirty="0"/>
                    </a:p>
                    <a:p>
                      <a:pPr algn="ctr" rtl="1"/>
                      <a:r>
                        <a:rPr lang="ar-SA" sz="3600" dirty="0"/>
                        <a:t>الفاقد التعليمي</a:t>
                      </a:r>
                    </a:p>
                  </a:txBody>
                  <a:tcPr marL="42999" marR="42999" marT="0" marB="0" anchor="ctr">
                    <a:solidFill>
                      <a:srgbClr val="7F4377"/>
                    </a:solidFill>
                  </a:tcPr>
                </a:tc>
                <a:tc>
                  <a:txBody>
                    <a:bodyPr/>
                    <a:lstStyle/>
                    <a:p>
                      <a:pPr algn="ctr" rtl="1">
                        <a:lnSpc>
                          <a:spcPct val="115000"/>
                        </a:lnSpc>
                        <a:spcAft>
                          <a:spcPts val="0"/>
                        </a:spcAft>
                      </a:pPr>
                      <a:endParaRPr lang="ar-SA" sz="1800" kern="1200" dirty="0"/>
                    </a:p>
                    <a:p>
                      <a:pPr algn="ctr" rtl="1">
                        <a:lnSpc>
                          <a:spcPct val="115000"/>
                        </a:lnSpc>
                        <a:spcAft>
                          <a:spcPts val="0"/>
                        </a:spcAft>
                      </a:pPr>
                      <a:r>
                        <a:rPr lang="ar-SA" sz="2800" b="1" kern="1200" dirty="0">
                          <a:solidFill>
                            <a:schemeClr val="tx1"/>
                          </a:solidFill>
                          <a:latin typeface="Al Nile" pitchFamily="2" charset="-78"/>
                          <a:ea typeface="+mn-ea"/>
                          <a:cs typeface="Al Nile" pitchFamily="2" charset="-78"/>
                        </a:rPr>
                        <a:t>أسماء الغرير</a:t>
                      </a:r>
                    </a:p>
                    <a:p>
                      <a:pPr algn="ctr" rtl="1">
                        <a:lnSpc>
                          <a:spcPct val="115000"/>
                        </a:lnSpc>
                        <a:spcAft>
                          <a:spcPts val="0"/>
                        </a:spcAft>
                      </a:pPr>
                      <a:r>
                        <a:rPr lang="ar-SA" sz="2800" b="1" kern="1200" dirty="0">
                          <a:solidFill>
                            <a:schemeClr val="tx1"/>
                          </a:solidFill>
                          <a:latin typeface="Al Nile" pitchFamily="2" charset="-78"/>
                          <a:ea typeface="+mn-ea"/>
                          <a:cs typeface="Al Nile" pitchFamily="2" charset="-78"/>
                        </a:rPr>
                        <a:t>دُنا </a:t>
                      </a:r>
                      <a:r>
                        <a:rPr lang="ar-SA" sz="2800" b="1" kern="1200" dirty="0" err="1">
                          <a:solidFill>
                            <a:schemeClr val="tx1"/>
                          </a:solidFill>
                          <a:latin typeface="Al Nile" pitchFamily="2" charset="-78"/>
                          <a:ea typeface="+mn-ea"/>
                          <a:cs typeface="Al Nile" pitchFamily="2" charset="-78"/>
                        </a:rPr>
                        <a:t>الجوعي</a:t>
                      </a:r>
                      <a:endParaRPr lang="ar-SA" sz="2800" b="1" kern="1200" dirty="0">
                        <a:solidFill>
                          <a:schemeClr val="tx1"/>
                        </a:solidFill>
                        <a:latin typeface="Al Nile" pitchFamily="2" charset="-78"/>
                        <a:ea typeface="+mn-ea"/>
                        <a:cs typeface="Al Nile" pitchFamily="2" charset="-78"/>
                      </a:endParaRPr>
                    </a:p>
                    <a:p>
                      <a:pPr algn="ctr" rtl="1">
                        <a:lnSpc>
                          <a:spcPct val="115000"/>
                        </a:lnSpc>
                        <a:spcAft>
                          <a:spcPts val="0"/>
                        </a:spcAft>
                      </a:pPr>
                      <a:r>
                        <a:rPr lang="ar-SA" sz="2800" b="1" kern="1200" dirty="0">
                          <a:solidFill>
                            <a:schemeClr val="tx1"/>
                          </a:solidFill>
                          <a:latin typeface="Al Nile" pitchFamily="2" charset="-78"/>
                          <a:ea typeface="+mn-ea"/>
                          <a:cs typeface="Al Nile" pitchFamily="2" charset="-78"/>
                        </a:rPr>
                        <a:t>الجوهرة الحميدي</a:t>
                      </a:r>
                    </a:p>
                    <a:p>
                      <a:pPr algn="ctr" rtl="1">
                        <a:lnSpc>
                          <a:spcPct val="115000"/>
                        </a:lnSpc>
                        <a:spcAft>
                          <a:spcPts val="0"/>
                        </a:spcAft>
                      </a:pPr>
                      <a:r>
                        <a:rPr lang="ar-SA" sz="2800" b="1" kern="1200" dirty="0">
                          <a:solidFill>
                            <a:schemeClr val="tx1"/>
                          </a:solidFill>
                          <a:latin typeface="Al Nile" pitchFamily="2" charset="-78"/>
                          <a:ea typeface="+mn-ea"/>
                          <a:cs typeface="Al Nile" pitchFamily="2" charset="-78"/>
                        </a:rPr>
                        <a:t>بشامة حكمي</a:t>
                      </a:r>
                      <a:endParaRPr lang="en-US" sz="2800" b="1" kern="1200" dirty="0">
                        <a:solidFill>
                          <a:schemeClr val="tx1"/>
                        </a:solidFill>
                        <a:latin typeface="Al Nile" pitchFamily="2" charset="-78"/>
                        <a:ea typeface="+mn-ea"/>
                        <a:cs typeface="Al Nile" pitchFamily="2" charset="-78"/>
                      </a:endParaRPr>
                    </a:p>
                  </a:txBody>
                  <a:tcPr marL="42999" marR="42999" marT="0" marB="0" anchor="ctr">
                    <a:solidFill>
                      <a:schemeClr val="bg1">
                        <a:lumMod val="75000"/>
                      </a:schemeClr>
                    </a:solidFill>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err="1">
                          <a:ln>
                            <a:noFill/>
                          </a:ln>
                          <a:solidFill>
                            <a:prstClr val="black"/>
                          </a:solidFill>
                          <a:effectLst/>
                          <a:uLnTx/>
                          <a:uFillTx/>
                          <a:latin typeface="+mn-lt"/>
                          <a:ea typeface="+mn-ea"/>
                          <a:cs typeface="+mn-cs"/>
                        </a:rPr>
                        <a:t>المتسربات</a:t>
                      </a:r>
                      <a:r>
                        <a:rPr kumimoji="0" lang="ar-SA" sz="2000" b="1" i="0" u="none" strike="noStrike" kern="1200" cap="none" spc="0" normalizeH="0" baseline="0" noProof="0" dirty="0">
                          <a:ln>
                            <a:noFill/>
                          </a:ln>
                          <a:solidFill>
                            <a:prstClr val="black"/>
                          </a:solidFill>
                          <a:effectLst/>
                          <a:uLnTx/>
                          <a:uFillTx/>
                          <a:latin typeface="+mn-lt"/>
                          <a:ea typeface="+mn-ea"/>
                          <a:cs typeface="+mn-cs"/>
                        </a:rPr>
                        <a:t> من التعليم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mn-lt"/>
                          <a:ea typeface="+mn-ea"/>
                          <a:cs typeface="+mn-cs"/>
                        </a:rPr>
                        <a:t>المتأخرات عن الالتحاق بالمدرسة </a:t>
                      </a:r>
                    </a:p>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2000" b="0" i="0" u="none" strike="noStrike" kern="1200" cap="none" spc="0" normalizeH="0" baseline="0" noProof="0" dirty="0">
                        <a:ln>
                          <a:noFill/>
                        </a:ln>
                        <a:solidFill>
                          <a:prstClr val="black"/>
                        </a:solidFill>
                        <a:effectLst/>
                        <a:uLnTx/>
                        <a:uFillTx/>
                        <a:latin typeface="+mn-lt"/>
                        <a:ea typeface="+mn-ea"/>
                        <a:cs typeface="+mn-cs"/>
                      </a:endParaRPr>
                    </a:p>
                  </a:txBody>
                  <a:tcPr marL="42999" marR="42999" marT="0" marB="0" anchor="c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black"/>
                          </a:solidFill>
                          <a:effectLst/>
                          <a:uLnTx/>
                          <a:uFillTx/>
                          <a:latin typeface="+mn-lt"/>
                          <a:ea typeface="+mn-ea"/>
                          <a:cs typeface="+mn-cs"/>
                        </a:rPr>
                        <a:t>تقديم جلسات تعليمية لأصول القراءة والكتابة للمنقطعات عن التعليم أو ممن تأخرن في الالتحاق</a:t>
                      </a:r>
                      <a:endParaRPr lang="ar-SA" sz="2400" kern="1200" baseline="0" noProof="0" dirty="0">
                        <a:solidFill>
                          <a:schemeClr val="dk1"/>
                        </a:solidFill>
                        <a:latin typeface="+mn-lt"/>
                        <a:ea typeface="+mn-ea"/>
                        <a:cs typeface="+mn-cs"/>
                      </a:endParaRPr>
                    </a:p>
                  </a:txBody>
                  <a:tcPr marL="42999" marR="42999" marT="0" marB="0" anchor="ctr">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6" name="Picture 2">
            <a:extLst>
              <a:ext uri="{FF2B5EF4-FFF2-40B4-BE49-F238E27FC236}">
                <a16:creationId xmlns:a16="http://schemas.microsoft.com/office/drawing/2014/main" id="{92D6E429-4104-4225-A9CC-2F43707BA6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4086013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575460" y="5973991"/>
            <a:ext cx="4939173" cy="3416320"/>
          </a:xfrm>
          <a:prstGeom prst="rect">
            <a:avLst/>
          </a:prstGeom>
        </p:spPr>
        <p:txBody>
          <a:bodyPr wrap="none">
            <a:spAutoFit/>
          </a:bodyPr>
          <a:lstStyle/>
          <a:p>
            <a:pPr algn="ctr"/>
            <a:r>
              <a:rPr lang="ar-SA" sz="7200" b="1" dirty="0">
                <a:solidFill>
                  <a:schemeClr val="bg2">
                    <a:lumMod val="25000"/>
                  </a:schemeClr>
                </a:solidFill>
              </a:rPr>
              <a:t>الحفل</a:t>
            </a:r>
          </a:p>
          <a:p>
            <a:pPr algn="ctr"/>
            <a:r>
              <a:rPr lang="ar-SA" sz="7200" b="1" dirty="0">
                <a:solidFill>
                  <a:schemeClr val="bg2">
                    <a:lumMod val="25000"/>
                  </a:schemeClr>
                </a:solidFill>
              </a:rPr>
              <a:t> الختامي</a:t>
            </a:r>
          </a:p>
          <a:p>
            <a:pPr algn="ctr"/>
            <a:r>
              <a:rPr lang="ar-SA" sz="7200" b="1" dirty="0">
                <a:solidFill>
                  <a:schemeClr val="bg2">
                    <a:lumMod val="25000"/>
                  </a:schemeClr>
                </a:solidFill>
              </a:rPr>
              <a:t> لمعين النخبة 4</a:t>
            </a:r>
          </a:p>
        </p:txBody>
      </p:sp>
      <p:pic>
        <p:nvPicPr>
          <p:cNvPr id="6" name="Picture 2">
            <a:extLst>
              <a:ext uri="{FF2B5EF4-FFF2-40B4-BE49-F238E27FC236}">
                <a16:creationId xmlns:a16="http://schemas.microsoft.com/office/drawing/2014/main" id="{54BADA98-8589-457B-834E-660A6E93EF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14906" y="7164049"/>
            <a:ext cx="3930140" cy="3930140"/>
          </a:xfrm>
          <a:prstGeom prst="rect">
            <a:avLst/>
          </a:prstGeom>
        </p:spPr>
      </p:pic>
      <p:pic>
        <p:nvPicPr>
          <p:cNvPr id="7" name="Picture 2">
            <a:extLst>
              <a:ext uri="{FF2B5EF4-FFF2-40B4-BE49-F238E27FC236}">
                <a16:creationId xmlns:a16="http://schemas.microsoft.com/office/drawing/2014/main" id="{6BEBC39B-12E9-37D2-39C9-2066A15FCA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045046" y="4008921"/>
            <a:ext cx="3930140" cy="3930140"/>
          </a:xfrm>
          <a:prstGeom prst="rect">
            <a:avLst/>
          </a:prstGeom>
        </p:spPr>
      </p:pic>
    </p:spTree>
    <p:extLst>
      <p:ext uri="{BB962C8B-B14F-4D97-AF65-F5344CB8AC3E}">
        <p14:creationId xmlns:p14="http://schemas.microsoft.com/office/powerpoint/2010/main" val="4261922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F69E8C0F-2E1D-41BE-9A6D-DA798C784A51}"/>
              </a:ext>
            </a:extLst>
          </p:cNvPr>
          <p:cNvGraphicFramePr>
            <a:graphicFrameLocks noGrp="1"/>
          </p:cNvGraphicFramePr>
          <p:nvPr>
            <p:extLst>
              <p:ext uri="{D42A27DB-BD31-4B8C-83A1-F6EECF244321}">
                <p14:modId xmlns:p14="http://schemas.microsoft.com/office/powerpoint/2010/main" val="1964852405"/>
              </p:ext>
            </p:extLst>
          </p:nvPr>
        </p:nvGraphicFramePr>
        <p:xfrm>
          <a:off x="7856563" y="3145382"/>
          <a:ext cx="3802005" cy="11110510"/>
        </p:xfrm>
        <a:graphic>
          <a:graphicData uri="http://schemas.openxmlformats.org/drawingml/2006/table">
            <a:tbl>
              <a:tblPr rtl="1" firstRow="1" bandRow="1">
                <a:tableStyleId>{5C22544A-7EE6-4342-B048-85BDC9FD1C3A}</a:tableStyleId>
              </a:tblPr>
              <a:tblGrid>
                <a:gridCol w="3802005">
                  <a:extLst>
                    <a:ext uri="{9D8B030D-6E8A-4147-A177-3AD203B41FA5}">
                      <a16:colId xmlns:a16="http://schemas.microsoft.com/office/drawing/2014/main" val="332101987"/>
                    </a:ext>
                  </a:extLst>
                </a:gridCol>
              </a:tblGrid>
              <a:tr h="678940">
                <a:tc>
                  <a:txBody>
                    <a:bodyPr/>
                    <a:lstStyle/>
                    <a:p>
                      <a:pPr algn="ctr" rtl="1"/>
                      <a:r>
                        <a:rPr lang="ar-SA" sz="3600" kern="1200" dirty="0">
                          <a:solidFill>
                            <a:schemeClr val="tx1"/>
                          </a:solidFill>
                          <a:latin typeface="Traditional Arabic" pitchFamily="18" charset="-78"/>
                          <a:ea typeface="+mn-ea"/>
                          <a:cs typeface="Traditional Arabic" pitchFamily="18" charset="-78"/>
                        </a:rPr>
                        <a:t>فقرات البرنامج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938957240"/>
                  </a:ext>
                </a:extLst>
              </a:tr>
              <a:tr h="678940">
                <a:tc>
                  <a:txBody>
                    <a:bodyPr/>
                    <a:lstStyle/>
                    <a:p>
                      <a:pPr algn="ctr" rtl="1"/>
                      <a:r>
                        <a:rPr lang="ar-SA" sz="3600" kern="1200" dirty="0">
                          <a:solidFill>
                            <a:srgbClr val="C00000"/>
                          </a:solidFill>
                          <a:latin typeface="Traditional Arabic" pitchFamily="18" charset="-78"/>
                          <a:ea typeface="+mn-ea"/>
                          <a:cs typeface="Traditional Arabic" pitchFamily="18" charset="-78"/>
                        </a:rPr>
                        <a:t>مقدمة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2134702287"/>
                  </a:ext>
                </a:extLst>
              </a:tr>
              <a:tr h="678940">
                <a:tc>
                  <a:txBody>
                    <a:bodyPr/>
                    <a:lstStyle/>
                    <a:p>
                      <a:pPr algn="ctr" rtl="1"/>
                      <a:r>
                        <a:rPr lang="ar-SA" sz="3600" kern="1200" dirty="0">
                          <a:solidFill>
                            <a:srgbClr val="C00000"/>
                          </a:solidFill>
                          <a:latin typeface="Traditional Arabic" pitchFamily="18" charset="-78"/>
                          <a:ea typeface="+mn-ea"/>
                          <a:cs typeface="Traditional Arabic" pitchFamily="18" charset="-78"/>
                        </a:rPr>
                        <a:t>تلاوة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77155652"/>
                  </a:ext>
                </a:extLst>
              </a:tr>
              <a:tr h="678940">
                <a:tc>
                  <a:txBody>
                    <a:bodyPr/>
                    <a:lstStyle/>
                    <a:p>
                      <a:pPr algn="ctr" rtl="1"/>
                      <a:r>
                        <a:rPr lang="ar-SA" sz="3600" kern="1200" dirty="0">
                          <a:solidFill>
                            <a:srgbClr val="C00000"/>
                          </a:solidFill>
                          <a:latin typeface="Traditional Arabic" pitchFamily="18" charset="-78"/>
                          <a:ea typeface="+mn-ea"/>
                          <a:cs typeface="Traditional Arabic" pitchFamily="18" charset="-78"/>
                        </a:rPr>
                        <a:t>تعارف ( من هي ؟ )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2607526569"/>
                  </a:ext>
                </a:extLst>
              </a:tr>
              <a:tr h="678940">
                <a:tc>
                  <a:txBody>
                    <a:bodyPr/>
                    <a:lstStyle/>
                    <a:p>
                      <a:pPr algn="ctr" rtl="1"/>
                      <a:r>
                        <a:rPr lang="ar-SA" sz="3600" kern="1200" dirty="0">
                          <a:solidFill>
                            <a:srgbClr val="C00000"/>
                          </a:solidFill>
                          <a:latin typeface="Traditional Arabic" pitchFamily="18" charset="-78"/>
                          <a:ea typeface="+mn-ea"/>
                          <a:cs typeface="Traditional Arabic" pitchFamily="18" charset="-78"/>
                        </a:rPr>
                        <a:t>مسابقة شطب الأرقام</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608986347"/>
                  </a:ext>
                </a:extLst>
              </a:tr>
              <a:tr h="678940">
                <a:tc>
                  <a:txBody>
                    <a:bodyPr/>
                    <a:lstStyle/>
                    <a:p>
                      <a:pPr algn="ctr" rtl="1"/>
                      <a:r>
                        <a:rPr lang="ar-SA" sz="3600" kern="1200" dirty="0">
                          <a:solidFill>
                            <a:srgbClr val="C00000"/>
                          </a:solidFill>
                          <a:latin typeface="Traditional Arabic" pitchFamily="18" charset="-78"/>
                          <a:ea typeface="+mn-ea"/>
                          <a:cs typeface="Traditional Arabic" pitchFamily="18" charset="-78"/>
                        </a:rPr>
                        <a:t>مسابقة ( الجملة المفقودة ـ كلمات في القرآن</a:t>
                      </a:r>
                      <a:r>
                        <a:rPr lang="ar-SA" sz="3600" kern="1200" baseline="0" dirty="0">
                          <a:solidFill>
                            <a:srgbClr val="C00000"/>
                          </a:solidFill>
                          <a:latin typeface="Traditional Arabic" pitchFamily="18" charset="-78"/>
                          <a:ea typeface="+mn-ea"/>
                          <a:cs typeface="Traditional Arabic" pitchFamily="18" charset="-78"/>
                        </a:rPr>
                        <a:t> ـ نقل الماء براحة اليد ـ تحدي القيادة في كتابة جملة معين النخبة 4 )</a:t>
                      </a:r>
                      <a:endParaRPr lang="ar-SA" sz="3600" kern="1200" dirty="0">
                        <a:solidFill>
                          <a:srgbClr val="C00000"/>
                        </a:solidFill>
                        <a:latin typeface="Traditional Arabic" pitchFamily="18" charset="-78"/>
                        <a:ea typeface="+mn-ea"/>
                        <a:cs typeface="Traditional Arabic" pitchFamily="18" charset="-78"/>
                      </a:endParaRP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2185144659"/>
                  </a:ext>
                </a:extLst>
              </a:tr>
              <a:tr h="794506">
                <a:tc>
                  <a:txBody>
                    <a:bodyPr/>
                    <a:lstStyle/>
                    <a:p>
                      <a:pPr algn="ctr" rtl="1"/>
                      <a:r>
                        <a:rPr lang="ar-SA" sz="3600" kern="1200" baseline="0" dirty="0">
                          <a:solidFill>
                            <a:srgbClr val="C00000"/>
                          </a:solidFill>
                          <a:latin typeface="Traditional Arabic" pitchFamily="18" charset="-78"/>
                          <a:ea typeface="+mn-ea"/>
                          <a:cs typeface="Traditional Arabic" pitchFamily="18" charset="-78"/>
                        </a:rPr>
                        <a:t>كلمة عن قيام الليل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643226475"/>
                  </a:ext>
                </a:extLst>
              </a:tr>
              <a:tr h="794506">
                <a:tc>
                  <a:txBody>
                    <a:bodyPr/>
                    <a:lstStyle/>
                    <a:p>
                      <a:pPr algn="ctr" rtl="1"/>
                      <a:r>
                        <a:rPr lang="ar-SA" sz="3600" kern="1200" baseline="0" dirty="0">
                          <a:solidFill>
                            <a:srgbClr val="C00000"/>
                          </a:solidFill>
                          <a:latin typeface="Traditional Arabic" pitchFamily="18" charset="-78"/>
                          <a:ea typeface="+mn-ea"/>
                          <a:cs typeface="Traditional Arabic" pitchFamily="18" charset="-78"/>
                        </a:rPr>
                        <a:t>مقتطفات من كتاب ( رمضان يبني القيم ) </a:t>
                      </a: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7"/>
                  </a:ext>
                </a:extLst>
              </a:tr>
              <a:tr h="1631149">
                <a:tc>
                  <a:txBody>
                    <a:bodyPr/>
                    <a:lstStyle/>
                    <a:p>
                      <a:pPr algn="ctr" rtl="1"/>
                      <a:r>
                        <a:rPr lang="ar-SA" sz="3600" kern="1200" dirty="0">
                          <a:solidFill>
                            <a:srgbClr val="C00000"/>
                          </a:solidFill>
                          <a:latin typeface="Traditional Arabic" pitchFamily="18" charset="-78"/>
                          <a:ea typeface="+mn-ea"/>
                          <a:cs typeface="Traditional Arabic" pitchFamily="18" charset="-78"/>
                        </a:rPr>
                        <a:t>تكريم المواظبات</a:t>
                      </a:r>
                      <a:r>
                        <a:rPr lang="ar-SA" sz="3600" kern="1200" baseline="0" dirty="0">
                          <a:solidFill>
                            <a:srgbClr val="C00000"/>
                          </a:solidFill>
                          <a:latin typeface="Traditional Arabic" pitchFamily="18" charset="-78"/>
                          <a:ea typeface="+mn-ea"/>
                          <a:cs typeface="Traditional Arabic" pitchFamily="18" charset="-78"/>
                        </a:rPr>
                        <a:t> </a:t>
                      </a:r>
                    </a:p>
                    <a:p>
                      <a:pPr algn="ctr" rtl="1"/>
                      <a:r>
                        <a:rPr lang="ar-SA" sz="3600" kern="1200" baseline="0" dirty="0">
                          <a:solidFill>
                            <a:srgbClr val="C00000"/>
                          </a:solidFill>
                          <a:latin typeface="Traditional Arabic" pitchFamily="18" charset="-78"/>
                          <a:ea typeface="+mn-ea"/>
                          <a:cs typeface="Traditional Arabic" pitchFamily="18" charset="-78"/>
                        </a:rPr>
                        <a:t>تكريم المجموعة الفائزة </a:t>
                      </a:r>
                    </a:p>
                    <a:p>
                      <a:pPr algn="ctr" rtl="1"/>
                      <a:r>
                        <a:rPr lang="ar-SA" sz="3600" kern="1200" baseline="0" dirty="0">
                          <a:solidFill>
                            <a:srgbClr val="C00000"/>
                          </a:solidFill>
                          <a:latin typeface="Traditional Arabic" pitchFamily="18" charset="-78"/>
                          <a:ea typeface="+mn-ea"/>
                          <a:cs typeface="Traditional Arabic" pitchFamily="18" charset="-78"/>
                        </a:rPr>
                        <a:t>تكريم المشاركات في تلخيص كتاب النسوية </a:t>
                      </a:r>
                      <a:endParaRPr lang="ar-SA" sz="3600" kern="1200" dirty="0">
                        <a:solidFill>
                          <a:srgbClr val="C00000"/>
                        </a:solidFill>
                        <a:latin typeface="Traditional Arabic" pitchFamily="18" charset="-78"/>
                        <a:ea typeface="+mn-ea"/>
                        <a:cs typeface="Traditional Arabic" pitchFamily="18" charset="-78"/>
                      </a:endParaRP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317216920"/>
                  </a:ext>
                </a:extLst>
              </a:tr>
              <a:tr h="1155044">
                <a:tc>
                  <a:txBody>
                    <a:bodyPr/>
                    <a:lstStyle/>
                    <a:p>
                      <a:pPr algn="ctr" rtl="1"/>
                      <a:r>
                        <a:rPr lang="ar-SA" sz="3600" kern="1200" dirty="0">
                          <a:solidFill>
                            <a:srgbClr val="C00000"/>
                          </a:solidFill>
                          <a:latin typeface="Traditional Arabic" pitchFamily="18" charset="-78"/>
                          <a:ea typeface="+mn-ea"/>
                          <a:cs typeface="Traditional Arabic" pitchFamily="18" charset="-78"/>
                        </a:rPr>
                        <a:t>تكريم</a:t>
                      </a:r>
                      <a:r>
                        <a:rPr lang="ar-SA" sz="3600" kern="1200" baseline="0" dirty="0">
                          <a:solidFill>
                            <a:srgbClr val="C00000"/>
                          </a:solidFill>
                          <a:latin typeface="Traditional Arabic" pitchFamily="18" charset="-78"/>
                          <a:ea typeface="+mn-ea"/>
                          <a:cs typeface="Traditional Arabic" pitchFamily="18" charset="-78"/>
                        </a:rPr>
                        <a:t> جميع المستفيدات بإهداء خاص + توزيع الإفادات</a:t>
                      </a:r>
                      <a:endParaRPr lang="ar-SA" sz="3600" kern="1200" dirty="0">
                        <a:solidFill>
                          <a:srgbClr val="C00000"/>
                        </a:solidFill>
                        <a:latin typeface="Traditional Arabic" pitchFamily="18" charset="-78"/>
                        <a:ea typeface="+mn-ea"/>
                        <a:cs typeface="Traditional Arabic" pitchFamily="18" charset="-78"/>
                      </a:endParaRPr>
                    </a:p>
                  </a:txBody>
                  <a:tcPr marL="84406" marR="84406" marT="42203" marB="42203">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280926081"/>
                  </a:ext>
                </a:extLst>
              </a:tr>
            </a:tbl>
          </a:graphicData>
        </a:graphic>
      </p:graphicFrame>
      <p:pic>
        <p:nvPicPr>
          <p:cNvPr id="3" name="صورة 2"/>
          <p:cNvPicPr>
            <a:picLocks noChangeAspect="1"/>
          </p:cNvPicPr>
          <p:nvPr/>
        </p:nvPicPr>
        <p:blipFill>
          <a:blip r:embed="rId2"/>
          <a:stretch>
            <a:fillRect/>
          </a:stretch>
        </p:blipFill>
        <p:spPr>
          <a:xfrm>
            <a:off x="4205162" y="792547"/>
            <a:ext cx="2467308" cy="4535949"/>
          </a:xfrm>
          <a:prstGeom prst="rect">
            <a:avLst/>
          </a:prstGeom>
          <a:ln>
            <a:solidFill>
              <a:srgbClr val="009999"/>
            </a:solidFill>
          </a:ln>
        </p:spPr>
      </p:pic>
      <p:sp>
        <p:nvSpPr>
          <p:cNvPr id="4" name="AutoShape 2" descr="blob:https://web.whatsapp.com/25b94642-bc92-42ff-b103-9c0644c3ed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5" name="صورة 4"/>
          <p:cNvPicPr>
            <a:picLocks noChangeAspect="1"/>
          </p:cNvPicPr>
          <p:nvPr/>
        </p:nvPicPr>
        <p:blipFill>
          <a:blip r:embed="rId3"/>
          <a:stretch>
            <a:fillRect/>
          </a:stretch>
        </p:blipFill>
        <p:spPr>
          <a:xfrm>
            <a:off x="4211472" y="5446484"/>
            <a:ext cx="2460998" cy="4513006"/>
          </a:xfrm>
          <a:prstGeom prst="rect">
            <a:avLst/>
          </a:prstGeom>
          <a:ln>
            <a:solidFill>
              <a:srgbClr val="009999"/>
            </a:solidFill>
          </a:ln>
        </p:spPr>
      </p:pic>
      <p:pic>
        <p:nvPicPr>
          <p:cNvPr id="6" name="صورة 5"/>
          <p:cNvPicPr>
            <a:picLocks noChangeAspect="1"/>
          </p:cNvPicPr>
          <p:nvPr/>
        </p:nvPicPr>
        <p:blipFill>
          <a:blip r:embed="rId4"/>
          <a:stretch>
            <a:fillRect/>
          </a:stretch>
        </p:blipFill>
        <p:spPr>
          <a:xfrm>
            <a:off x="4205162" y="10077478"/>
            <a:ext cx="2467308" cy="4610445"/>
          </a:xfrm>
          <a:prstGeom prst="rect">
            <a:avLst/>
          </a:prstGeom>
          <a:ln>
            <a:solidFill>
              <a:srgbClr val="009999"/>
            </a:solidFill>
          </a:ln>
        </p:spPr>
      </p:pic>
      <p:pic>
        <p:nvPicPr>
          <p:cNvPr id="7" name="صورة 6"/>
          <p:cNvPicPr>
            <a:picLocks noChangeAspect="1"/>
          </p:cNvPicPr>
          <p:nvPr/>
        </p:nvPicPr>
        <p:blipFill>
          <a:blip r:embed="rId5"/>
          <a:stretch>
            <a:fillRect/>
          </a:stretch>
        </p:blipFill>
        <p:spPr>
          <a:xfrm>
            <a:off x="1478530" y="792547"/>
            <a:ext cx="2427442" cy="4535949"/>
          </a:xfrm>
          <a:prstGeom prst="rect">
            <a:avLst/>
          </a:prstGeom>
          <a:ln>
            <a:solidFill>
              <a:srgbClr val="009999"/>
            </a:solidFill>
          </a:ln>
        </p:spPr>
      </p:pic>
      <p:sp>
        <p:nvSpPr>
          <p:cNvPr id="8" name="مستطيل مستدير الزوايا 7"/>
          <p:cNvSpPr/>
          <p:nvPr/>
        </p:nvSpPr>
        <p:spPr>
          <a:xfrm>
            <a:off x="7856563" y="792547"/>
            <a:ext cx="3864077" cy="1921155"/>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الحفل الختامي </a:t>
            </a:r>
          </a:p>
          <a:p>
            <a:pPr algn="ctr"/>
            <a:r>
              <a:rPr lang="ar-SA" sz="3600" b="1" dirty="0"/>
              <a:t>يوم الثلاثاء</a:t>
            </a:r>
          </a:p>
          <a:p>
            <a:pPr algn="ctr"/>
            <a:r>
              <a:rPr lang="ar-SA" sz="3600" b="1" dirty="0"/>
              <a:t> 26 / 8 / 1443هـ</a:t>
            </a:r>
          </a:p>
        </p:txBody>
      </p:sp>
      <p:pic>
        <p:nvPicPr>
          <p:cNvPr id="10" name="صورة 9"/>
          <p:cNvPicPr>
            <a:picLocks noChangeAspect="1"/>
          </p:cNvPicPr>
          <p:nvPr/>
        </p:nvPicPr>
        <p:blipFill rotWithShape="1">
          <a:blip r:embed="rId6"/>
          <a:srcRect t="8667" r="-2617" b="29397"/>
          <a:stretch/>
        </p:blipFill>
        <p:spPr>
          <a:xfrm>
            <a:off x="1478530" y="5446484"/>
            <a:ext cx="2427442" cy="4513006"/>
          </a:xfrm>
          <a:prstGeom prst="rect">
            <a:avLst/>
          </a:prstGeom>
          <a:ln>
            <a:solidFill>
              <a:srgbClr val="009999"/>
            </a:solidFill>
          </a:ln>
        </p:spPr>
      </p:pic>
      <p:pic>
        <p:nvPicPr>
          <p:cNvPr id="11" name="صورة 10"/>
          <p:cNvPicPr>
            <a:picLocks noChangeAspect="1"/>
          </p:cNvPicPr>
          <p:nvPr/>
        </p:nvPicPr>
        <p:blipFill rotWithShape="1">
          <a:blip r:embed="rId7"/>
          <a:srcRect t="9247" r="1255" b="19914"/>
          <a:stretch/>
        </p:blipFill>
        <p:spPr>
          <a:xfrm>
            <a:off x="1478530" y="10077477"/>
            <a:ext cx="2427442" cy="4610445"/>
          </a:xfrm>
          <a:prstGeom prst="rect">
            <a:avLst/>
          </a:prstGeom>
          <a:ln>
            <a:solidFill>
              <a:srgbClr val="009999"/>
            </a:solidFill>
          </a:ln>
        </p:spPr>
      </p:pic>
      <p:pic>
        <p:nvPicPr>
          <p:cNvPr id="12" name="Picture 2">
            <a:extLst>
              <a:ext uri="{FF2B5EF4-FFF2-40B4-BE49-F238E27FC236}">
                <a16:creationId xmlns:a16="http://schemas.microsoft.com/office/drawing/2014/main" id="{414E88C0-3105-408E-9796-721D5AD87E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2410386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7" name="صورة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5121" y="1994704"/>
            <a:ext cx="6271429" cy="4244622"/>
          </a:xfrm>
          <a:prstGeom prst="rect">
            <a:avLst/>
          </a:prstGeom>
        </p:spPr>
      </p:pic>
      <p:pic>
        <p:nvPicPr>
          <p:cNvPr id="19" name="صورة 18"/>
          <p:cNvPicPr>
            <a:picLocks noChangeAspect="1"/>
          </p:cNvPicPr>
          <p:nvPr/>
        </p:nvPicPr>
        <p:blipFill>
          <a:blip r:embed="rId4">
            <a:duotone>
              <a:prstClr val="black"/>
              <a:srgbClr val="7F4377">
                <a:tint val="45000"/>
                <a:satMod val="400000"/>
              </a:srgbClr>
            </a:duotone>
          </a:blip>
          <a:stretch>
            <a:fillRect/>
          </a:stretch>
        </p:blipFill>
        <p:spPr>
          <a:xfrm>
            <a:off x="4814627" y="3453841"/>
            <a:ext cx="2384420" cy="1528197"/>
          </a:xfrm>
          <a:prstGeom prst="rect">
            <a:avLst/>
          </a:prstGeom>
        </p:spPr>
      </p:pic>
      <p:pic>
        <p:nvPicPr>
          <p:cNvPr id="21" name="صورة 20"/>
          <p:cNvPicPr>
            <a:picLocks noChangeAspect="1"/>
          </p:cNvPicPr>
          <p:nvPr/>
        </p:nvPicPr>
        <p:blipFill>
          <a:blip r:embed="rId5">
            <a:grayscl/>
          </a:blip>
          <a:stretch>
            <a:fillRect/>
          </a:stretch>
        </p:blipFill>
        <p:spPr>
          <a:xfrm>
            <a:off x="1779911" y="5892857"/>
            <a:ext cx="8453852" cy="5614226"/>
          </a:xfrm>
          <a:prstGeom prst="rect">
            <a:avLst/>
          </a:prstGeom>
        </p:spPr>
      </p:pic>
      <p:pic>
        <p:nvPicPr>
          <p:cNvPr id="29" name="صورة 28"/>
          <p:cNvPicPr>
            <a:picLocks noChangeAspect="1"/>
          </p:cNvPicPr>
          <p:nvPr/>
        </p:nvPicPr>
        <p:blipFill rotWithShape="1">
          <a:blip r:embed="rId6">
            <a:clrChange>
              <a:clrFrom>
                <a:srgbClr val="FEFEFE"/>
              </a:clrFrom>
              <a:clrTo>
                <a:srgbClr val="FEFEFE">
                  <a:alpha val="0"/>
                </a:srgbClr>
              </a:clrTo>
            </a:clrChange>
            <a:duotone>
              <a:prstClr val="black"/>
              <a:srgbClr val="7F4377">
                <a:tint val="45000"/>
                <a:satMod val="400000"/>
              </a:srgbClr>
            </a:duotone>
            <a:extLst>
              <a:ext uri="{28A0092B-C50C-407E-A947-70E740481C1C}">
                <a14:useLocalDpi xmlns:a14="http://schemas.microsoft.com/office/drawing/2010/main" val="0"/>
              </a:ext>
            </a:extLst>
          </a:blip>
          <a:srcRect l="-905" t="52036" r="905" b="26027"/>
          <a:stretch/>
        </p:blipFill>
        <p:spPr>
          <a:xfrm>
            <a:off x="2785120" y="11507083"/>
            <a:ext cx="6655467" cy="1521460"/>
          </a:xfrm>
          <a:prstGeom prst="rect">
            <a:avLst/>
          </a:prstGeom>
        </p:spPr>
      </p:pic>
      <p:pic>
        <p:nvPicPr>
          <p:cNvPr id="6" name="Picture 2">
            <a:extLst>
              <a:ext uri="{FF2B5EF4-FFF2-40B4-BE49-F238E27FC236}">
                <a16:creationId xmlns:a16="http://schemas.microsoft.com/office/drawing/2014/main" id="{0A46DEAB-127F-43AA-9DBA-3651AD585A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61" y="12124669"/>
            <a:ext cx="3930140" cy="3930140"/>
          </a:xfrm>
          <a:prstGeom prst="rect">
            <a:avLst/>
          </a:prstGeom>
        </p:spPr>
      </p:pic>
    </p:spTree>
    <p:extLst>
      <p:ext uri="{BB962C8B-B14F-4D97-AF65-F5344CB8AC3E}">
        <p14:creationId xmlns:p14="http://schemas.microsoft.com/office/powerpoint/2010/main" val="3997035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6;p11"/>
          <p:cNvSpPr/>
          <p:nvPr/>
        </p:nvSpPr>
        <p:spPr>
          <a:xfrm>
            <a:off x="1065730" y="969474"/>
            <a:ext cx="10483399" cy="95406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2800" b="1" u="sng" dirty="0">
                <a:solidFill>
                  <a:schemeClr val="bg2">
                    <a:lumMod val="50000"/>
                  </a:schemeClr>
                </a:solidFill>
                <a:latin typeface="Arial"/>
                <a:ea typeface="Arial"/>
                <a:cs typeface="Arial"/>
                <a:sym typeface="Arial"/>
              </a:rPr>
              <a:t>الخطة التفصيلية لدورات برنامج ( معين النخبة 4 ) </a:t>
            </a:r>
          </a:p>
          <a:p>
            <a:pPr marL="0" marR="0" lvl="0" indent="0" algn="ctr" rtl="1">
              <a:spcBef>
                <a:spcPts val="0"/>
              </a:spcBef>
              <a:spcAft>
                <a:spcPts val="0"/>
              </a:spcAft>
              <a:buNone/>
            </a:pPr>
            <a:r>
              <a:rPr lang="ar-SA" sz="2800" b="1" u="sng" dirty="0">
                <a:solidFill>
                  <a:schemeClr val="bg2">
                    <a:lumMod val="50000"/>
                  </a:schemeClr>
                </a:solidFill>
                <a:latin typeface="Arial"/>
                <a:ea typeface="Arial"/>
                <a:cs typeface="Arial"/>
                <a:sym typeface="Arial"/>
              </a:rPr>
              <a:t>من 29 / 6 /1443هـ ـ 26 / 8 / 1443هـ  </a:t>
            </a:r>
            <a:endParaRPr sz="1100" u="sng" dirty="0">
              <a:solidFill>
                <a:schemeClr val="bg2">
                  <a:lumMod val="50000"/>
                </a:schemeClr>
              </a:solidFill>
              <a:latin typeface="Arial"/>
              <a:ea typeface="Arial"/>
              <a:cs typeface="Arial"/>
              <a:sym typeface="Arial"/>
            </a:endParaRPr>
          </a:p>
        </p:txBody>
      </p:sp>
      <p:graphicFrame>
        <p:nvGraphicFramePr>
          <p:cNvPr id="6" name="Google Shape;247;p11"/>
          <p:cNvGraphicFramePr/>
          <p:nvPr>
            <p:extLst>
              <p:ext uri="{D42A27DB-BD31-4B8C-83A1-F6EECF244321}">
                <p14:modId xmlns:p14="http://schemas.microsoft.com/office/powerpoint/2010/main" val="51207798"/>
              </p:ext>
            </p:extLst>
          </p:nvPr>
        </p:nvGraphicFramePr>
        <p:xfrm>
          <a:off x="711402" y="2624440"/>
          <a:ext cx="11192057" cy="12366737"/>
        </p:xfrm>
        <a:graphic>
          <a:graphicData uri="http://schemas.openxmlformats.org/drawingml/2006/table">
            <a:tbl>
              <a:tblPr firstRow="1" bandRow="1">
                <a:noFill/>
              </a:tblPr>
              <a:tblGrid>
                <a:gridCol w="1519910">
                  <a:extLst>
                    <a:ext uri="{9D8B030D-6E8A-4147-A177-3AD203B41FA5}">
                      <a16:colId xmlns:a16="http://schemas.microsoft.com/office/drawing/2014/main" val="20001"/>
                    </a:ext>
                  </a:extLst>
                </a:gridCol>
                <a:gridCol w="4187308">
                  <a:extLst>
                    <a:ext uri="{9D8B030D-6E8A-4147-A177-3AD203B41FA5}">
                      <a16:colId xmlns:a16="http://schemas.microsoft.com/office/drawing/2014/main" val="20002"/>
                    </a:ext>
                  </a:extLst>
                </a:gridCol>
                <a:gridCol w="1063286">
                  <a:extLst>
                    <a:ext uri="{9D8B030D-6E8A-4147-A177-3AD203B41FA5}">
                      <a16:colId xmlns:a16="http://schemas.microsoft.com/office/drawing/2014/main" val="20003"/>
                    </a:ext>
                  </a:extLst>
                </a:gridCol>
                <a:gridCol w="967214">
                  <a:extLst>
                    <a:ext uri="{9D8B030D-6E8A-4147-A177-3AD203B41FA5}">
                      <a16:colId xmlns:a16="http://schemas.microsoft.com/office/drawing/2014/main" val="20004"/>
                    </a:ext>
                  </a:extLst>
                </a:gridCol>
                <a:gridCol w="1871651">
                  <a:extLst>
                    <a:ext uri="{9D8B030D-6E8A-4147-A177-3AD203B41FA5}">
                      <a16:colId xmlns:a16="http://schemas.microsoft.com/office/drawing/2014/main" val="20005"/>
                    </a:ext>
                  </a:extLst>
                </a:gridCol>
                <a:gridCol w="1582688">
                  <a:extLst>
                    <a:ext uri="{9D8B030D-6E8A-4147-A177-3AD203B41FA5}">
                      <a16:colId xmlns:a16="http://schemas.microsoft.com/office/drawing/2014/main" val="20006"/>
                    </a:ext>
                  </a:extLst>
                </a:gridCol>
              </a:tblGrid>
              <a:tr h="706789">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chemeClr val="tx1"/>
                          </a:solidFill>
                          <a:latin typeface="Arial"/>
                          <a:ea typeface="Arial"/>
                          <a:cs typeface="+mn-cs"/>
                          <a:sym typeface="Arial"/>
                        </a:rPr>
                        <a:t>العنوان</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chemeClr val="tx1"/>
                          </a:solidFill>
                          <a:latin typeface="Arial"/>
                          <a:ea typeface="Arial"/>
                          <a:cs typeface="+mn-cs"/>
                          <a:sym typeface="Arial"/>
                        </a:rPr>
                        <a:t>المحاور</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a:solidFill>
                            <a:schemeClr val="tx1"/>
                          </a:solidFill>
                          <a:latin typeface="Arial"/>
                          <a:ea typeface="Arial"/>
                          <a:cs typeface="+mn-cs"/>
                          <a:sym typeface="Arial"/>
                        </a:rPr>
                        <a:t>الوقت</a:t>
                      </a:r>
                      <a:endParaRPr sz="2400" b="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a:solidFill>
                            <a:schemeClr val="tx1"/>
                          </a:solidFill>
                          <a:latin typeface="Arial"/>
                          <a:ea typeface="Arial"/>
                          <a:cs typeface="+mn-cs"/>
                          <a:sym typeface="Arial"/>
                        </a:rPr>
                        <a:t>اليوم</a:t>
                      </a:r>
                      <a:endParaRPr sz="2400" b="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التاريخ</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المدرب/ة</a:t>
                      </a:r>
                      <a:endParaRPr sz="2400" b="0" dirty="0">
                        <a:solidFill>
                          <a:schemeClr val="tx1"/>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solidFill>
                      <a:srgbClr val="F9F6EB"/>
                    </a:solidFill>
                  </a:tcPr>
                </a:tc>
                <a:extLst>
                  <a:ext uri="{0D108BD9-81ED-4DB2-BD59-A6C34878D82A}">
                    <a16:rowId xmlns:a16="http://schemas.microsoft.com/office/drawing/2014/main" val="10000"/>
                  </a:ext>
                </a:extLst>
              </a:tr>
              <a:tr h="4065091">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مهارات القراءة</a:t>
                      </a:r>
                      <a:r>
                        <a:rPr lang="ar-SA" sz="2400" b="0" baseline="0" dirty="0">
                          <a:solidFill>
                            <a:schemeClr val="tx1"/>
                          </a:solidFill>
                          <a:latin typeface="Arial"/>
                          <a:ea typeface="Arial"/>
                          <a:cs typeface="+mn-cs"/>
                          <a:sym typeface="Arial"/>
                        </a:rPr>
                        <a:t> السريعة</a:t>
                      </a:r>
                      <a:endParaRPr sz="2400" b="0" dirty="0">
                        <a:solidFill>
                          <a:schemeClr val="tx1"/>
                        </a:solidFill>
                        <a:latin typeface="Arial"/>
                        <a:ea typeface="Arial"/>
                        <a:cs typeface="+mn-cs"/>
                        <a:sym typeface="Arial"/>
                      </a:endParaRPr>
                    </a:p>
                    <a:p>
                      <a:pPr marL="0" marR="0" lvl="0" indent="0" algn="ctr" rtl="1">
                        <a:spcBef>
                          <a:spcPts val="0"/>
                        </a:spcBef>
                        <a:spcAft>
                          <a:spcPts val="0"/>
                        </a:spcAft>
                        <a:buNone/>
                      </a:pP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kern="1200" dirty="0">
                          <a:solidFill>
                            <a:srgbClr val="7F4377"/>
                          </a:solidFill>
                          <a:latin typeface="AbdoLine" pitchFamily="50" charset="-78"/>
                          <a:ea typeface="+mn-ea"/>
                          <a:cs typeface="+mn-cs"/>
                        </a:rPr>
                        <a:t>1. التعرف على مفهوم القراءة السريعة </a:t>
                      </a:r>
                    </a:p>
                    <a:p>
                      <a:pPr algn="r" rtl="1">
                        <a:lnSpc>
                          <a:spcPct val="115000"/>
                        </a:lnSpc>
                        <a:spcAft>
                          <a:spcPts val="0"/>
                        </a:spcAft>
                      </a:pPr>
                      <a:r>
                        <a:rPr lang="ar-SA" sz="2400" b="0" kern="1200" dirty="0">
                          <a:solidFill>
                            <a:srgbClr val="7F4377"/>
                          </a:solidFill>
                          <a:latin typeface="AbdoLine" pitchFamily="50" charset="-78"/>
                          <a:ea typeface="+mn-ea"/>
                          <a:cs typeface="+mn-cs"/>
                        </a:rPr>
                        <a:t>2.</a:t>
                      </a:r>
                      <a:r>
                        <a:rPr lang="ar-SA" sz="2400" b="0" kern="1200" baseline="0" dirty="0">
                          <a:solidFill>
                            <a:srgbClr val="7F4377"/>
                          </a:solidFill>
                          <a:latin typeface="AbdoLine" pitchFamily="50" charset="-78"/>
                          <a:ea typeface="+mn-ea"/>
                          <a:cs typeface="+mn-cs"/>
                        </a:rPr>
                        <a:t> قياس سرعة القراءة لدى المتدربة </a:t>
                      </a:r>
                      <a:endParaRPr lang="ar-SA" sz="2400" b="0" kern="1200" dirty="0">
                        <a:solidFill>
                          <a:srgbClr val="7F4377"/>
                        </a:solidFill>
                        <a:latin typeface="AbdoLine" pitchFamily="50" charset="-78"/>
                        <a:ea typeface="+mn-ea"/>
                        <a:cs typeface="+mn-cs"/>
                      </a:endParaRPr>
                    </a:p>
                    <a:p>
                      <a:pPr algn="r" rtl="1">
                        <a:lnSpc>
                          <a:spcPct val="115000"/>
                        </a:lnSpc>
                        <a:spcAft>
                          <a:spcPts val="0"/>
                        </a:spcAft>
                      </a:pPr>
                      <a:r>
                        <a:rPr lang="ar-SA" sz="2400" b="0" kern="1200" dirty="0">
                          <a:solidFill>
                            <a:srgbClr val="7F4377"/>
                          </a:solidFill>
                          <a:latin typeface="AbdoLine" pitchFamily="50" charset="-78"/>
                          <a:ea typeface="+mn-ea"/>
                          <a:cs typeface="+mn-cs"/>
                        </a:rPr>
                        <a:t>3.مضاعفة</a:t>
                      </a:r>
                      <a:r>
                        <a:rPr lang="ar-SA" sz="2400" b="0" kern="1200" baseline="0" dirty="0">
                          <a:solidFill>
                            <a:srgbClr val="7F4377"/>
                          </a:solidFill>
                          <a:latin typeface="AbdoLine" pitchFamily="50" charset="-78"/>
                          <a:ea typeface="+mn-ea"/>
                          <a:cs typeface="+mn-cs"/>
                        </a:rPr>
                        <a:t> سرعة القراءة ثلاثة أضعاف على الأقل من خلال التقنيات الخمسة للقراءة.</a:t>
                      </a:r>
                    </a:p>
                    <a:p>
                      <a:pPr algn="r" rtl="1">
                        <a:lnSpc>
                          <a:spcPct val="115000"/>
                        </a:lnSpc>
                        <a:spcAft>
                          <a:spcPts val="0"/>
                        </a:spcAft>
                      </a:pPr>
                      <a:r>
                        <a:rPr lang="ar-SA" sz="2400" b="0" kern="1200" baseline="0" dirty="0">
                          <a:solidFill>
                            <a:srgbClr val="7F4377"/>
                          </a:solidFill>
                          <a:latin typeface="AbdoLine" pitchFamily="50" charset="-78"/>
                          <a:ea typeface="+mn-ea"/>
                          <a:cs typeface="+mn-cs"/>
                        </a:rPr>
                        <a:t>4. تطبيق القراءة السريعة بطريقة </a:t>
                      </a:r>
                      <a:r>
                        <a:rPr lang="en-US" sz="2400" b="0" kern="1200" baseline="0" dirty="0">
                          <a:solidFill>
                            <a:srgbClr val="7F4377"/>
                          </a:solidFill>
                          <a:latin typeface="Calibri" panose="020F0502020204030204" pitchFamily="34" charset="0"/>
                          <a:ea typeface="+mn-ea"/>
                          <a:cs typeface="+mn-cs"/>
                        </a:rPr>
                        <a:t>psq5r</a:t>
                      </a:r>
                    </a:p>
                    <a:p>
                      <a:pPr algn="r" rtl="1">
                        <a:lnSpc>
                          <a:spcPct val="115000"/>
                        </a:lnSpc>
                        <a:spcAft>
                          <a:spcPts val="0"/>
                        </a:spcAft>
                      </a:pPr>
                      <a:r>
                        <a:rPr lang="ar-SA" sz="2400" b="0" kern="1200" baseline="0" dirty="0">
                          <a:solidFill>
                            <a:srgbClr val="7F4377"/>
                          </a:solidFill>
                          <a:latin typeface="Calibri" panose="020F0502020204030204" pitchFamily="34" charset="0"/>
                          <a:ea typeface="+mn-ea"/>
                          <a:cs typeface="+mn-cs"/>
                        </a:rPr>
                        <a:t>5. التعرف على أهم المواقع الالكترونية والتطبيقات الخاصة بالقراءة السريعة </a:t>
                      </a:r>
                      <a:endParaRPr lang="ar-SA" sz="2400" b="0" kern="1200" dirty="0">
                        <a:solidFill>
                          <a:srgbClr val="7F4377"/>
                        </a:solidFill>
                        <a:latin typeface="Calibri" panose="020F0502020204030204" pitchFamily="34" charset="0"/>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٤:٠٠ - 8:٠٠</a:t>
                      </a:r>
                      <a:endParaRPr sz="2400" b="0" dirty="0">
                        <a:solidFill>
                          <a:schemeClr val="tx1"/>
                        </a:solidFill>
                        <a:cs typeface="+mn-cs"/>
                      </a:endParaRPr>
                    </a:p>
                    <a:p>
                      <a:pPr marL="0" marR="0" lvl="0" indent="0" algn="r" rtl="1">
                        <a:spcBef>
                          <a:spcPts val="0"/>
                        </a:spcBef>
                        <a:spcAft>
                          <a:spcPts val="0"/>
                        </a:spcAft>
                        <a:buNone/>
                      </a:pP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الثلاثاء</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29 / 6/ 1443</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None/>
                      </a:pPr>
                      <a:r>
                        <a:rPr lang="ar-SA" sz="2400" b="0" dirty="0">
                          <a:solidFill>
                            <a:srgbClr val="7F4377"/>
                          </a:solidFill>
                          <a:latin typeface="Arial"/>
                          <a:ea typeface="Arial"/>
                          <a:cs typeface="+mn-cs"/>
                          <a:sym typeface="Arial"/>
                        </a:rPr>
                        <a:t>أ. أم</a:t>
                      </a:r>
                      <a:r>
                        <a:rPr lang="ar-SA" sz="2400" b="0" baseline="0" dirty="0">
                          <a:solidFill>
                            <a:srgbClr val="7F4377"/>
                          </a:solidFill>
                          <a:latin typeface="Arial"/>
                          <a:ea typeface="Arial"/>
                          <a:cs typeface="+mn-cs"/>
                          <a:sym typeface="Arial"/>
                        </a:rPr>
                        <a:t>ل </a:t>
                      </a:r>
                      <a:r>
                        <a:rPr lang="ar-SA" sz="2400" b="0" baseline="0" dirty="0" err="1">
                          <a:solidFill>
                            <a:srgbClr val="7F4377"/>
                          </a:solidFill>
                          <a:latin typeface="Arial"/>
                          <a:ea typeface="Arial"/>
                          <a:cs typeface="+mn-cs"/>
                          <a:sym typeface="Arial"/>
                        </a:rPr>
                        <a:t>العوبثاني</a:t>
                      </a:r>
                      <a:r>
                        <a:rPr lang="ar-SA" sz="2400" b="0" baseline="0" dirty="0">
                          <a:solidFill>
                            <a:srgbClr val="7F4377"/>
                          </a:solidFill>
                          <a:latin typeface="Arial"/>
                          <a:ea typeface="Arial"/>
                          <a:cs typeface="+mn-cs"/>
                          <a:sym typeface="Arial"/>
                        </a:rPr>
                        <a:t> </a:t>
                      </a:r>
                      <a:endParaRPr sz="2400" b="0" dirty="0">
                        <a:solidFill>
                          <a:srgbClr val="7F4377"/>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59079">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فقه الأولويات </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kern="1200" dirty="0">
                          <a:solidFill>
                            <a:srgbClr val="7F4377"/>
                          </a:solidFill>
                          <a:latin typeface="AbdoLine" pitchFamily="50" charset="-78"/>
                          <a:ea typeface="+mn-ea"/>
                          <a:cs typeface="+mn-cs"/>
                        </a:rPr>
                        <a:t>1. التأصيل الشرعي للأولويات، ونماذج للأولويات في السنة.</a:t>
                      </a:r>
                    </a:p>
                    <a:p>
                      <a:pPr algn="r" rtl="1">
                        <a:lnSpc>
                          <a:spcPct val="115000"/>
                        </a:lnSpc>
                        <a:spcAft>
                          <a:spcPts val="0"/>
                        </a:spcAft>
                      </a:pPr>
                      <a:r>
                        <a:rPr lang="ar-SA" sz="2400" b="0" kern="1200" dirty="0">
                          <a:solidFill>
                            <a:srgbClr val="7F4377"/>
                          </a:solidFill>
                          <a:latin typeface="AbdoLine" pitchFamily="50" charset="-78"/>
                          <a:ea typeface="+mn-ea"/>
                          <a:cs typeface="+mn-cs"/>
                        </a:rPr>
                        <a:t>2.الموازنة في الحياة بين المسؤوليات الأسرية والاجتماعية.</a:t>
                      </a:r>
                    </a:p>
                    <a:p>
                      <a:pPr algn="r" rtl="1">
                        <a:lnSpc>
                          <a:spcPct val="115000"/>
                        </a:lnSpc>
                        <a:spcAft>
                          <a:spcPts val="0"/>
                        </a:spcAft>
                      </a:pPr>
                      <a:r>
                        <a:rPr lang="ar-SA" sz="2400" b="0" kern="1200" dirty="0">
                          <a:solidFill>
                            <a:srgbClr val="7F4377"/>
                          </a:solidFill>
                          <a:latin typeface="AbdoLine" pitchFamily="50" charset="-78"/>
                          <a:ea typeface="+mn-ea"/>
                          <a:cs typeface="+mn-cs"/>
                        </a:rPr>
                        <a:t>3.ضوابط الأولويات حال التزاحم.</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i="0" u="none" strike="noStrike" cap="none" dirty="0">
                          <a:solidFill>
                            <a:schemeClr val="tx1"/>
                          </a:solidFill>
                          <a:latin typeface="Arial"/>
                          <a:ea typeface="Arial"/>
                          <a:cs typeface="+mn-cs"/>
                          <a:sym typeface="Arial"/>
                        </a:rPr>
                        <a:t>٤:٠٠ - ٨:٠٠</a:t>
                      </a:r>
                      <a:endParaRPr sz="2400" b="0" i="0" u="none" strike="noStrike" cap="none"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i="0" u="none" strike="noStrike" cap="none" dirty="0">
                          <a:solidFill>
                            <a:schemeClr val="tx1"/>
                          </a:solidFill>
                          <a:latin typeface="Arial"/>
                          <a:ea typeface="Arial"/>
                          <a:cs typeface="+mn-cs"/>
                          <a:sym typeface="Arial"/>
                        </a:rPr>
                        <a:t>السبت</a:t>
                      </a:r>
                      <a:r>
                        <a:rPr lang="ar-SA" sz="2400" b="0" i="0" u="none" strike="noStrike" cap="none" baseline="0" dirty="0">
                          <a:solidFill>
                            <a:schemeClr val="tx1"/>
                          </a:solidFill>
                          <a:latin typeface="Arial"/>
                          <a:ea typeface="Arial"/>
                          <a:cs typeface="+mn-cs"/>
                          <a:sym typeface="Arial"/>
                        </a:rPr>
                        <a:t> </a:t>
                      </a: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cs typeface="+mn-cs"/>
                        </a:rPr>
                        <a:t>4 / 7 / 1443</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Arial"/>
                          <a:ea typeface="Arial"/>
                          <a:cs typeface="+mn-cs"/>
                          <a:sym typeface="Arial"/>
                        </a:rPr>
                        <a:t>د. نورة </a:t>
                      </a:r>
                      <a:r>
                        <a:rPr lang="ar-SA" sz="2400" b="0" dirty="0" err="1">
                          <a:solidFill>
                            <a:srgbClr val="7F4377"/>
                          </a:solidFill>
                          <a:latin typeface="Arial"/>
                          <a:ea typeface="Arial"/>
                          <a:cs typeface="+mn-cs"/>
                          <a:sym typeface="Arial"/>
                        </a:rPr>
                        <a:t>الهدلق</a:t>
                      </a:r>
                      <a:endParaRPr lang="ar-SA" sz="2400" b="0" dirty="0">
                        <a:solidFill>
                          <a:srgbClr val="7F4377"/>
                        </a:solidFil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73415">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مهارات التفكير الإبداعي </a:t>
                      </a: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algn="r" defTabSz="914400" rtl="1" eaLnBrk="1" latinLnBrk="0" hangingPunct="1">
                        <a:lnSpc>
                          <a:spcPct val="115000"/>
                        </a:lnSpc>
                        <a:spcAft>
                          <a:spcPts val="0"/>
                        </a:spcAft>
                      </a:pPr>
                      <a:r>
                        <a:rPr lang="ar-SA" sz="2400" b="0" kern="1200" dirty="0">
                          <a:solidFill>
                            <a:srgbClr val="7F4377"/>
                          </a:solidFill>
                          <a:latin typeface="AbdoLine" pitchFamily="50" charset="-78"/>
                          <a:ea typeface="+mn-ea"/>
                          <a:cs typeface="+mn-cs"/>
                        </a:rPr>
                        <a:t>1.مفهوم</a:t>
                      </a:r>
                      <a:r>
                        <a:rPr lang="ar-SA" sz="2400" b="0" kern="1200" baseline="0" dirty="0">
                          <a:solidFill>
                            <a:srgbClr val="7F4377"/>
                          </a:solidFill>
                          <a:latin typeface="AbdoLine" pitchFamily="50" charset="-78"/>
                          <a:ea typeface="+mn-ea"/>
                          <a:cs typeface="+mn-cs"/>
                        </a:rPr>
                        <a:t> التفكير الإبداعي، وسمات المبدعين.</a:t>
                      </a:r>
                      <a:endParaRPr lang="ar-SA" sz="2400" b="0" kern="1200" dirty="0">
                        <a:solidFill>
                          <a:srgbClr val="7F4377"/>
                        </a:solidFill>
                        <a:latin typeface="AbdoLine" pitchFamily="50" charset="-78"/>
                        <a:ea typeface="+mn-ea"/>
                        <a:cs typeface="+mn-cs"/>
                      </a:endParaRPr>
                    </a:p>
                    <a:p>
                      <a:pPr marL="0" algn="r" defTabSz="914400" rtl="1" eaLnBrk="1" latinLnBrk="0" hangingPunct="1">
                        <a:lnSpc>
                          <a:spcPct val="115000"/>
                        </a:lnSpc>
                        <a:spcAft>
                          <a:spcPts val="0"/>
                        </a:spcAft>
                      </a:pPr>
                      <a:r>
                        <a:rPr lang="ar-SA" sz="2400" b="0" kern="1200" dirty="0">
                          <a:solidFill>
                            <a:srgbClr val="7F4377"/>
                          </a:solidFill>
                          <a:latin typeface="AbdoLine" pitchFamily="50" charset="-78"/>
                          <a:ea typeface="+mn-ea"/>
                          <a:cs typeface="+mn-cs"/>
                        </a:rPr>
                        <a:t>2.طرق</a:t>
                      </a:r>
                      <a:r>
                        <a:rPr lang="ar-SA" sz="2400" b="0" kern="1200" baseline="0" dirty="0">
                          <a:solidFill>
                            <a:srgbClr val="7F4377"/>
                          </a:solidFill>
                          <a:latin typeface="AbdoLine" pitchFamily="50" charset="-78"/>
                          <a:ea typeface="+mn-ea"/>
                          <a:cs typeface="+mn-cs"/>
                        </a:rPr>
                        <a:t> توليد الأفكار الإبداعية.</a:t>
                      </a:r>
                      <a:endParaRPr lang="ar-SA" sz="2400" b="0" kern="1200" dirty="0">
                        <a:solidFill>
                          <a:srgbClr val="7F4377"/>
                        </a:solidFill>
                        <a:latin typeface="AbdoLine" pitchFamily="50" charset="-78"/>
                        <a:ea typeface="+mn-ea"/>
                        <a:cs typeface="+mn-cs"/>
                      </a:endParaRPr>
                    </a:p>
                    <a:p>
                      <a:pPr marL="0" algn="r" defTabSz="914400" rtl="1" eaLnBrk="1" latinLnBrk="0" hangingPunct="1">
                        <a:lnSpc>
                          <a:spcPct val="115000"/>
                        </a:lnSpc>
                        <a:spcAft>
                          <a:spcPts val="0"/>
                        </a:spcAft>
                      </a:pPr>
                      <a:r>
                        <a:rPr lang="ar-SA" sz="2400" b="0" kern="1200" baseline="0" dirty="0">
                          <a:solidFill>
                            <a:srgbClr val="7F4377"/>
                          </a:solidFill>
                          <a:latin typeface="AbdoLine" pitchFamily="50" charset="-78"/>
                          <a:ea typeface="+mn-ea"/>
                          <a:cs typeface="+mn-cs"/>
                        </a:rPr>
                        <a:t>3. مكونات التفكير الإبداعي.</a:t>
                      </a:r>
                    </a:p>
                    <a:p>
                      <a:pPr marL="0" algn="r" defTabSz="914400" rtl="1" eaLnBrk="1" latinLnBrk="0" hangingPunct="1">
                        <a:lnSpc>
                          <a:spcPct val="115000"/>
                        </a:lnSpc>
                        <a:spcAft>
                          <a:spcPts val="0"/>
                        </a:spcAft>
                      </a:pPr>
                      <a:r>
                        <a:rPr lang="ar-SA" sz="2400" b="0" kern="1200" baseline="0" dirty="0">
                          <a:solidFill>
                            <a:srgbClr val="7F4377"/>
                          </a:solidFill>
                          <a:latin typeface="AbdoLine" pitchFamily="50" charset="-78"/>
                          <a:ea typeface="+mn-ea"/>
                          <a:cs typeface="+mn-cs"/>
                        </a:rPr>
                        <a:t>4.معوقات الإبداع.</a:t>
                      </a:r>
                      <a:endParaRPr lang="ar-SA" sz="2400" b="0" kern="1200" dirty="0">
                        <a:solidFill>
                          <a:srgbClr val="7F4377"/>
                        </a:solidFill>
                        <a:latin typeface="AbdoLine" pitchFamily="50" charset="-78"/>
                        <a:ea typeface="+mn-ea"/>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i="0" u="none" strike="noStrike" cap="none" dirty="0">
                          <a:solidFill>
                            <a:schemeClr val="tx1"/>
                          </a:solidFill>
                          <a:latin typeface="Arial"/>
                          <a:ea typeface="Arial"/>
                          <a:cs typeface="+mn-cs"/>
                          <a:sym typeface="Arial"/>
                        </a:rPr>
                        <a:t>8:٠٠ - 12:٠٠</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i="0" u="none" strike="noStrike" cap="none" dirty="0">
                          <a:solidFill>
                            <a:schemeClr val="tx1"/>
                          </a:solidFill>
                          <a:latin typeface="Arial"/>
                          <a:ea typeface="Arial"/>
                          <a:cs typeface="+mn-cs"/>
                          <a:sym typeface="Arial"/>
                        </a:rPr>
                        <a:t>الثلاثاء</a:t>
                      </a:r>
                      <a:endParaRPr sz="2400" b="0" dirty="0">
                        <a:solidFill>
                          <a:schemeClr val="tx1"/>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7 / 7 / 1443</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15000"/>
                        </a:lnSpc>
                        <a:spcBef>
                          <a:spcPts val="0"/>
                        </a:spcBef>
                        <a:spcAft>
                          <a:spcPts val="0"/>
                        </a:spcAft>
                        <a:buNone/>
                      </a:pPr>
                      <a:endParaRPr sz="2400" b="0" dirty="0">
                        <a:solidFill>
                          <a:srgbClr val="7F4377"/>
                        </a:solidFill>
                        <a:latin typeface="Arial"/>
                        <a:ea typeface="Arial"/>
                        <a:cs typeface="+mn-cs"/>
                        <a:sym typeface="Arial"/>
                      </a:endParaRPr>
                    </a:p>
                    <a:p>
                      <a:pPr marL="0" marR="0" lvl="0" indent="0" algn="ctr" rtl="1">
                        <a:lnSpc>
                          <a:spcPct val="115000"/>
                        </a:lnSpc>
                        <a:spcBef>
                          <a:spcPts val="0"/>
                        </a:spcBef>
                        <a:spcAft>
                          <a:spcPts val="0"/>
                        </a:spcAft>
                        <a:buNone/>
                      </a:pPr>
                      <a:endParaRPr sz="2400" b="0" dirty="0">
                        <a:solidFill>
                          <a:srgbClr val="7F4377"/>
                        </a:solidFill>
                        <a:latin typeface="Arial"/>
                        <a:ea typeface="Arial"/>
                        <a:cs typeface="+mn-cs"/>
                        <a:sym typeface="Arial"/>
                      </a:endParaRPr>
                    </a:p>
                    <a:p>
                      <a:pPr marL="0" marR="0" lvl="0" indent="0" algn="ctr" rtl="1">
                        <a:lnSpc>
                          <a:spcPct val="115000"/>
                        </a:lnSpc>
                        <a:spcBef>
                          <a:spcPts val="0"/>
                        </a:spcBef>
                        <a:spcAft>
                          <a:spcPts val="0"/>
                        </a:spcAft>
                        <a:buClr>
                          <a:srgbClr val="9D6B9C"/>
                        </a:buClr>
                        <a:buSzPts val="1400"/>
                        <a:buFont typeface="Arial"/>
                        <a:buNone/>
                      </a:pPr>
                      <a:r>
                        <a:rPr lang="ar-SA" sz="2400" b="0" dirty="0">
                          <a:solidFill>
                            <a:srgbClr val="7F4377"/>
                          </a:solidFill>
                          <a:latin typeface="Arial"/>
                          <a:ea typeface="Arial"/>
                          <a:cs typeface="+mn-cs"/>
                          <a:sym typeface="Arial"/>
                        </a:rPr>
                        <a:t>د. فاطمة </a:t>
                      </a:r>
                      <a:r>
                        <a:rPr lang="ar-SA" sz="2400" b="0" dirty="0" err="1">
                          <a:solidFill>
                            <a:srgbClr val="7F4377"/>
                          </a:solidFill>
                          <a:latin typeface="Arial"/>
                          <a:ea typeface="Arial"/>
                          <a:cs typeface="+mn-cs"/>
                          <a:sym typeface="Arial"/>
                        </a:rPr>
                        <a:t>باعارمة</a:t>
                      </a:r>
                      <a:r>
                        <a:rPr lang="ar-SA" sz="2400" b="0" dirty="0">
                          <a:solidFill>
                            <a:srgbClr val="7F4377"/>
                          </a:solidFill>
                          <a:latin typeface="Arial"/>
                          <a:ea typeface="Arial"/>
                          <a:cs typeface="+mn-cs"/>
                          <a:sym typeface="Arial"/>
                        </a:rPr>
                        <a:t> </a:t>
                      </a:r>
                      <a:endParaRPr sz="2400" b="0" dirty="0">
                        <a:solidFill>
                          <a:srgbClr val="7F4377"/>
                        </a:solidFil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62686">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cs typeface="+mn-cs"/>
                          <a:sym typeface="Arial"/>
                        </a:rPr>
                        <a:t>المرأة</a:t>
                      </a:r>
                      <a:r>
                        <a:rPr lang="ar-SA" sz="2400" b="0" baseline="0" dirty="0">
                          <a:solidFill>
                            <a:schemeClr val="tx1"/>
                          </a:solidFill>
                          <a:latin typeface="Arial"/>
                          <a:cs typeface="+mn-cs"/>
                          <a:sym typeface="Arial"/>
                        </a:rPr>
                        <a:t> والتربية</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lang="ar-SA" sz="2400" b="0" kern="1200" dirty="0">
                          <a:solidFill>
                            <a:srgbClr val="7F4377"/>
                          </a:solidFill>
                          <a:latin typeface="Calibri" panose="020F0502020204030204" pitchFamily="34" charset="0"/>
                          <a:ea typeface="+mn-ea"/>
                          <a:cs typeface="+mn-cs"/>
                        </a:rPr>
                        <a:t>1.الأهداف التربوية.</a:t>
                      </a:r>
                    </a:p>
                    <a:p>
                      <a:pPr algn="r" rtl="1">
                        <a:lnSpc>
                          <a:spcPct val="115000"/>
                        </a:lnSpc>
                        <a:spcAft>
                          <a:spcPts val="0"/>
                        </a:spcAft>
                      </a:pPr>
                      <a:r>
                        <a:rPr lang="ar-SA" sz="2400" b="0" kern="1200" dirty="0">
                          <a:solidFill>
                            <a:srgbClr val="7F4377"/>
                          </a:solidFill>
                          <a:latin typeface="Calibri" panose="020F0502020204030204" pitchFamily="34" charset="0"/>
                          <a:ea typeface="+mn-ea"/>
                          <a:cs typeface="+mn-cs"/>
                        </a:rPr>
                        <a:t>2.خصائص المراحل العمرية والتعامل معها.</a:t>
                      </a:r>
                    </a:p>
                    <a:p>
                      <a:pPr algn="r" rtl="1">
                        <a:lnSpc>
                          <a:spcPct val="115000"/>
                        </a:lnSpc>
                        <a:spcAft>
                          <a:spcPts val="0"/>
                        </a:spcAft>
                      </a:pPr>
                      <a:r>
                        <a:rPr lang="ar-SA" sz="2400" b="0" kern="1200" dirty="0">
                          <a:solidFill>
                            <a:srgbClr val="7F4377"/>
                          </a:solidFill>
                          <a:latin typeface="Calibri" panose="020F0502020204030204" pitchFamily="34" charset="0"/>
                          <a:ea typeface="+mn-ea"/>
                          <a:cs typeface="+mn-cs"/>
                        </a:rPr>
                        <a:t>3.تنمية الجوانب الإيمانية.</a:t>
                      </a:r>
                    </a:p>
                    <a:p>
                      <a:pPr algn="r" rtl="1">
                        <a:lnSpc>
                          <a:spcPct val="115000"/>
                        </a:lnSpc>
                        <a:spcAft>
                          <a:spcPts val="0"/>
                        </a:spcAft>
                      </a:pPr>
                      <a:r>
                        <a:rPr lang="ar-SA" sz="2400" b="0" kern="1200" dirty="0">
                          <a:solidFill>
                            <a:srgbClr val="7F4377"/>
                          </a:solidFill>
                          <a:latin typeface="Calibri" panose="020F0502020204030204" pitchFamily="34" charset="0"/>
                          <a:ea typeface="+mn-ea"/>
                          <a:cs typeface="+mn-cs"/>
                        </a:rPr>
                        <a:t>4.تنمية الجوانب العلمية والعقلية والسلوكية والاجتماعية والنفسية.</a:t>
                      </a:r>
                    </a:p>
                    <a:p>
                      <a:pPr algn="r" rtl="1">
                        <a:lnSpc>
                          <a:spcPct val="115000"/>
                        </a:lnSpc>
                        <a:spcAft>
                          <a:spcPts val="0"/>
                        </a:spcAft>
                      </a:pPr>
                      <a:r>
                        <a:rPr lang="ar-SA" sz="2400" b="0" kern="1200" dirty="0">
                          <a:solidFill>
                            <a:srgbClr val="7F4377"/>
                          </a:solidFill>
                          <a:latin typeface="Calibri" panose="020F0502020204030204" pitchFamily="34" charset="0"/>
                          <a:ea typeface="+mn-ea"/>
                          <a:cs typeface="+mn-cs"/>
                        </a:rPr>
                        <a:t>5. تطبيقات ومشاريع عملية على الكتاب.</a:t>
                      </a: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i="0" u="none" strike="noStrike" cap="none" dirty="0">
                          <a:solidFill>
                            <a:schemeClr val="tx1"/>
                          </a:solidFill>
                          <a:latin typeface="Arial"/>
                          <a:ea typeface="Arial"/>
                          <a:cs typeface="+mn-cs"/>
                          <a:sym typeface="Arial"/>
                        </a:rPr>
                        <a:t>8:٠٠ - 12:٠٠</a:t>
                      </a:r>
                      <a:endParaRPr sz="2400" b="0" i="0" u="none" strike="noStrike" cap="none"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i="0" u="none" strike="noStrike" cap="none" dirty="0">
                          <a:solidFill>
                            <a:schemeClr val="tx1"/>
                          </a:solidFill>
                          <a:latin typeface="Arial"/>
                          <a:ea typeface="Arial"/>
                          <a:cs typeface="+mn-cs"/>
                          <a:sym typeface="Arial"/>
                        </a:rPr>
                        <a:t>السبت</a:t>
                      </a:r>
                      <a:endParaRPr sz="2400" b="0" dirty="0">
                        <a:solidFill>
                          <a:schemeClr val="tx1"/>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11 / 7/ 1443</a:t>
                      </a:r>
                      <a:endParaRPr sz="2400" b="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rgbClr val="7F4377"/>
                          </a:solidFill>
                          <a:latin typeface="Arial"/>
                          <a:ea typeface="Arial"/>
                          <a:cs typeface="+mn-cs"/>
                          <a:sym typeface="Arial"/>
                        </a:rPr>
                        <a:t>د . محمد الدويش</a:t>
                      </a:r>
                      <a:endParaRPr sz="2400" b="0" dirty="0">
                        <a:solidFill>
                          <a:srgbClr val="7F4377"/>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5" name="Picture 2">
            <a:extLst>
              <a:ext uri="{FF2B5EF4-FFF2-40B4-BE49-F238E27FC236}">
                <a16:creationId xmlns:a16="http://schemas.microsoft.com/office/drawing/2014/main" id="{CBA0E4BD-3917-4530-8166-4D5C84934C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941" y="12238969"/>
            <a:ext cx="3930140" cy="3930140"/>
          </a:xfrm>
          <a:prstGeom prst="rect">
            <a:avLst/>
          </a:prstGeom>
        </p:spPr>
      </p:pic>
    </p:spTree>
    <p:extLst>
      <p:ext uri="{BB962C8B-B14F-4D97-AF65-F5344CB8AC3E}">
        <p14:creationId xmlns:p14="http://schemas.microsoft.com/office/powerpoint/2010/main" val="77879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47;p11"/>
          <p:cNvGraphicFramePr/>
          <p:nvPr>
            <p:extLst>
              <p:ext uri="{D42A27DB-BD31-4B8C-83A1-F6EECF244321}">
                <p14:modId xmlns:p14="http://schemas.microsoft.com/office/powerpoint/2010/main" val="1578886948"/>
              </p:ext>
            </p:extLst>
          </p:nvPr>
        </p:nvGraphicFramePr>
        <p:xfrm>
          <a:off x="617220" y="2722275"/>
          <a:ext cx="11286239" cy="11481764"/>
        </p:xfrm>
        <a:graphic>
          <a:graphicData uri="http://schemas.openxmlformats.org/drawingml/2006/table">
            <a:tbl>
              <a:tblPr firstRow="1" bandRow="1">
                <a:noFill/>
              </a:tblPr>
              <a:tblGrid>
                <a:gridCol w="1345930">
                  <a:extLst>
                    <a:ext uri="{9D8B030D-6E8A-4147-A177-3AD203B41FA5}">
                      <a16:colId xmlns:a16="http://schemas.microsoft.com/office/drawing/2014/main" val="20001"/>
                    </a:ext>
                  </a:extLst>
                </a:gridCol>
                <a:gridCol w="4440442">
                  <a:extLst>
                    <a:ext uri="{9D8B030D-6E8A-4147-A177-3AD203B41FA5}">
                      <a16:colId xmlns:a16="http://schemas.microsoft.com/office/drawing/2014/main" val="20002"/>
                    </a:ext>
                  </a:extLst>
                </a:gridCol>
                <a:gridCol w="1267605">
                  <a:extLst>
                    <a:ext uri="{9D8B030D-6E8A-4147-A177-3AD203B41FA5}">
                      <a16:colId xmlns:a16="http://schemas.microsoft.com/office/drawing/2014/main" val="20003"/>
                    </a:ext>
                  </a:extLst>
                </a:gridCol>
                <a:gridCol w="955673">
                  <a:extLst>
                    <a:ext uri="{9D8B030D-6E8A-4147-A177-3AD203B41FA5}">
                      <a16:colId xmlns:a16="http://schemas.microsoft.com/office/drawing/2014/main" val="20004"/>
                    </a:ext>
                  </a:extLst>
                </a:gridCol>
                <a:gridCol w="1501770">
                  <a:extLst>
                    <a:ext uri="{9D8B030D-6E8A-4147-A177-3AD203B41FA5}">
                      <a16:colId xmlns:a16="http://schemas.microsoft.com/office/drawing/2014/main" val="20005"/>
                    </a:ext>
                  </a:extLst>
                </a:gridCol>
                <a:gridCol w="1774819">
                  <a:extLst>
                    <a:ext uri="{9D8B030D-6E8A-4147-A177-3AD203B41FA5}">
                      <a16:colId xmlns:a16="http://schemas.microsoft.com/office/drawing/2014/main" val="20006"/>
                    </a:ext>
                  </a:extLst>
                </a:gridCol>
              </a:tblGrid>
              <a:tr h="786086">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العنوان</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defTabSz="1219170" rtl="1" eaLnBrk="1" latinLnBrk="0" hangingPunct="1">
                        <a:spcBef>
                          <a:spcPts val="0"/>
                        </a:spcBef>
                        <a:spcAft>
                          <a:spcPts val="0"/>
                        </a:spcAft>
                        <a:buNone/>
                      </a:pPr>
                      <a:r>
                        <a:rPr lang="ar-SA" sz="2400" b="0" kern="1200">
                          <a:solidFill>
                            <a:schemeClr val="tx1"/>
                          </a:solidFill>
                          <a:latin typeface="Arial"/>
                          <a:ea typeface="Arial"/>
                          <a:cs typeface="+mn-cs"/>
                          <a:sym typeface="Arial"/>
                        </a:rPr>
                        <a:t>المحاور</a:t>
                      </a:r>
                      <a:endParaRPr sz="2400" b="0" kern="1200">
                        <a:solidFill>
                          <a:schemeClr val="tx1"/>
                        </a:solidFill>
                        <a:latin typeface="Aria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defTabSz="1219170" rtl="1" eaLnBrk="1" latinLnBrk="0" hangingPunct="1">
                        <a:lnSpc>
                          <a:spcPct val="100000"/>
                        </a:lnSpc>
                        <a:spcBef>
                          <a:spcPts val="0"/>
                        </a:spcBef>
                        <a:spcAft>
                          <a:spcPts val="0"/>
                        </a:spcAft>
                        <a:buClr>
                          <a:srgbClr val="7DA7BC"/>
                        </a:buClr>
                        <a:buSzPts val="1200"/>
                        <a:buFont typeface="Arial"/>
                        <a:buNone/>
                      </a:pPr>
                      <a:r>
                        <a:rPr lang="ar-SA" sz="2400" b="0" kern="1200">
                          <a:solidFill>
                            <a:schemeClr val="tx1"/>
                          </a:solidFill>
                          <a:latin typeface="Arial"/>
                          <a:ea typeface="Arial"/>
                          <a:cs typeface="+mn-cs"/>
                          <a:sym typeface="Arial"/>
                        </a:rPr>
                        <a:t>الوقت</a:t>
                      </a:r>
                      <a:endParaRPr sz="2400" b="0" kern="120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defTabSz="1219170" rtl="1" eaLnBrk="1" latinLnBrk="0" hangingPunct="1">
                        <a:spcBef>
                          <a:spcPts val="0"/>
                        </a:spcBef>
                        <a:spcAft>
                          <a:spcPts val="0"/>
                        </a:spcAft>
                        <a:buNone/>
                      </a:pPr>
                      <a:r>
                        <a:rPr lang="ar-SA" sz="2400" b="0" kern="1200">
                          <a:solidFill>
                            <a:schemeClr val="tx1"/>
                          </a:solidFill>
                          <a:latin typeface="Arial"/>
                          <a:ea typeface="Arial"/>
                          <a:cs typeface="+mn-cs"/>
                          <a:sym typeface="Arial"/>
                        </a:rPr>
                        <a:t>اليوم</a:t>
                      </a:r>
                      <a:endParaRPr sz="2400" b="0" kern="1200">
                        <a:solidFill>
                          <a:schemeClr val="tx1"/>
                        </a:solidFill>
                        <a:latin typeface="Aria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defTabSz="1219170" rtl="1" eaLnBrk="1" latinLnBrk="0" hangingPunct="1">
                        <a:lnSpc>
                          <a:spcPct val="100000"/>
                        </a:lnSpc>
                        <a:spcBef>
                          <a:spcPts val="0"/>
                        </a:spcBef>
                        <a:spcAft>
                          <a:spcPts val="0"/>
                        </a:spcAft>
                        <a:buClr>
                          <a:srgbClr val="7DA7BC"/>
                        </a:buClr>
                        <a:buSzPts val="1200"/>
                        <a:buFont typeface="Arial"/>
                        <a:buNone/>
                      </a:pPr>
                      <a:r>
                        <a:rPr lang="ar-SA" sz="2400" b="0" kern="1200">
                          <a:solidFill>
                            <a:schemeClr val="tx1"/>
                          </a:solidFill>
                          <a:latin typeface="Arial"/>
                          <a:ea typeface="Arial"/>
                          <a:cs typeface="+mn-cs"/>
                          <a:sym typeface="Arial"/>
                        </a:rPr>
                        <a:t>التاريخ</a:t>
                      </a:r>
                      <a:endParaRPr sz="2400" b="0" kern="1200">
                        <a:solidFill>
                          <a:schemeClr val="tx1"/>
                        </a:solidFill>
                        <a:latin typeface="Aria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المدرب/ة</a:t>
                      </a:r>
                      <a:endParaRPr sz="2400" b="0" kern="1200" dirty="0">
                        <a:solidFill>
                          <a:schemeClr val="tx1"/>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extLst>
                  <a:ext uri="{0D108BD9-81ED-4DB2-BD59-A6C34878D82A}">
                    <a16:rowId xmlns:a16="http://schemas.microsoft.com/office/drawing/2014/main" val="10000"/>
                  </a:ext>
                </a:extLst>
              </a:tr>
              <a:tr h="2043900">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الفكر</a:t>
                      </a:r>
                      <a:r>
                        <a:rPr lang="ar-SA" sz="2400" b="0" baseline="0" dirty="0">
                          <a:solidFill>
                            <a:schemeClr val="tx1"/>
                          </a:solidFill>
                          <a:latin typeface="Arial"/>
                          <a:ea typeface="Arial"/>
                          <a:cs typeface="+mn-cs"/>
                          <a:sym typeface="Arial"/>
                        </a:rPr>
                        <a:t> النسوي عرض ومناقشة من منظور الفكر الإسلامي </a:t>
                      </a:r>
                      <a:r>
                        <a:rPr lang="ar-SA" sz="2400" b="0" dirty="0">
                          <a:solidFill>
                            <a:schemeClr val="tx1"/>
                          </a:solidFill>
                          <a:latin typeface="Arial"/>
                          <a:ea typeface="Arial"/>
                          <a:cs typeface="+mn-cs"/>
                          <a:sym typeface="Arial"/>
                        </a:rPr>
                        <a:t> </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algn="r" rtl="1">
                        <a:lnSpc>
                          <a:spcPct val="115000"/>
                        </a:lnSpc>
                        <a:spcAft>
                          <a:spcPts val="0"/>
                        </a:spcAft>
                      </a:pPr>
                      <a:r>
                        <a:rPr kumimoji="0" lang="ar-SA" sz="2400" b="0" i="0" u="none" strike="noStrike" kern="1200" cap="none" spc="0" normalizeH="0" baseline="0" dirty="0">
                          <a:ln>
                            <a:noFill/>
                          </a:ln>
                          <a:solidFill>
                            <a:srgbClr val="7F4377"/>
                          </a:solidFill>
                          <a:effectLst/>
                          <a:uLnTx/>
                          <a:uFillTx/>
                          <a:latin typeface="AbdoLine" pitchFamily="50" charset="-78"/>
                          <a:ea typeface="+mn-ea"/>
                          <a:cs typeface="+mn-cs"/>
                        </a:rPr>
                        <a:t>1. أحكام الأسرة في ضوء الشريعة الإسلامية.</a:t>
                      </a:r>
                    </a:p>
                    <a:p>
                      <a:pPr algn="r" rtl="1">
                        <a:lnSpc>
                          <a:spcPct val="115000"/>
                        </a:lnSpc>
                        <a:spcAft>
                          <a:spcPts val="0"/>
                        </a:spcAft>
                      </a:pPr>
                      <a:r>
                        <a:rPr kumimoji="0" lang="ar-SA" sz="2400" b="0" i="0" u="none" strike="noStrike" kern="1200" cap="none" spc="0" normalizeH="0" baseline="0" dirty="0">
                          <a:ln>
                            <a:noFill/>
                          </a:ln>
                          <a:solidFill>
                            <a:srgbClr val="7F4377"/>
                          </a:solidFill>
                          <a:effectLst/>
                          <a:uLnTx/>
                          <a:uFillTx/>
                          <a:latin typeface="AbdoLine" pitchFamily="50" charset="-78"/>
                          <a:ea typeface="+mn-ea"/>
                          <a:cs typeface="+mn-cs"/>
                        </a:rPr>
                        <a:t>2. هوية المرأة المسلمة.</a:t>
                      </a:r>
                    </a:p>
                    <a:p>
                      <a:pPr algn="r" rtl="1">
                        <a:lnSpc>
                          <a:spcPct val="115000"/>
                        </a:lnSpc>
                        <a:spcAft>
                          <a:spcPts val="0"/>
                        </a:spcAft>
                      </a:pPr>
                      <a:r>
                        <a:rPr kumimoji="0" lang="ar-SA" sz="2400" b="0" i="0" u="none" strike="noStrike" kern="1200" cap="none" spc="0" normalizeH="0" baseline="0" dirty="0">
                          <a:ln>
                            <a:noFill/>
                          </a:ln>
                          <a:solidFill>
                            <a:srgbClr val="7F4377"/>
                          </a:solidFill>
                          <a:effectLst/>
                          <a:uLnTx/>
                          <a:uFillTx/>
                          <a:latin typeface="AbdoLine" pitchFamily="50" charset="-78"/>
                          <a:ea typeface="+mn-ea"/>
                          <a:cs typeface="+mn-cs"/>
                        </a:rPr>
                        <a:t>3.مفهوم النسوية وأبرز أهدافها .</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lnSpc>
                          <a:spcPct val="100000"/>
                        </a:lnSpc>
                        <a:spcBef>
                          <a:spcPts val="0"/>
                        </a:spcBef>
                        <a:spcAft>
                          <a:spcPts val="0"/>
                        </a:spcAft>
                        <a:buClr>
                          <a:srgbClr val="7DA7BC"/>
                        </a:buClr>
                        <a:buSzPts val="1200"/>
                        <a:buFont typeface="Arial"/>
                        <a:buNone/>
                      </a:pPr>
                      <a:r>
                        <a:rPr lang="ar-SA" sz="2400" b="0" i="0" u="none" strike="noStrike" cap="none" dirty="0">
                          <a:solidFill>
                            <a:schemeClr val="tx1"/>
                          </a:solidFill>
                          <a:latin typeface="Arial"/>
                          <a:ea typeface="Arial"/>
                          <a:cs typeface="+mn-cs"/>
                          <a:sym typeface="Arial"/>
                        </a:rPr>
                        <a:t>٤:٠٠ - ٨:٠٠</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السبت</a:t>
                      </a: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18 /7 / 1443</a:t>
                      </a:r>
                      <a:endParaRPr sz="2400" b="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lvl1pPr marL="0" algn="r" defTabSz="1219170" rtl="1" eaLnBrk="1" latinLnBrk="0" hangingPunct="1">
                        <a:defRPr sz="2400" kern="1200">
                          <a:solidFill>
                            <a:schemeClr val="tx1"/>
                          </a:solidFill>
                          <a:latin typeface="Calibri"/>
                          <a:ea typeface=""/>
                          <a:cs typeface=""/>
                        </a:defRPr>
                      </a:lvl1pPr>
                      <a:lvl2pPr marL="609585" algn="r" defTabSz="1219170" rtl="1" eaLnBrk="1" latinLnBrk="0" hangingPunct="1">
                        <a:defRPr sz="2400" kern="1200">
                          <a:solidFill>
                            <a:schemeClr val="tx1"/>
                          </a:solidFill>
                          <a:latin typeface="Calibri"/>
                          <a:ea typeface=""/>
                          <a:cs typeface=""/>
                        </a:defRPr>
                      </a:lvl2pPr>
                      <a:lvl3pPr marL="1219170" algn="r" defTabSz="1219170" rtl="1" eaLnBrk="1" latinLnBrk="0" hangingPunct="1">
                        <a:defRPr sz="2400" kern="1200">
                          <a:solidFill>
                            <a:schemeClr val="tx1"/>
                          </a:solidFill>
                          <a:latin typeface="Calibri"/>
                          <a:ea typeface=""/>
                          <a:cs typeface=""/>
                        </a:defRPr>
                      </a:lvl3pPr>
                      <a:lvl4pPr marL="1828754" algn="r" defTabSz="1219170" rtl="1" eaLnBrk="1" latinLnBrk="0" hangingPunct="1">
                        <a:defRPr sz="2400" kern="1200">
                          <a:solidFill>
                            <a:schemeClr val="tx1"/>
                          </a:solidFill>
                          <a:latin typeface="Calibri"/>
                          <a:ea typeface=""/>
                          <a:cs typeface=""/>
                        </a:defRPr>
                      </a:lvl4pPr>
                      <a:lvl5pPr marL="2438339" algn="r" defTabSz="1219170" rtl="1" eaLnBrk="1" latinLnBrk="0" hangingPunct="1">
                        <a:defRPr sz="2400" kern="1200">
                          <a:solidFill>
                            <a:schemeClr val="tx1"/>
                          </a:solidFill>
                          <a:latin typeface="Calibri"/>
                          <a:ea typeface=""/>
                          <a:cs typeface=""/>
                        </a:defRPr>
                      </a:lvl5pPr>
                      <a:lvl6pPr marL="3047924" algn="r" defTabSz="1219170" rtl="1" eaLnBrk="1" latinLnBrk="0" hangingPunct="1">
                        <a:defRPr sz="2400" kern="1200">
                          <a:solidFill>
                            <a:schemeClr val="tx1"/>
                          </a:solidFill>
                          <a:latin typeface="Calibri"/>
                          <a:ea typeface=""/>
                          <a:cs typeface=""/>
                        </a:defRPr>
                      </a:lvl6pPr>
                      <a:lvl7pPr marL="3657509" algn="r" defTabSz="1219170" rtl="1" eaLnBrk="1" latinLnBrk="0" hangingPunct="1">
                        <a:defRPr sz="2400" kern="1200">
                          <a:solidFill>
                            <a:schemeClr val="tx1"/>
                          </a:solidFill>
                          <a:latin typeface="Calibri"/>
                          <a:ea typeface=""/>
                          <a:cs typeface=""/>
                        </a:defRPr>
                      </a:lvl7pPr>
                      <a:lvl8pPr marL="4267093" algn="r" defTabSz="1219170" rtl="1" eaLnBrk="1" latinLnBrk="0" hangingPunct="1">
                        <a:defRPr sz="2400" kern="1200">
                          <a:solidFill>
                            <a:schemeClr val="tx1"/>
                          </a:solidFill>
                          <a:latin typeface="Calibri"/>
                          <a:ea typeface=""/>
                          <a:cs typeface=""/>
                        </a:defRPr>
                      </a:lvl8pPr>
                      <a:lvl9pPr marL="4876678" algn="r" defTabSz="1219170" rtl="1" eaLnBrk="1" latinLnBrk="0" hangingPunct="1">
                        <a:defRPr sz="2400" kern="1200">
                          <a:solidFill>
                            <a:schemeClr val="tx1"/>
                          </a:solidFill>
                          <a:latin typeface="Calibri"/>
                          <a:ea typeface=""/>
                          <a:cs typeface=""/>
                        </a:defRPr>
                      </a:lvl9pPr>
                    </a:lstStyle>
                    <a:p>
                      <a:pPr marL="0" marR="0" lvl="0" indent="0" algn="ctr" rtl="1">
                        <a:spcBef>
                          <a:spcPts val="0"/>
                        </a:spcBef>
                        <a:spcAft>
                          <a:spcPts val="0"/>
                        </a:spcAft>
                        <a:buNone/>
                      </a:pPr>
                      <a:r>
                        <a:rPr lang="ar-SA" sz="2400" b="0" dirty="0">
                          <a:solidFill>
                            <a:srgbClr val="7F4377"/>
                          </a:solidFill>
                          <a:latin typeface="Arial"/>
                          <a:ea typeface="Arial"/>
                          <a:cs typeface="+mn-cs"/>
                          <a:sym typeface="Arial"/>
                        </a:rPr>
                        <a:t>د.</a:t>
                      </a:r>
                      <a:r>
                        <a:rPr lang="ar-SA" sz="2400" b="0" baseline="0" dirty="0">
                          <a:solidFill>
                            <a:srgbClr val="7F4377"/>
                          </a:solidFill>
                          <a:latin typeface="Arial"/>
                          <a:ea typeface="Arial"/>
                          <a:cs typeface="+mn-cs"/>
                          <a:sym typeface="Arial"/>
                        </a:rPr>
                        <a:t> حسن الأسمري </a:t>
                      </a:r>
                      <a:endParaRPr sz="2400" b="0" dirty="0">
                        <a:solidFill>
                          <a:srgbClr val="7F4377"/>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976610636"/>
                  </a:ext>
                </a:extLst>
              </a:tr>
              <a:tr h="2043900">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ركائز نجاح الخطاب المُعاصر</a:t>
                      </a:r>
                      <a:endParaRPr sz="2400" b="0" kern="1200" dirty="0">
                        <a:solidFill>
                          <a:schemeClr val="tx1"/>
                        </a:solidFill>
                        <a:latin typeface="Arial"/>
                        <a:ea typeface="Arial"/>
                        <a:cs typeface="+mn-cs"/>
                        <a:sym typeface="Arial"/>
                      </a:endParaRPr>
                    </a:p>
                    <a:p>
                      <a:pPr marL="0" marR="0" lvl="0" indent="0" algn="r" defTabSz="1219170" rtl="1" eaLnBrk="1" latinLnBrk="0" hangingPunct="1">
                        <a:spcBef>
                          <a:spcPts val="0"/>
                        </a:spcBef>
                        <a:spcAft>
                          <a:spcPts val="0"/>
                        </a:spcAft>
                        <a:buNone/>
                      </a:pP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fontAlgn="auto" latinLnBrk="0" hangingPunct="1">
                        <a:lnSpc>
                          <a:spcPct val="115000"/>
                        </a:lnSpc>
                        <a:spcBef>
                          <a:spcPts val="0"/>
                        </a:spcBef>
                        <a:spcAft>
                          <a:spcPts val="0"/>
                        </a:spcAft>
                        <a:buClr>
                          <a:srgbClr val="9D6B9C"/>
                        </a:buClr>
                        <a:buSzPts val="1400"/>
                        <a:buFont typeface="Arial"/>
                        <a:buNone/>
                        <a:tabLst/>
                        <a:defRPr/>
                      </a:pPr>
                      <a:r>
                        <a:rPr lang="ar-SA" sz="2400" b="0" kern="1200" dirty="0">
                          <a:solidFill>
                            <a:srgbClr val="7F4377"/>
                          </a:solidFill>
                          <a:latin typeface="+mj-lt"/>
                          <a:ea typeface="+mn-ea"/>
                          <a:cs typeface="+mn-cs"/>
                        </a:rPr>
                        <a:t> مفهوم الخطاب وأنواعه.</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None/>
                        <a:tabLst/>
                        <a:defRPr/>
                      </a:pPr>
                      <a:r>
                        <a:rPr lang="ar-SA" sz="2400" b="0" kern="1200" dirty="0">
                          <a:solidFill>
                            <a:srgbClr val="7F4377"/>
                          </a:solidFill>
                          <a:latin typeface="+mj-lt"/>
                          <a:ea typeface="+mn-ea"/>
                          <a:cs typeface="+mn-cs"/>
                        </a:rPr>
                        <a:t>أبرز معالم الخطاب في العصر النبوي.</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dirty="0">
                          <a:solidFill>
                            <a:srgbClr val="7F4377"/>
                          </a:solidFill>
                          <a:latin typeface="+mj-lt"/>
                          <a:ea typeface="+mn-ea"/>
                          <a:cs typeface="+mn-cs"/>
                        </a:rPr>
                        <a:t>أبرز أخطاء الخطاب المعاصر.</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dirty="0">
                          <a:solidFill>
                            <a:srgbClr val="7F4377"/>
                          </a:solidFill>
                          <a:latin typeface="+mj-lt"/>
                          <a:ea typeface="+mn-ea"/>
                          <a:cs typeface="+mn-cs"/>
                        </a:rPr>
                        <a:t>ضوابط تجديد الخطاب المعاصر.</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dirty="0">
                          <a:solidFill>
                            <a:srgbClr val="7F4377"/>
                          </a:solidFill>
                          <a:latin typeface="+mj-lt"/>
                          <a:ea typeface="+mn-ea"/>
                          <a:cs typeface="+mn-cs"/>
                        </a:rPr>
                        <a:t>أبرز ركائز نجاح الخطاب المعاصر.</a:t>
                      </a: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٤:٠٠ - 8:٠٠</a:t>
                      </a:r>
                      <a:endParaRPr sz="2400" b="0" kern="1200" dirty="0">
                        <a:solidFill>
                          <a:schemeClr val="tx1"/>
                        </a:solidFill>
                        <a:latin typeface="Arial"/>
                        <a:cs typeface="+mn-cs"/>
                      </a:endParaRPr>
                    </a:p>
                    <a:p>
                      <a:pPr marL="0" marR="0" lvl="0" indent="0" algn="r" defTabSz="1219170" rtl="1" eaLnBrk="1" latinLnBrk="0" hangingPunct="1">
                        <a:spcBef>
                          <a:spcPts val="0"/>
                        </a:spcBef>
                        <a:spcAft>
                          <a:spcPts val="0"/>
                        </a:spcAft>
                        <a:buNone/>
                      </a:pP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الاثنين </a:t>
                      </a:r>
                      <a:endParaRPr sz="2400" b="0" kern="1200" dirty="0">
                        <a:solidFill>
                          <a:schemeClr val="tx1"/>
                        </a:solidFill>
                        <a:latin typeface="Aria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cs typeface="+mn-cs"/>
                          <a:sym typeface="Arial"/>
                        </a:rPr>
                        <a:t>20 /7 /1443</a:t>
                      </a:r>
                      <a:endParaRPr sz="2400" b="0" kern="1200" dirty="0">
                        <a:solidFill>
                          <a:schemeClr val="tx1"/>
                        </a:solidFill>
                        <a:latin typeface="Aria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ea typeface="Arial"/>
                          <a:cs typeface="+mn-cs"/>
                          <a:sym typeface="Arial"/>
                        </a:rPr>
                        <a:t>د. عبير </a:t>
                      </a:r>
                      <a:r>
                        <a:rPr lang="ar-SA" sz="2400" b="0" kern="1200" dirty="0">
                          <a:solidFill>
                            <a:srgbClr val="7F4377"/>
                          </a:solidFill>
                          <a:latin typeface="+mj-lt"/>
                          <a:ea typeface="+mn-ea"/>
                          <a:cs typeface="+mn-cs"/>
                          <a:sym typeface="Arial"/>
                        </a:rPr>
                        <a:t>الشلهوب</a:t>
                      </a:r>
                      <a:r>
                        <a:rPr lang="ar-SA" sz="2400" b="0" kern="1200" dirty="0">
                          <a:solidFill>
                            <a:srgbClr val="7F4377"/>
                          </a:solidFill>
                          <a:latin typeface="Arial"/>
                          <a:ea typeface="Arial"/>
                          <a:cs typeface="+mn-cs"/>
                          <a:sym typeface="Arial"/>
                        </a:rPr>
                        <a:t> </a:t>
                      </a:r>
                      <a:endParaRPr sz="2400" b="0" kern="1200" dirty="0">
                        <a:solidFill>
                          <a:srgbClr val="7F4377"/>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1"/>
                  </a:ext>
                </a:extLst>
              </a:tr>
              <a:tr h="2043900">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المُحاوِر المُحترف</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1.سمات المحاور المحترف.</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2.مهارات المحاور المحترف.</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3. أدوات وأساليب الوصول للاحترافية في الحوار.</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٤:٠٠ - ٨:٠٠</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السبت </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cs typeface="+mn-cs"/>
                        </a:rPr>
                        <a:t>25/ 7 / 1443</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ea typeface="Arial"/>
                          <a:cs typeface="+mn-cs"/>
                          <a:sym typeface="Arial"/>
                        </a:rPr>
                        <a:t>د. فؤاد </a:t>
                      </a:r>
                      <a:r>
                        <a:rPr lang="ar-SA" sz="2400" b="0" kern="1200" dirty="0" err="1">
                          <a:solidFill>
                            <a:srgbClr val="7F4377"/>
                          </a:solidFill>
                          <a:latin typeface="Arial"/>
                          <a:ea typeface="Arial"/>
                          <a:cs typeface="+mn-cs"/>
                          <a:sym typeface="Arial"/>
                        </a:rPr>
                        <a:t>مرداد</a:t>
                      </a:r>
                      <a:r>
                        <a:rPr lang="ar-SA" sz="2400" b="0" kern="1200" dirty="0">
                          <a:solidFill>
                            <a:srgbClr val="7F4377"/>
                          </a:solidFill>
                          <a:latin typeface="Arial"/>
                          <a:ea typeface="Arial"/>
                          <a:cs typeface="+mn-cs"/>
                          <a:sym typeface="Arial"/>
                        </a:rPr>
                        <a:t> </a:t>
                      </a:r>
                      <a:endParaRPr lang="ar-SA" sz="2400" b="0" kern="1200" dirty="0">
                        <a:solidFill>
                          <a:srgbClr val="7F4377"/>
                        </a:solidFill>
                        <a:latin typeface="Aria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2"/>
                  </a:ext>
                </a:extLst>
              </a:tr>
              <a:tr h="2976392">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أسرار صناعة المشاريع ونجاحها</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1 الفرق بين المبادرة والمشروع والبرنامج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2.تعريف المشروع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3. مراحل تدرج المشروع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4.المكونات الأساسية للمشروع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5.الفوائد الشخصية للمشروع</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6. طرق استمطار أفكار المشاريع</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7. أسرار نجاح المشاريع</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8. نموذج العمل</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9. كيف أضع خطة للمشروع ؟ </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٤:٠٠ - ٨:٠٠</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الثلاثاء</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chemeClr val="tx1"/>
                          </a:solidFill>
                          <a:latin typeface="Arial"/>
                          <a:cs typeface="+mn-cs"/>
                        </a:rPr>
                        <a:t>28/ 7 / 1443هـ</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cs typeface="+mn-cs"/>
                        </a:rPr>
                        <a:t>أ. بدور </a:t>
                      </a:r>
                      <a:r>
                        <a:rPr lang="ar-SA" sz="2400" b="0" kern="1200" dirty="0" err="1">
                          <a:solidFill>
                            <a:srgbClr val="7F4377"/>
                          </a:solidFill>
                          <a:latin typeface="Arial"/>
                          <a:cs typeface="+mn-cs"/>
                        </a:rPr>
                        <a:t>العوبثاني</a:t>
                      </a:r>
                      <a:r>
                        <a:rPr lang="ar-SA" sz="2400" b="0" kern="1200" dirty="0">
                          <a:solidFill>
                            <a:srgbClr val="7F4377"/>
                          </a:solidFill>
                          <a:latin typeface="Arial"/>
                          <a:cs typeface="+mn-cs"/>
                        </a:rPr>
                        <a:t> </a:t>
                      </a:r>
                      <a:endParaRPr sz="2400" b="0" kern="1200" dirty="0">
                        <a:solidFill>
                          <a:srgbClr val="7F4377"/>
                        </a:solidFill>
                        <a:latin typeface="Aria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2691A1FA-25B1-407D-B515-49340FD22F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941" y="12238969"/>
            <a:ext cx="3930140" cy="3930140"/>
          </a:xfrm>
          <a:prstGeom prst="rect">
            <a:avLst/>
          </a:prstGeom>
        </p:spPr>
      </p:pic>
    </p:spTree>
    <p:extLst>
      <p:ext uri="{BB962C8B-B14F-4D97-AF65-F5344CB8AC3E}">
        <p14:creationId xmlns:p14="http://schemas.microsoft.com/office/powerpoint/2010/main" val="280261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47;p11"/>
          <p:cNvGraphicFramePr/>
          <p:nvPr>
            <p:extLst>
              <p:ext uri="{D42A27DB-BD31-4B8C-83A1-F6EECF244321}">
                <p14:modId xmlns:p14="http://schemas.microsoft.com/office/powerpoint/2010/main" val="17972268"/>
              </p:ext>
            </p:extLst>
          </p:nvPr>
        </p:nvGraphicFramePr>
        <p:xfrm>
          <a:off x="821486" y="3108961"/>
          <a:ext cx="11111434" cy="11543283"/>
        </p:xfrm>
        <a:graphic>
          <a:graphicData uri="http://schemas.openxmlformats.org/drawingml/2006/table">
            <a:tbl>
              <a:tblPr firstRow="1" bandRow="1">
                <a:noFill/>
              </a:tblPr>
              <a:tblGrid>
                <a:gridCol w="1527822">
                  <a:extLst>
                    <a:ext uri="{9D8B030D-6E8A-4147-A177-3AD203B41FA5}">
                      <a16:colId xmlns:a16="http://schemas.microsoft.com/office/drawing/2014/main" val="20001"/>
                    </a:ext>
                  </a:extLst>
                </a:gridCol>
                <a:gridCol w="4209109">
                  <a:extLst>
                    <a:ext uri="{9D8B030D-6E8A-4147-A177-3AD203B41FA5}">
                      <a16:colId xmlns:a16="http://schemas.microsoft.com/office/drawing/2014/main" val="20002"/>
                    </a:ext>
                  </a:extLst>
                </a:gridCol>
                <a:gridCol w="1068823">
                  <a:extLst>
                    <a:ext uri="{9D8B030D-6E8A-4147-A177-3AD203B41FA5}">
                      <a16:colId xmlns:a16="http://schemas.microsoft.com/office/drawing/2014/main" val="20003"/>
                    </a:ext>
                  </a:extLst>
                </a:gridCol>
                <a:gridCol w="972250">
                  <a:extLst>
                    <a:ext uri="{9D8B030D-6E8A-4147-A177-3AD203B41FA5}">
                      <a16:colId xmlns:a16="http://schemas.microsoft.com/office/drawing/2014/main" val="20004"/>
                    </a:ext>
                  </a:extLst>
                </a:gridCol>
                <a:gridCol w="1527822">
                  <a:extLst>
                    <a:ext uri="{9D8B030D-6E8A-4147-A177-3AD203B41FA5}">
                      <a16:colId xmlns:a16="http://schemas.microsoft.com/office/drawing/2014/main" val="20005"/>
                    </a:ext>
                  </a:extLst>
                </a:gridCol>
                <a:gridCol w="1805608">
                  <a:extLst>
                    <a:ext uri="{9D8B030D-6E8A-4147-A177-3AD203B41FA5}">
                      <a16:colId xmlns:a16="http://schemas.microsoft.com/office/drawing/2014/main" val="20006"/>
                    </a:ext>
                  </a:extLst>
                </a:gridCol>
              </a:tblGrid>
              <a:tr h="648022">
                <a:tc>
                  <a:txBody>
                    <a:bodyPr/>
                    <a:lstStyle/>
                    <a:p>
                      <a:pPr marL="0" marR="0" lvl="0" indent="0" algn="ctr" rtl="1">
                        <a:spcBef>
                          <a:spcPts val="0"/>
                        </a:spcBef>
                        <a:spcAft>
                          <a:spcPts val="0"/>
                        </a:spcAft>
                        <a:buNone/>
                      </a:pPr>
                      <a:r>
                        <a:rPr lang="ar-SA" sz="2400" b="0" dirty="0">
                          <a:solidFill>
                            <a:schemeClr val="tx1"/>
                          </a:solidFill>
                          <a:latin typeface="Arial"/>
                          <a:ea typeface="Arial"/>
                          <a:cs typeface="+mn-cs"/>
                          <a:sym typeface="Arial"/>
                        </a:rPr>
                        <a:t>العنوان</a:t>
                      </a:r>
                      <a:endParaRPr sz="2400" dirty="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spcBef>
                          <a:spcPts val="0"/>
                        </a:spcBef>
                        <a:spcAft>
                          <a:spcPts val="0"/>
                        </a:spcAft>
                        <a:buNone/>
                      </a:pPr>
                      <a:r>
                        <a:rPr lang="ar-SA" sz="2400" b="0">
                          <a:solidFill>
                            <a:schemeClr val="tx1"/>
                          </a:solidFill>
                          <a:latin typeface="Arial"/>
                          <a:ea typeface="Arial"/>
                          <a:cs typeface="+mn-cs"/>
                          <a:sym typeface="Arial"/>
                        </a:rPr>
                        <a:t>المحاور</a:t>
                      </a:r>
                      <a:endParaRPr sz="240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2400" b="0">
                          <a:solidFill>
                            <a:schemeClr val="tx1"/>
                          </a:solidFill>
                          <a:latin typeface="Arial"/>
                          <a:ea typeface="Arial"/>
                          <a:cs typeface="+mn-cs"/>
                          <a:sym typeface="Arial"/>
                        </a:rPr>
                        <a:t>الوقت</a:t>
                      </a:r>
                      <a:endParaRPr sz="2400">
                        <a:solidFill>
                          <a:schemeClr val="tx1"/>
                        </a:solidFil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spcBef>
                          <a:spcPts val="0"/>
                        </a:spcBef>
                        <a:spcAft>
                          <a:spcPts val="0"/>
                        </a:spcAft>
                        <a:buNone/>
                      </a:pPr>
                      <a:r>
                        <a:rPr lang="ar-SA" sz="2400" b="0">
                          <a:solidFill>
                            <a:schemeClr val="tx1"/>
                          </a:solidFill>
                          <a:latin typeface="Arial"/>
                          <a:ea typeface="Arial"/>
                          <a:cs typeface="+mn-cs"/>
                          <a:sym typeface="Arial"/>
                        </a:rPr>
                        <a:t>اليوم</a:t>
                      </a:r>
                      <a:endParaRPr sz="240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2400" b="0">
                          <a:solidFill>
                            <a:schemeClr val="tx1"/>
                          </a:solidFill>
                          <a:latin typeface="Arial"/>
                          <a:ea typeface="Arial"/>
                          <a:cs typeface="+mn-cs"/>
                          <a:sym typeface="Arial"/>
                        </a:rPr>
                        <a:t>التاريخ</a:t>
                      </a:r>
                      <a:endParaRPr sz="240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المدرب/ة</a:t>
                      </a:r>
                      <a:endParaRPr sz="2400" b="0" dirty="0">
                        <a:solidFill>
                          <a:schemeClr val="tx1"/>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extLst>
                  <a:ext uri="{0D108BD9-81ED-4DB2-BD59-A6C34878D82A}">
                    <a16:rowId xmlns:a16="http://schemas.microsoft.com/office/drawing/2014/main" val="10000"/>
                  </a:ext>
                </a:extLst>
              </a:tr>
              <a:tr h="2025789">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تخطيط وإدارة المبادرات و المشاريع</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fontAlgn="auto" latinLnBrk="0" hangingPunct="1">
                        <a:lnSpc>
                          <a:spcPct val="115000"/>
                        </a:lnSpc>
                        <a:spcBef>
                          <a:spcPts val="0"/>
                        </a:spcBef>
                        <a:spcAft>
                          <a:spcPts val="0"/>
                        </a:spcAft>
                        <a:buClr>
                          <a:srgbClr val="9D6B9C"/>
                        </a:buClr>
                        <a:buSzPts val="1400"/>
                        <a:buFont typeface="Arial"/>
                        <a:buNone/>
                        <a:tabLst/>
                        <a:defRPr/>
                      </a:pPr>
                      <a:r>
                        <a:rPr lang="ar-SA" sz="2400" b="0" kern="1200" noProof="0" dirty="0">
                          <a:solidFill>
                            <a:srgbClr val="7F4377"/>
                          </a:solidFill>
                          <a:latin typeface="+mj-lt"/>
                          <a:ea typeface="+mn-ea"/>
                          <a:cs typeface="+mn-cs"/>
                        </a:rPr>
                        <a:t>صناعة الخطة.</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None/>
                        <a:tabLst/>
                        <a:defRPr/>
                      </a:pPr>
                      <a:r>
                        <a:rPr lang="ar-SA" sz="2400" b="0" kern="1200" noProof="0" dirty="0">
                          <a:solidFill>
                            <a:srgbClr val="7F4377"/>
                          </a:solidFill>
                          <a:latin typeface="+mj-lt"/>
                          <a:ea typeface="+mn-ea"/>
                          <a:cs typeface="+mn-cs"/>
                        </a:rPr>
                        <a:t>إدارة الموارد البشرية.</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noProof="0" dirty="0">
                          <a:solidFill>
                            <a:srgbClr val="7F4377"/>
                          </a:solidFill>
                          <a:latin typeface="+mj-lt"/>
                          <a:ea typeface="+mn-ea"/>
                          <a:cs typeface="+mn-cs"/>
                        </a:rPr>
                        <a:t>إدارة الأزمات والمخاطر. </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noProof="0" dirty="0">
                          <a:solidFill>
                            <a:srgbClr val="7F4377"/>
                          </a:solidFill>
                          <a:latin typeface="+mj-lt"/>
                          <a:ea typeface="+mn-ea"/>
                          <a:cs typeface="+mn-cs"/>
                        </a:rPr>
                        <a:t>إدارة الحملة الإعلامية.</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noProof="0" dirty="0">
                          <a:solidFill>
                            <a:srgbClr val="7F4377"/>
                          </a:solidFill>
                          <a:latin typeface="+mj-lt"/>
                          <a:ea typeface="+mn-ea"/>
                          <a:cs typeface="+mn-cs"/>
                        </a:rPr>
                        <a:t>التنسيق الفعال.</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noProof="0" dirty="0">
                          <a:solidFill>
                            <a:srgbClr val="7F4377"/>
                          </a:solidFill>
                          <a:latin typeface="+mj-lt"/>
                          <a:ea typeface="+mn-ea"/>
                          <a:cs typeface="+mn-cs"/>
                        </a:rPr>
                        <a:t>التنفيذ الناجح.</a:t>
                      </a:r>
                    </a:p>
                    <a:p>
                      <a:pPr marL="0" marR="0" lvl="0" indent="0" algn="r" defTabSz="1219170" rtl="1" eaLnBrk="1" fontAlgn="auto" latinLnBrk="0" hangingPunct="1">
                        <a:lnSpc>
                          <a:spcPct val="115000"/>
                        </a:lnSpc>
                        <a:spcBef>
                          <a:spcPts val="0"/>
                        </a:spcBef>
                        <a:spcAft>
                          <a:spcPts val="0"/>
                        </a:spcAft>
                        <a:buClr>
                          <a:srgbClr val="9D6B9C"/>
                        </a:buClr>
                        <a:buSzPts val="1400"/>
                        <a:buFont typeface="Arial"/>
                        <a:buAutoNum type="arabicPeriod"/>
                        <a:tabLst/>
                        <a:defRPr/>
                      </a:pPr>
                      <a:r>
                        <a:rPr lang="ar-SA" sz="2400" b="0" kern="1200" noProof="0" dirty="0">
                          <a:solidFill>
                            <a:srgbClr val="7F4377"/>
                          </a:solidFill>
                          <a:latin typeface="+mj-lt"/>
                          <a:ea typeface="+mn-ea"/>
                          <a:cs typeface="+mn-cs"/>
                        </a:rPr>
                        <a:t>الإغلاق والتقييم.</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8:٠٠ - 12:٠٠</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السبت</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28 / 7/ 1443</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endParaRPr sz="2400" b="0" kern="1200" dirty="0">
                        <a:solidFill>
                          <a:srgbClr val="7F4377"/>
                        </a:solidFill>
                        <a:latin typeface="Arial"/>
                        <a:ea typeface="Arial"/>
                        <a:cs typeface="+mn-cs"/>
                        <a:sym typeface="Arial"/>
                      </a:endParaRPr>
                    </a:p>
                    <a:p>
                      <a:pPr marL="0" marR="0" lvl="0" indent="0" algn="ctr" defTabSz="1219170" rtl="1" eaLnBrk="1" latinLnBrk="0" hangingPunct="1">
                        <a:lnSpc>
                          <a:spcPct val="115000"/>
                        </a:lnSpc>
                        <a:spcBef>
                          <a:spcPts val="0"/>
                        </a:spcBef>
                        <a:spcAft>
                          <a:spcPts val="0"/>
                        </a:spcAft>
                        <a:buClr>
                          <a:srgbClr val="9D6B9C"/>
                        </a:buClr>
                        <a:buSzPts val="1400"/>
                        <a:buFont typeface="Arial"/>
                        <a:buNone/>
                      </a:pPr>
                      <a:endParaRPr sz="2400" b="0" kern="1200" dirty="0">
                        <a:solidFill>
                          <a:srgbClr val="7F4377"/>
                        </a:solidFill>
                        <a:latin typeface="Arial"/>
                        <a:ea typeface="Arial"/>
                        <a:cs typeface="+mn-cs"/>
                        <a:sym typeface="Arial"/>
                      </a:endParaRPr>
                    </a:p>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ea typeface="Arial"/>
                          <a:cs typeface="+mn-cs"/>
                          <a:sym typeface="Arial"/>
                        </a:rPr>
                        <a:t>أ. ناصر </a:t>
                      </a:r>
                      <a:r>
                        <a:rPr lang="ar-SA" sz="2400" b="0" kern="1200" dirty="0" err="1">
                          <a:solidFill>
                            <a:srgbClr val="7F4377"/>
                          </a:solidFill>
                          <a:latin typeface="Arial"/>
                          <a:ea typeface="Arial"/>
                          <a:cs typeface="+mn-cs"/>
                          <a:sym typeface="Arial"/>
                        </a:rPr>
                        <a:t>باحاج</a:t>
                      </a:r>
                      <a:r>
                        <a:rPr lang="ar-SA" sz="2400" b="0" kern="1200" dirty="0">
                          <a:solidFill>
                            <a:srgbClr val="7F4377"/>
                          </a:solidFill>
                          <a:latin typeface="Arial"/>
                          <a:ea typeface="Arial"/>
                          <a:cs typeface="+mn-cs"/>
                          <a:sym typeface="Arial"/>
                        </a:rPr>
                        <a:t>  </a:t>
                      </a:r>
                      <a:endParaRPr sz="2400" b="0" kern="1200" dirty="0">
                        <a:solidFill>
                          <a:srgbClr val="7F4377"/>
                        </a:solidFill>
                        <a:latin typeface="Arial"/>
                        <a:cs typeface="+mn-cs"/>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3020174439"/>
                  </a:ext>
                </a:extLst>
              </a:tr>
              <a:tr h="2025789">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cs typeface="+mn-cs"/>
                          <a:sym typeface="Arial"/>
                        </a:rPr>
                        <a:t>المذاهب المعاصرة</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1. أبرز المذاهب المعاصرة.</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2.أبرز معتقداتها وآثارها.</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3. منهج أهل السنة والجماعة.</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4:٠٠ - 8:٠٠</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الثلاثاء</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5 / 8/ 1443</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ea typeface="Arial"/>
                          <a:cs typeface="+mn-cs"/>
                          <a:sym typeface="Arial"/>
                        </a:rPr>
                        <a:t>د . هدى الكثيري </a:t>
                      </a:r>
                      <a:endParaRPr sz="2400" b="0" kern="1200" dirty="0">
                        <a:solidFill>
                          <a:srgbClr val="7F4377"/>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3140998451"/>
                  </a:ext>
                </a:extLst>
              </a:tr>
              <a:tr h="2025789">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مهارات القيادة </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1. مستويات القيادة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2. القيادة الملهمة .</a:t>
                      </a:r>
                    </a:p>
                    <a:p>
                      <a:pPr marL="0" marR="0" lvl="0" indent="0" algn="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mj-lt"/>
                          <a:ea typeface="+mn-ea"/>
                          <a:cs typeface="+mn-cs"/>
                        </a:rPr>
                        <a:t>3.الممارسات الخمس للقيادة .</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lnSpc>
                          <a:spcPct val="100000"/>
                        </a:lnSpc>
                        <a:spcBef>
                          <a:spcPts val="0"/>
                        </a:spcBef>
                        <a:spcAft>
                          <a:spcPts val="0"/>
                        </a:spcAft>
                        <a:buClr>
                          <a:srgbClr val="7DA7BC"/>
                        </a:buClr>
                        <a:buSzPts val="1200"/>
                        <a:buFont typeface="Arial"/>
                        <a:buNone/>
                      </a:pPr>
                      <a:r>
                        <a:rPr lang="ar-SA" sz="2400" b="0" kern="1200" dirty="0">
                          <a:solidFill>
                            <a:schemeClr val="tx1"/>
                          </a:solidFill>
                          <a:latin typeface="Arial"/>
                          <a:ea typeface="Arial"/>
                          <a:cs typeface="+mn-cs"/>
                          <a:sym typeface="Arial"/>
                        </a:rPr>
                        <a:t>8:٠٠ - 12:٠٠</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الأربعاء</a:t>
                      </a:r>
                      <a:endParaRPr sz="2400" b="0" kern="120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spcBef>
                          <a:spcPts val="0"/>
                        </a:spcBef>
                        <a:spcAft>
                          <a:spcPts val="0"/>
                        </a:spcAft>
                        <a:buNone/>
                      </a:pPr>
                      <a:r>
                        <a:rPr lang="ar-SA" sz="2400" b="0" kern="1200" dirty="0">
                          <a:solidFill>
                            <a:schemeClr val="tx1"/>
                          </a:solidFill>
                          <a:latin typeface="Arial"/>
                          <a:ea typeface="Arial"/>
                          <a:cs typeface="+mn-cs"/>
                          <a:sym typeface="Arial"/>
                        </a:rPr>
                        <a:t>20 /8 / 1443</a:t>
                      </a:r>
                      <a:endParaRPr sz="2400" b="0" kern="1200" dirty="0">
                        <a:solidFill>
                          <a:schemeClr val="tx1"/>
                        </a:solidFill>
                        <a:latin typeface="Arial"/>
                        <a:cs typeface="+mn-cs"/>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1219170" rtl="1" eaLnBrk="1" latinLnBrk="0" hangingPunct="1">
                        <a:lnSpc>
                          <a:spcPct val="115000"/>
                        </a:lnSpc>
                        <a:spcBef>
                          <a:spcPts val="0"/>
                        </a:spcBef>
                        <a:spcAft>
                          <a:spcPts val="0"/>
                        </a:spcAft>
                        <a:buClr>
                          <a:srgbClr val="9D6B9C"/>
                        </a:buClr>
                        <a:buSzPts val="1400"/>
                        <a:buFont typeface="Arial"/>
                        <a:buNone/>
                      </a:pPr>
                      <a:r>
                        <a:rPr lang="ar-SA" sz="2400" b="0" kern="1200" dirty="0">
                          <a:solidFill>
                            <a:srgbClr val="7F4377"/>
                          </a:solidFill>
                          <a:latin typeface="Arial"/>
                          <a:ea typeface="Arial"/>
                          <a:cs typeface="+mn-cs"/>
                          <a:sym typeface="Arial"/>
                        </a:rPr>
                        <a:t>د . صالح المحيميد</a:t>
                      </a:r>
                      <a:endParaRPr sz="2400" b="0" kern="1200" dirty="0">
                        <a:solidFill>
                          <a:srgbClr val="7F4377"/>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2625602778"/>
                  </a:ext>
                </a:extLst>
              </a:tr>
              <a:tr h="2025789">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SA" sz="2400" b="0" kern="1200" dirty="0">
                          <a:solidFill>
                            <a:schemeClr val="tx1"/>
                          </a:solidFill>
                          <a:latin typeface="AbdoLine" pitchFamily="50" charset="-78"/>
                          <a:ea typeface="+mn-ea"/>
                          <a:cs typeface="+mn-cs"/>
                        </a:rPr>
                        <a:t>أبرز الشبهات حول مصادر التلقي والقضايا المعاصرة</a:t>
                      </a: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indent="0" algn="r" rtl="1">
                        <a:lnSpc>
                          <a:spcPct val="115000"/>
                        </a:lnSpc>
                        <a:spcAft>
                          <a:spcPts val="0"/>
                        </a:spcAft>
                        <a:buNone/>
                      </a:pPr>
                      <a:r>
                        <a:rPr lang="ar-SA" sz="2400" b="0" kern="1200" dirty="0">
                          <a:solidFill>
                            <a:srgbClr val="7F4377"/>
                          </a:solidFill>
                          <a:latin typeface="+mj-lt"/>
                          <a:ea typeface="+mn-ea"/>
                          <a:cs typeface="+mn-cs"/>
                        </a:rPr>
                        <a:t>1. خطورة الشبهات ،وأهمية التصدي لها.</a:t>
                      </a:r>
                    </a:p>
                    <a:p>
                      <a:pPr marL="0" indent="0" algn="r" rtl="1">
                        <a:lnSpc>
                          <a:spcPct val="115000"/>
                        </a:lnSpc>
                        <a:spcAft>
                          <a:spcPts val="0"/>
                        </a:spcAft>
                        <a:buNone/>
                      </a:pPr>
                      <a:r>
                        <a:rPr lang="ar-SA" sz="2400" b="0" kern="1200" dirty="0">
                          <a:solidFill>
                            <a:srgbClr val="7F4377"/>
                          </a:solidFill>
                          <a:latin typeface="+mj-lt"/>
                          <a:ea typeface="+mn-ea"/>
                          <a:cs typeface="+mn-cs"/>
                        </a:rPr>
                        <a:t>2. أبرز الشبهات المعاصرة حول الحجاب.</a:t>
                      </a:r>
                    </a:p>
                    <a:p>
                      <a:pPr marL="0" indent="0" algn="r" rtl="1">
                        <a:lnSpc>
                          <a:spcPct val="115000"/>
                        </a:lnSpc>
                        <a:spcAft>
                          <a:spcPts val="0"/>
                        </a:spcAft>
                        <a:buNone/>
                      </a:pPr>
                      <a:r>
                        <a:rPr lang="ar-SA" sz="2400" b="0" kern="1200" dirty="0">
                          <a:solidFill>
                            <a:srgbClr val="7F4377"/>
                          </a:solidFill>
                          <a:latin typeface="+mj-lt"/>
                          <a:ea typeface="+mn-ea"/>
                          <a:cs typeface="+mn-cs"/>
                        </a:rPr>
                        <a:t>3.تفنيد الشبهات والرد عليها على ضوء الكتاب والسنة.</a:t>
                      </a: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2400" b="0" dirty="0">
                          <a:solidFill>
                            <a:schemeClr val="tx1"/>
                          </a:solidFill>
                          <a:latin typeface="Arial"/>
                          <a:ea typeface="Arial"/>
                          <a:cs typeface="+mn-cs"/>
                          <a:sym typeface="Arial"/>
                        </a:rPr>
                        <a:t>8:00 - 12:٠٠</a:t>
                      </a:r>
                      <a:endParaRPr sz="2400" b="0" dirty="0">
                        <a:solidFill>
                          <a:schemeClr val="tx1"/>
                        </a:solidFill>
                        <a:cs typeface="+mn-cs"/>
                      </a:endParaRPr>
                    </a:p>
                    <a:p>
                      <a:pPr marL="0" marR="0" lvl="0" indent="0" algn="r" rtl="1">
                        <a:spcBef>
                          <a:spcPts val="0"/>
                        </a:spcBef>
                        <a:spcAft>
                          <a:spcPts val="0"/>
                        </a:spcAft>
                        <a:buNone/>
                      </a:pPr>
                      <a:endParaRPr sz="2400" b="0" dirty="0">
                        <a:solidFill>
                          <a:schemeClr val="tx1"/>
                        </a:solidFill>
                        <a:latin typeface="Arial"/>
                        <a:ea typeface="Arial"/>
                        <a:cs typeface="+mn-cs"/>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2400" b="0" dirty="0">
                          <a:solidFill>
                            <a:schemeClr val="tx1"/>
                          </a:solidFill>
                          <a:latin typeface="Arial"/>
                          <a:ea typeface="Arial"/>
                          <a:cs typeface="+mn-cs"/>
                          <a:sym typeface="Arial"/>
                        </a:rPr>
                        <a:t>السبت</a:t>
                      </a:r>
                      <a:endParaRPr sz="240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2400" b="0" dirty="0">
                          <a:solidFill>
                            <a:schemeClr val="tx1"/>
                          </a:solidFill>
                          <a:latin typeface="Arial"/>
                          <a:cs typeface="+mn-cs"/>
                          <a:sym typeface="Arial"/>
                        </a:rPr>
                        <a:t>23</a:t>
                      </a:r>
                      <a:r>
                        <a:rPr lang="ar-SA" sz="2400" b="0" baseline="0" dirty="0">
                          <a:solidFill>
                            <a:schemeClr val="tx1"/>
                          </a:solidFill>
                          <a:latin typeface="Arial"/>
                          <a:cs typeface="+mn-cs"/>
                          <a:sym typeface="Arial"/>
                        </a:rPr>
                        <a:t> /8 /1443</a:t>
                      </a:r>
                      <a:endParaRPr sz="2400" dirty="0">
                        <a:solidFill>
                          <a:schemeClr val="tx1"/>
                        </a:solidFill>
                        <a:cs typeface="+mn-cs"/>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None/>
                      </a:pPr>
                      <a:r>
                        <a:rPr lang="ar-SA" sz="2400" b="0" baseline="0" dirty="0">
                          <a:solidFill>
                            <a:srgbClr val="7F4377"/>
                          </a:solidFill>
                          <a:latin typeface="Arial"/>
                          <a:ea typeface="Arial"/>
                          <a:cs typeface="+mn-cs"/>
                          <a:sym typeface="Arial"/>
                        </a:rPr>
                        <a:t>أ. د . أسماء السويلم </a:t>
                      </a:r>
                      <a:endParaRPr sz="2400" b="0" dirty="0">
                        <a:solidFill>
                          <a:srgbClr val="7F4377"/>
                        </a:solidFill>
                        <a:latin typeface="Arial"/>
                        <a:ea typeface="Arial"/>
                        <a:cs typeface="+mn-cs"/>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1"/>
                  </a:ext>
                </a:extLst>
              </a:tr>
              <a:tr h="1684923">
                <a:tc gridSpan="6">
                  <a:txBody>
                    <a:bodyPr/>
                    <a:lstStyle/>
                    <a:p>
                      <a:pPr marL="0" marR="0" lvl="0" indent="0" algn="ctr" rtl="1">
                        <a:lnSpc>
                          <a:spcPct val="115000"/>
                        </a:lnSpc>
                        <a:spcBef>
                          <a:spcPts val="0"/>
                        </a:spcBef>
                        <a:spcAft>
                          <a:spcPts val="0"/>
                        </a:spcAft>
                        <a:buClr>
                          <a:srgbClr val="9D6B9C"/>
                        </a:buClr>
                        <a:buSzPts val="1400"/>
                        <a:buFont typeface="Arial"/>
                        <a:buNone/>
                      </a:pPr>
                      <a:r>
                        <a:rPr lang="ar-SA" sz="2800" b="0" dirty="0">
                          <a:solidFill>
                            <a:srgbClr val="7F4377"/>
                          </a:solidFill>
                          <a:latin typeface="Arial"/>
                          <a:cs typeface="+mn-cs"/>
                          <a:sym typeface="Arial"/>
                        </a:rPr>
                        <a:t>الحفل الختامي</a:t>
                      </a:r>
                    </a:p>
                    <a:p>
                      <a:pPr marL="0" marR="0" lvl="0" indent="0" algn="ctr" defTabSz="1219170" rtl="1" eaLnBrk="1" fontAlgn="auto" latinLnBrk="0" hangingPunct="1">
                        <a:lnSpc>
                          <a:spcPct val="115000"/>
                        </a:lnSpc>
                        <a:spcBef>
                          <a:spcPts val="0"/>
                        </a:spcBef>
                        <a:spcAft>
                          <a:spcPts val="0"/>
                        </a:spcAft>
                        <a:buClr>
                          <a:srgbClr val="9D6B9C"/>
                        </a:buClr>
                        <a:buSzPts val="1400"/>
                        <a:buFont typeface="Arial"/>
                        <a:buNone/>
                        <a:tabLst/>
                        <a:defRPr/>
                      </a:pPr>
                      <a:r>
                        <a:rPr lang="ar-SA" sz="2800" dirty="0">
                          <a:solidFill>
                            <a:schemeClr val="bg2">
                              <a:lumMod val="50000"/>
                            </a:schemeClr>
                          </a:solidFill>
                          <a:cs typeface="+mn-cs"/>
                        </a:rPr>
                        <a:t>26/ 8 / 1443</a:t>
                      </a:r>
                    </a:p>
                    <a:p>
                      <a:pPr marL="0" marR="0" lvl="0" indent="0" algn="ctr" rtl="1">
                        <a:lnSpc>
                          <a:spcPct val="115000"/>
                        </a:lnSpc>
                        <a:spcBef>
                          <a:spcPts val="0"/>
                        </a:spcBef>
                        <a:spcAft>
                          <a:spcPts val="0"/>
                        </a:spcAft>
                        <a:buClr>
                          <a:srgbClr val="9D6B9C"/>
                        </a:buClr>
                        <a:buSzPts val="1400"/>
                        <a:buFont typeface="Arial"/>
                        <a:buNone/>
                      </a:pPr>
                      <a:r>
                        <a:rPr lang="ar-SA" sz="2800" dirty="0">
                          <a:solidFill>
                            <a:srgbClr val="7F4377"/>
                          </a:solidFill>
                          <a:cs typeface="+mn-cs"/>
                        </a:rPr>
                        <a:t>الثلاثاء</a:t>
                      </a: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endParaRPr lang="ar-SA"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pPr marL="0" marR="0" lvl="0" indent="0" algn="ctr" rtl="1">
                        <a:lnSpc>
                          <a:spcPct val="100000"/>
                        </a:lnSpc>
                        <a:spcBef>
                          <a:spcPts val="0"/>
                        </a:spcBef>
                        <a:spcAft>
                          <a:spcPts val="0"/>
                        </a:spcAft>
                        <a:buClr>
                          <a:srgbClr val="7DA7BC"/>
                        </a:buClr>
                        <a:buSzPts val="1200"/>
                        <a:buFont typeface="Arial"/>
                        <a:buNone/>
                      </a:pPr>
                      <a:r>
                        <a:rPr lang="ar-SA" sz="2000" b="0" i="0" u="none" strike="noStrike" cap="none" dirty="0">
                          <a:solidFill>
                            <a:srgbClr val="7DA7BC"/>
                          </a:solidFill>
                          <a:latin typeface="Arial"/>
                          <a:ea typeface="Arial"/>
                          <a:cs typeface="Arial"/>
                          <a:sym typeface="Arial"/>
                        </a:rPr>
                        <a:t>٤:٠٠ - ٨:٠٠</a:t>
                      </a:r>
                      <a:endParaRPr sz="2000" b="0" i="0" u="none" strike="noStrike" cap="none"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pPr marL="0" marR="0" lvl="0" indent="0" algn="r" rtl="1">
                        <a:spcBef>
                          <a:spcPts val="0"/>
                        </a:spcBef>
                        <a:spcAft>
                          <a:spcPts val="0"/>
                        </a:spcAft>
                        <a:buNone/>
                      </a:pPr>
                      <a:r>
                        <a:rPr lang="ar-SA" sz="2000" b="0" i="0" u="none" strike="noStrike" cap="none" dirty="0">
                          <a:solidFill>
                            <a:srgbClr val="7DA7BC"/>
                          </a:solidFill>
                          <a:latin typeface="Arial"/>
                          <a:ea typeface="Arial"/>
                          <a:cs typeface="Arial"/>
                          <a:sym typeface="Arial"/>
                        </a:rPr>
                        <a:t>الثلاثاء</a:t>
                      </a:r>
                      <a:r>
                        <a:rPr lang="ar-SA" sz="2000" b="0" i="0" u="none" strike="noStrike" cap="none" baseline="0" dirty="0">
                          <a:solidFill>
                            <a:srgbClr val="7DA7BC"/>
                          </a:solidFill>
                          <a:latin typeface="Arial"/>
                          <a:ea typeface="Arial"/>
                          <a:cs typeface="Arial"/>
                          <a:sym typeface="Arial"/>
                        </a:rPr>
                        <a:t> </a:t>
                      </a:r>
                      <a:endParaRPr sz="20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pPr marL="0" marR="0" lvl="0" indent="0" algn="r" rtl="1">
                        <a:spcBef>
                          <a:spcPts val="0"/>
                        </a:spcBef>
                        <a:spcAft>
                          <a:spcPts val="0"/>
                        </a:spcAft>
                        <a:buNone/>
                      </a:pPr>
                      <a:endParaRPr sz="2000" dirty="0">
                        <a:solidFill>
                          <a:srgbClr val="006C31"/>
                        </a:solidFil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pPr marL="0" marR="0" lvl="0" indent="0" algn="ctr" rtl="1">
                        <a:lnSpc>
                          <a:spcPct val="115000"/>
                        </a:lnSpc>
                        <a:spcBef>
                          <a:spcPts val="0"/>
                        </a:spcBef>
                        <a:spcAft>
                          <a:spcPts val="0"/>
                        </a:spcAft>
                        <a:buClr>
                          <a:srgbClr val="9D6B9C"/>
                        </a:buClr>
                        <a:buSzPts val="1400"/>
                        <a:buFont typeface="Arial"/>
                        <a:buNone/>
                      </a:pPr>
                      <a:r>
                        <a:rPr lang="ar-SA" sz="2000" b="0" dirty="0">
                          <a:solidFill>
                            <a:srgbClr val="7F4377"/>
                          </a:solidFill>
                          <a:latin typeface="Arial"/>
                          <a:ea typeface="Arial"/>
                          <a:cs typeface="Arial"/>
                          <a:sym typeface="Arial"/>
                        </a:rPr>
                        <a:t>الحفل الختامي</a:t>
                      </a:r>
                      <a:endParaRPr lang="ar-SA" sz="2000" dirty="0">
                        <a:solidFill>
                          <a:srgbClr val="7F4377"/>
                        </a:solidFill>
                      </a:endParaRPr>
                    </a:p>
                  </a:txBody>
                  <a:tcPr marL="68150" marR="68150" marT="0" marB="0"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474B9670-14D4-44B8-A627-952387707E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941" y="12238969"/>
            <a:ext cx="3930140" cy="3930140"/>
          </a:xfrm>
          <a:prstGeom prst="rect">
            <a:avLst/>
          </a:prstGeom>
        </p:spPr>
      </p:pic>
    </p:spTree>
    <p:extLst>
      <p:ext uri="{BB962C8B-B14F-4D97-AF65-F5344CB8AC3E}">
        <p14:creationId xmlns:p14="http://schemas.microsoft.com/office/powerpoint/2010/main" val="2059530542"/>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8958</TotalTime>
  <Words>3683</Words>
  <Application>Microsoft Office PowerPoint</Application>
  <PresentationFormat>مخصص</PresentationFormat>
  <Paragraphs>707</Paragraphs>
  <Slides>66</Slides>
  <Notes>3</Notes>
  <HiddenSlides>0</HiddenSlides>
  <MMClips>0</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66</vt:i4>
      </vt:variant>
    </vt:vector>
  </HeadingPairs>
  <TitlesOfParts>
    <vt:vector size="80" baseType="lpstr">
      <vt:lpstr>等线 Light</vt:lpstr>
      <vt:lpstr>微软雅黑</vt:lpstr>
      <vt:lpstr>29LT Bukra</vt:lpstr>
      <vt:lpstr>AbdoLine</vt:lpstr>
      <vt:lpstr>Al Nile</vt:lpstr>
      <vt:lpstr>Arial</vt:lpstr>
      <vt:lpstr>Calibri</vt:lpstr>
      <vt:lpstr>Calibri Light</vt:lpstr>
      <vt:lpstr>Open Sans Light</vt:lpstr>
      <vt:lpstr>Raleway</vt:lpstr>
      <vt:lpstr>Roboto</vt:lpstr>
      <vt:lpstr>Traditional Arabic</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skills</dc:creator>
  <cp:lastModifiedBy>DELL</cp:lastModifiedBy>
  <cp:revision>177</cp:revision>
  <dcterms:created xsi:type="dcterms:W3CDTF">2022-04-10T20:08:53Z</dcterms:created>
  <dcterms:modified xsi:type="dcterms:W3CDTF">2022-05-11T07:16:57Z</dcterms:modified>
</cp:coreProperties>
</file>