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6" r:id="rId2"/>
    <p:sldId id="257" r:id="rId3"/>
    <p:sldId id="310" r:id="rId4"/>
    <p:sldId id="258" r:id="rId5"/>
    <p:sldId id="259" r:id="rId6"/>
    <p:sldId id="260" r:id="rId7"/>
    <p:sldId id="309" r:id="rId8"/>
    <p:sldId id="263" r:id="rId9"/>
    <p:sldId id="261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8" r:id="rId41"/>
    <p:sldId id="299" r:id="rId42"/>
    <p:sldId id="300" r:id="rId43"/>
    <p:sldId id="303" r:id="rId44"/>
    <p:sldId id="308" r:id="rId45"/>
    <p:sldId id="306" r:id="rId46"/>
    <p:sldId id="302" r:id="rId47"/>
    <p:sldId id="301" r:id="rId48"/>
    <p:sldId id="305" r:id="rId49"/>
    <p:sldId id="304" r:id="rId50"/>
    <p:sldId id="307" r:id="rId51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2670"/>
    <a:srgbClr val="5B8590"/>
    <a:srgbClr val="518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100" d="100"/>
          <a:sy n="100" d="100"/>
        </p:scale>
        <p:origin x="9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3A93908F-8DD9-4976-8331-D2CF029B240C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84718E78-9AED-4EAE-929C-11A5E101F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96362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FCDC918B-161A-468A-8C02-C88DEB00DEBD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GB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F70C2DE1-B409-4CD3-8D91-6F7E94885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56854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272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900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89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7204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863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104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0471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7023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3863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4927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367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610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4420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90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4026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560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589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775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752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385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341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516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0C2DE1-B409-4CD3-8D91-6F7E94885EB5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233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22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21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13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321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657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510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62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302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811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875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21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CD36E-9FEE-4786-BFB2-AB718969316E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197AF-2685-4E33-8F54-8F22161BD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64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g"/><Relationship Id="rId4" Type="http://schemas.openxmlformats.org/officeDocument/2006/relationships/image" Target="../media/image4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355784" y="2121760"/>
            <a:ext cx="945323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ar-SA" sz="6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تقرير ملتقى عطاء وتكامل السابع</a:t>
            </a:r>
            <a:endParaRPr lang="en-GB" sz="60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790" y="4154859"/>
            <a:ext cx="2295511" cy="1510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513" y="4161803"/>
            <a:ext cx="2414408" cy="1503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94835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0277" y="1492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بيان أسماء المتدربات 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095230"/>
              </p:ext>
            </p:extLst>
          </p:nvPr>
        </p:nvGraphicFramePr>
        <p:xfrm>
          <a:off x="1752386" y="1474842"/>
          <a:ext cx="8424000" cy="461132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4074576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3773342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8825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الاسم 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الجهة 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8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هديل صالح المسعود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فتاة العشرين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8029677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9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شهد عبدالله الشدي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مركز الأرجوان للفتيات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  <a:tr h="521109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10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هيا جلوي القحطاني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لجنة التنمية الاجتماعية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038256"/>
                  </a:ext>
                </a:extLst>
              </a:tr>
              <a:tr h="39648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11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عفاف علي المهيدب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بنيان الخيرية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38782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12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إيمان أحمد الحمدان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عرقة الخيرية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44355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13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جواهر راشد الشعلان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أيامى الأهلية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5612682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14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حنان بنت فهد السيف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أيامى الأهلية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8614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749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9271" y="385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بيان أسماء المتدربات 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098715"/>
              </p:ext>
            </p:extLst>
          </p:nvPr>
        </p:nvGraphicFramePr>
        <p:xfrm>
          <a:off x="1772051" y="1710817"/>
          <a:ext cx="8424000" cy="410398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4074576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3773342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8825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الاسم 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الجهة 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15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نوال فهد </a:t>
                      </a:r>
                      <a:r>
                        <a:rPr lang="ar-SA" sz="1800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الغيثار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إنسان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584882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16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مشاعل الحميدي الحربي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مؤسسة وقف القدوة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6090850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17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شهد إبراهيم الدكان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إنسان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  <a:tr h="521109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18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حصة صالح العتيبي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أيامى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038256"/>
                  </a:ext>
                </a:extLst>
              </a:tr>
              <a:tr h="39648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19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مشاعل فهد السيف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مركز الاتصال  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38782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20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أفنان عبدالرحمن المليكي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مؤسسة وقف دعوتها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443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603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89773" y="7807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محاور الدورة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6565185" y="2112928"/>
            <a:ext cx="4539189" cy="1292662"/>
          </a:xfrm>
          <a:prstGeom prst="rect">
            <a:avLst/>
          </a:prstGeom>
          <a:solidFill>
            <a:schemeClr val="bg1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algn="ctr"/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أبرز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المحاور التي تناولتها الدورة التدريبية </a:t>
            </a:r>
            <a:endParaRPr lang="en-GB" sz="2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algn="ctr"/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للدكتور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نايف الجابر</a:t>
            </a: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: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algn="ctr"/>
            <a:endParaRPr lang="en-GB" dirty="0">
              <a:solidFill>
                <a:schemeClr val="bg1"/>
              </a:solidFill>
              <a:cs typeface="PT Bold Heading" panose="02010400000000000000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89773" y="2119830"/>
            <a:ext cx="5666959" cy="1200329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ar-SA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لماذا </a:t>
            </a: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الحديث عن قياس الأثر؟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342900" indent="-342900">
              <a:buFont typeface="+mj-lt"/>
              <a:buAutoNum type="arabicPeriod"/>
            </a:pPr>
            <a:r>
              <a:rPr lang="ar-SA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هل </a:t>
            </a: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هناك أكثر من منهج لقياس الأثر؟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342900" indent="-342900">
              <a:buFont typeface="+mj-lt"/>
              <a:buAutoNum type="arabicPeriod"/>
            </a:pPr>
            <a:r>
              <a:rPr lang="ar-SA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ماذا </a:t>
            </a: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نعني بقياس الأثر؟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342900" indent="-342900">
              <a:buFont typeface="+mj-lt"/>
              <a:buAutoNum type="arabicPeriod"/>
            </a:pPr>
            <a:r>
              <a:rPr lang="ar-SA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نموذج </a:t>
            </a: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لأربع خطوات ونموذج خريطة التأثير.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89773" y="3896753"/>
            <a:ext cx="5716515" cy="2232000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 smtClean="0"/>
              <a:t>مجموعة </a:t>
            </a:r>
            <a:r>
              <a:rPr lang="ar-SA" dirty="0"/>
              <a:t>من الأسئلة الجماعية: </a:t>
            </a:r>
            <a:endParaRPr lang="en-GB" dirty="0" smtClean="0"/>
          </a:p>
          <a:p>
            <a:pPr marL="857250" lvl="2" indent="-285750">
              <a:buFont typeface="Wingdings" panose="05000000000000000000" pitchFamily="2" charset="2"/>
              <a:buChar char="ü"/>
            </a:pPr>
            <a:r>
              <a:rPr lang="ar-SA" sz="1600" dirty="0" smtClean="0">
                <a:cs typeface="PT Bold Heading" panose="02010400000000000000" pitchFamily="2" charset="-78"/>
              </a:rPr>
              <a:t>أسباب </a:t>
            </a:r>
            <a:r>
              <a:rPr lang="ar-SA" sz="1600" dirty="0">
                <a:cs typeface="PT Bold Heading" panose="02010400000000000000" pitchFamily="2" charset="-78"/>
              </a:rPr>
              <a:t>مشاركتكم باللقاء؟ </a:t>
            </a:r>
            <a:endParaRPr lang="en-GB" sz="1600" dirty="0" smtClean="0">
              <a:cs typeface="PT Bold Heading" panose="02010400000000000000" pitchFamily="2" charset="-78"/>
            </a:endParaRPr>
          </a:p>
          <a:p>
            <a:pPr marL="857250" lvl="2" indent="-285750">
              <a:buFont typeface="Wingdings" panose="05000000000000000000" pitchFamily="2" charset="2"/>
              <a:buChar char="ü"/>
            </a:pPr>
            <a:r>
              <a:rPr lang="ar-SA" sz="1600" dirty="0" smtClean="0">
                <a:cs typeface="PT Bold Heading" panose="02010400000000000000" pitchFamily="2" charset="-78"/>
              </a:rPr>
              <a:t>هل </a:t>
            </a:r>
            <a:r>
              <a:rPr lang="ar-SA" sz="1600" dirty="0">
                <a:cs typeface="PT Bold Heading" panose="02010400000000000000" pitchFamily="2" charset="-78"/>
              </a:rPr>
              <a:t>منظماتكم جاهزة لتطبيق الأثر الاجتماعي؟ </a:t>
            </a:r>
            <a:endParaRPr lang="en-GB" sz="1600" dirty="0" smtClean="0">
              <a:cs typeface="PT Bold Heading" panose="02010400000000000000" pitchFamily="2" charset="-78"/>
            </a:endParaRPr>
          </a:p>
          <a:p>
            <a:pPr marL="857250" lvl="2" indent="-285750">
              <a:buFont typeface="Wingdings" panose="05000000000000000000" pitchFamily="2" charset="2"/>
              <a:buChar char="ü"/>
            </a:pPr>
            <a:r>
              <a:rPr lang="ar-SA" sz="1600" dirty="0" smtClean="0">
                <a:cs typeface="PT Bold Heading" panose="02010400000000000000" pitchFamily="2" charset="-78"/>
              </a:rPr>
              <a:t>حددي </a:t>
            </a:r>
            <a:r>
              <a:rPr lang="ar-SA" sz="1600" dirty="0">
                <a:cs typeface="PT Bold Heading" panose="02010400000000000000" pitchFamily="2" charset="-78"/>
              </a:rPr>
              <a:t>أهداف منظمتكم؟ </a:t>
            </a:r>
            <a:endParaRPr lang="en-GB" sz="1600" dirty="0" smtClean="0">
              <a:cs typeface="PT Bold Heading" panose="02010400000000000000" pitchFamily="2" charset="-78"/>
            </a:endParaRPr>
          </a:p>
          <a:p>
            <a:pPr marL="857250" lvl="2" indent="-285750">
              <a:buFont typeface="Wingdings" panose="05000000000000000000" pitchFamily="2" charset="2"/>
              <a:buChar char="ü"/>
            </a:pPr>
            <a:r>
              <a:rPr lang="ar-SA" sz="1600" dirty="0" smtClean="0">
                <a:cs typeface="PT Bold Heading" panose="02010400000000000000" pitchFamily="2" charset="-78"/>
              </a:rPr>
              <a:t>انقدي </a:t>
            </a:r>
            <a:r>
              <a:rPr lang="ar-SA" sz="1600" dirty="0">
                <a:cs typeface="PT Bold Heading" panose="02010400000000000000" pitchFamily="2" charset="-78"/>
              </a:rPr>
              <a:t>التعاريف التالية: (المدخلات *المخرجات * النتائج * الأثر</a:t>
            </a:r>
            <a:r>
              <a:rPr lang="ar-SA" dirty="0" smtClean="0"/>
              <a:t>)</a:t>
            </a:r>
            <a:endParaRPr lang="en-GB" dirty="0" smtClean="0"/>
          </a:p>
          <a:p>
            <a:pPr marL="857250" lvl="2" indent="-285750">
              <a:buFont typeface="Wingdings" panose="05000000000000000000" pitchFamily="2" charset="2"/>
              <a:buChar char="ü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 smtClean="0"/>
              <a:t>باستخدام </a:t>
            </a:r>
            <a:r>
              <a:rPr lang="ar-SA" dirty="0" err="1"/>
              <a:t>إكسل</a:t>
            </a:r>
            <a:r>
              <a:rPr lang="ar-SA" dirty="0"/>
              <a:t> مع مجموعتك:</a:t>
            </a:r>
            <a:endParaRPr lang="en-GB" dirty="0"/>
          </a:p>
          <a:p>
            <a:pPr marL="857250" lvl="2" indent="-285750">
              <a:buFont typeface="Wingdings" panose="05000000000000000000" pitchFamily="2" charset="2"/>
              <a:buChar char="ü"/>
            </a:pPr>
            <a:r>
              <a:rPr lang="ar-SA" sz="1600" dirty="0">
                <a:cs typeface="PT Bold Heading" panose="02010400000000000000" pitchFamily="2" charset="-78"/>
              </a:rPr>
              <a:t>(حددي النطاق / ضعي المؤشرات / حددي النتائج</a:t>
            </a:r>
            <a:r>
              <a:rPr lang="ar-SA" sz="1600" dirty="0" smtClean="0">
                <a:cs typeface="PT Bold Heading" panose="02010400000000000000" pitchFamily="2" charset="-78"/>
              </a:rPr>
              <a:t>)</a:t>
            </a:r>
            <a:endParaRPr lang="en-GB" sz="1600" dirty="0">
              <a:cs typeface="PT Bold Heading" panose="02010400000000000000" pitchFamily="2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606288" y="3888642"/>
            <a:ext cx="4539189" cy="2246769"/>
          </a:xfrm>
          <a:prstGeom prst="rect">
            <a:avLst/>
          </a:prstGeom>
          <a:solidFill>
            <a:schemeClr val="bg1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A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وتم تنفيذ مجموعة من التطبيقات الفردية والجماعية خلال الدورة </a:t>
            </a:r>
            <a:endParaRPr lang="en-GB" sz="2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algn="ctr"/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algn="ctr"/>
            <a:endParaRPr lang="en-GB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algn="ctr"/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algn="ctr"/>
            <a:endParaRPr lang="en-GB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algn="ctr"/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pic>
        <p:nvPicPr>
          <p:cNvPr id="10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7846547" y="4697304"/>
            <a:ext cx="2058670" cy="1217295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83014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97507" y="7232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محاور الدورة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6565185" y="2112928"/>
            <a:ext cx="4539189" cy="1292662"/>
          </a:xfrm>
          <a:prstGeom prst="rect">
            <a:avLst/>
          </a:prstGeom>
          <a:solidFill>
            <a:schemeClr val="bg1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lvl="0" algn="ctr"/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أبرز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محاور دورة </a:t>
            </a:r>
            <a:r>
              <a:rPr lang="ar-SA" sz="20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تريلو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 للأستاذ سليمان </a:t>
            </a:r>
            <a:r>
              <a:rPr lang="ar-SA" sz="20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الأحيدب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:</a:t>
            </a:r>
            <a:endParaRPr lang="en-GB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algn="ctr"/>
            <a:endParaRPr lang="en-GB" dirty="0">
              <a:solidFill>
                <a:schemeClr val="bg1"/>
              </a:solidFill>
              <a:cs typeface="PT Bold Heading" panose="02010400000000000000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89773" y="2119829"/>
            <a:ext cx="5666959" cy="1296000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endParaRPr lang="en-GB" dirty="0" smtClean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ar-SA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إنشاء </a:t>
            </a: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فريق ببرنامج </a:t>
            </a:r>
            <a:r>
              <a:rPr lang="ar-SA" dirty="0" err="1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تريلو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دعوة الزملاء بالبرنامج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كيفية تفعيل برنامج </a:t>
            </a:r>
            <a:r>
              <a:rPr lang="ar-SA" dirty="0" err="1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تريلو</a:t>
            </a: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 وإعداد قوالب ولوحات </a:t>
            </a:r>
            <a:r>
              <a:rPr lang="ar-SA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جديدة</a:t>
            </a:r>
            <a:endParaRPr lang="en-GB" dirty="0" smtClean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89773" y="3896751"/>
            <a:ext cx="5716515" cy="1368000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 lvl="0">
              <a:buFont typeface="Wingdings" panose="05000000000000000000" pitchFamily="2" charset="2"/>
              <a:buChar char="v"/>
            </a:pPr>
            <a:endParaRPr lang="en-GB" dirty="0" smtClean="0"/>
          </a:p>
          <a:p>
            <a:pPr lvl="0">
              <a:buFont typeface="Wingdings" panose="05000000000000000000" pitchFamily="2" charset="2"/>
              <a:buChar char="v"/>
            </a:pPr>
            <a:r>
              <a:rPr lang="ar-SA" dirty="0" smtClean="0"/>
              <a:t>إعداد </a:t>
            </a:r>
            <a:r>
              <a:rPr lang="ar-SA" dirty="0"/>
              <a:t>بطاقات </a:t>
            </a:r>
            <a:r>
              <a:rPr lang="ar-SA" dirty="0" smtClean="0"/>
              <a:t>جديدة </a:t>
            </a:r>
            <a:endParaRPr lang="en-GB" dirty="0" smtClean="0"/>
          </a:p>
          <a:p>
            <a:pPr marL="0" lvl="0" indent="0">
              <a:buNone/>
            </a:pPr>
            <a:r>
              <a:rPr lang="en-GB" dirty="0"/>
              <a:t> </a:t>
            </a:r>
            <a:r>
              <a:rPr lang="en-GB" dirty="0" smtClean="0"/>
              <a:t>     </a:t>
            </a:r>
            <a:r>
              <a:rPr lang="ar-SA" dirty="0" smtClean="0"/>
              <a:t>من خلال تطبيق </a:t>
            </a:r>
            <a:r>
              <a:rPr lang="ar-SA" dirty="0" err="1"/>
              <a:t>تريلو</a:t>
            </a:r>
            <a:r>
              <a:rPr lang="ar-SA" dirty="0"/>
              <a:t> </a:t>
            </a:r>
            <a:endParaRPr lang="ar-SA" dirty="0"/>
          </a:p>
          <a:p>
            <a:pPr marL="0" lvl="0" indent="0">
              <a:buNone/>
            </a:pPr>
            <a:endParaRPr lang="en-GB" dirty="0" smtClean="0"/>
          </a:p>
        </p:txBody>
      </p:sp>
      <p:sp>
        <p:nvSpPr>
          <p:cNvPr id="9" name="مربع نص 8"/>
          <p:cNvSpPr txBox="1"/>
          <p:nvPr/>
        </p:nvSpPr>
        <p:spPr>
          <a:xfrm>
            <a:off x="6606288" y="3888641"/>
            <a:ext cx="4539189" cy="1368000"/>
          </a:xfrm>
          <a:prstGeom prst="rect">
            <a:avLst/>
          </a:prstGeom>
          <a:solidFill>
            <a:schemeClr val="bg1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algn="ctr"/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وتم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تنفيذ مجموعة من التطبيقات الفردية والجماعية خلال </a:t>
            </a: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الدورة</a:t>
            </a:r>
          </a:p>
          <a:p>
            <a:pPr algn="ctr"/>
            <a:endParaRPr lang="ar-SA" sz="2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pic>
        <p:nvPicPr>
          <p:cNvPr id="8" name="صورة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5" b="31228"/>
          <a:stretch/>
        </p:blipFill>
        <p:spPr bwMode="auto">
          <a:xfrm>
            <a:off x="1194053" y="4038746"/>
            <a:ext cx="2553977" cy="187601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5B859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18440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03985" y="7873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الاختبار القبلي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425677" y="2112928"/>
            <a:ext cx="9678697" cy="707886"/>
          </a:xfrm>
          <a:prstGeom prst="rect">
            <a:avLst/>
          </a:prstGeom>
          <a:solidFill>
            <a:schemeClr val="bg1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r>
              <a:rPr lang="ar-S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ت</a:t>
            </a: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م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إرسال الاختبار القبلي للمستفيدات واطلاع المدربين/ات على النتائج لبناء المحتوى التدريبي استناداً عليه، </a:t>
            </a: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والذي اشتمل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على الأسئلة التالية:</a:t>
            </a:r>
            <a:endParaRPr lang="en-GB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422437" y="2820814"/>
            <a:ext cx="9678697" cy="3447098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 lvl="0">
              <a:buFont typeface="Wingdings" panose="05000000000000000000" pitchFamily="2" charset="2"/>
              <a:buChar char="v"/>
            </a:pP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sz="2000" dirty="0" smtClean="0">
                <a:solidFill>
                  <a:srgbClr val="518594"/>
                </a:solidFill>
              </a:rPr>
              <a:t>دورة </a:t>
            </a:r>
            <a:r>
              <a:rPr lang="ar-SA" sz="2000" dirty="0">
                <a:solidFill>
                  <a:srgbClr val="518594"/>
                </a:solidFill>
              </a:rPr>
              <a:t>قياس الأثر الاجتماعي</a:t>
            </a:r>
            <a:r>
              <a:rPr lang="ar-SA" sz="2000" dirty="0" smtClean="0">
                <a:solidFill>
                  <a:srgbClr val="518594"/>
                </a:solidFill>
              </a:rPr>
              <a:t>:</a:t>
            </a:r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r>
              <a:rPr lang="ar-SA" dirty="0" smtClean="0"/>
              <a:t> </a:t>
            </a:r>
            <a:r>
              <a:rPr lang="ar-SA" dirty="0"/>
              <a:t>ضعي إشارة </a:t>
            </a:r>
            <a:r>
              <a:rPr lang="ar-SA" dirty="0" smtClean="0"/>
              <a:t>        </a:t>
            </a:r>
            <a:r>
              <a:rPr lang="ar-SA" dirty="0"/>
              <a:t>أمام الإجابة الصحيحة</a:t>
            </a:r>
            <a:r>
              <a:rPr lang="ar-SA" dirty="0" smtClean="0"/>
              <a:t>:</a:t>
            </a:r>
            <a:endParaRPr lang="en-GB" dirty="0" smtClean="0"/>
          </a:p>
          <a:p>
            <a:pPr marL="800100" lvl="1" indent="-342900">
              <a:buFont typeface="+mj-lt"/>
              <a:buAutoNum type="arabicPeriod"/>
            </a:pP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قياس الأثر عملية استراتيجية يتم العمل بها قبل وأثناء وبعد تنفيذ البرنامج؟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مصطلح المخرجات والنتائج تعتبر مترادفة وتعطي نفس المعنى؟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0" lvl="0" indent="0">
              <a:buNone/>
            </a:pPr>
            <a:endParaRPr lang="ar-SA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>
                <a:solidFill>
                  <a:srgbClr val="518594"/>
                </a:solidFill>
              </a:rPr>
              <a:t>دورة </a:t>
            </a:r>
            <a:r>
              <a:rPr lang="ar-SA" dirty="0" err="1" smtClean="0">
                <a:solidFill>
                  <a:srgbClr val="518594"/>
                </a:solidFill>
              </a:rPr>
              <a:t>تريلو</a:t>
            </a:r>
            <a:r>
              <a:rPr lang="ar-SA" dirty="0" smtClean="0">
                <a:solidFill>
                  <a:srgbClr val="518594"/>
                </a:solidFill>
              </a:rPr>
              <a:t>:</a:t>
            </a:r>
            <a:endParaRPr lang="en-GB" dirty="0" smtClean="0">
              <a:solidFill>
                <a:srgbClr val="518594"/>
              </a:solidFill>
            </a:endParaRPr>
          </a:p>
          <a:p>
            <a:pPr marL="0" indent="0">
              <a:buNone/>
            </a:pPr>
            <a:endParaRPr lang="ar-SA" dirty="0" smtClean="0">
              <a:solidFill>
                <a:srgbClr val="518594"/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ما المنهجية المتبعة لديك في إدارة مشاريعك عادة ومتابعة المهام؟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ما أبرز إيجابيات وسلبيات استخدام البرامج التقنية ومتابعة المهام؟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ar-SA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ماهي توقعاتك حول برنامج </a:t>
            </a:r>
            <a:r>
              <a:rPr lang="ar-SA" dirty="0" err="1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تريلو</a:t>
            </a:r>
            <a:r>
              <a:rPr lang="ar-SA" dirty="0"/>
              <a:t>؟ </a:t>
            </a:r>
            <a:endParaRPr lang="en-GB" dirty="0"/>
          </a:p>
        </p:txBody>
      </p:sp>
      <p:pic>
        <p:nvPicPr>
          <p:cNvPr id="1031" name="رسم 54" descr="علامة اختيا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285" y="3661009"/>
            <a:ext cx="245806" cy="3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294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05662" y="6005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نماذج من تكاليف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425677" y="1926120"/>
            <a:ext cx="9678697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422437" y="2339039"/>
            <a:ext cx="9678697" cy="3293209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>
              <a:buFont typeface="Wingdings" panose="05000000000000000000" pitchFamily="2" charset="2"/>
              <a:buChar char="v"/>
            </a:pPr>
            <a:r>
              <a:rPr lang="ar-SA" sz="2000" dirty="0" smtClean="0">
                <a:solidFill>
                  <a:srgbClr val="518594"/>
                </a:solidFill>
              </a:rPr>
              <a:t>دورة </a:t>
            </a:r>
            <a:r>
              <a:rPr lang="ar-SA" sz="2000" dirty="0">
                <a:solidFill>
                  <a:srgbClr val="518594"/>
                </a:solidFill>
              </a:rPr>
              <a:t>قياس الأثر الاجتماعي</a:t>
            </a:r>
            <a:r>
              <a:rPr lang="ar-SA" sz="2000" dirty="0" smtClean="0">
                <a:solidFill>
                  <a:srgbClr val="518594"/>
                </a:solidFill>
              </a:rPr>
              <a:t>:</a:t>
            </a:r>
            <a:endParaRPr lang="en-GB" sz="2000" dirty="0" smtClean="0">
              <a:solidFill>
                <a:srgbClr val="518594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GB" sz="2000" dirty="0">
              <a:solidFill>
                <a:srgbClr val="518594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GB" sz="2000" dirty="0" smtClean="0">
              <a:solidFill>
                <a:srgbClr val="518594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GB" sz="2000" dirty="0">
              <a:solidFill>
                <a:srgbClr val="518594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GB" sz="2000" dirty="0" smtClean="0">
              <a:solidFill>
                <a:srgbClr val="518594"/>
              </a:solidFill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 smtClean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 smtClean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 smtClean="0">
              <a:solidFill>
                <a:srgbClr val="518594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8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6606421" y="3304258"/>
            <a:ext cx="3196339" cy="1739690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2590358" y="3304258"/>
            <a:ext cx="3682623" cy="1739690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44965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03985" y="8006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نماذج من تكاليف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425677" y="1926120"/>
            <a:ext cx="9678697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422437" y="2339039"/>
            <a:ext cx="9678697" cy="3693319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dirty="0" smtClean="0">
                <a:solidFill>
                  <a:srgbClr val="518594"/>
                </a:solidFill>
              </a:rPr>
              <a:t>دورة </a:t>
            </a:r>
            <a:r>
              <a:rPr lang="ar-SA" dirty="0" err="1" smtClean="0">
                <a:solidFill>
                  <a:srgbClr val="518594"/>
                </a:solidFill>
              </a:rPr>
              <a:t>تريلو</a:t>
            </a:r>
            <a:r>
              <a:rPr lang="ar-SA" dirty="0" smtClean="0">
                <a:solidFill>
                  <a:srgbClr val="518594"/>
                </a:solidFill>
              </a:rPr>
              <a:t>:</a:t>
            </a:r>
            <a:endParaRPr lang="en-GB" dirty="0" smtClean="0">
              <a:solidFill>
                <a:srgbClr val="518594"/>
              </a:solidFill>
            </a:endParaRPr>
          </a:p>
          <a:p>
            <a:r>
              <a:rPr lang="ar-SA" dirty="0" smtClean="0"/>
              <a:t>فتح </a:t>
            </a:r>
            <a:r>
              <a:rPr lang="ar-SA" dirty="0"/>
              <a:t>حساب ببرنامج </a:t>
            </a:r>
            <a:r>
              <a:rPr lang="ar-SA" dirty="0" err="1"/>
              <a:t>تريلو</a:t>
            </a:r>
            <a:endParaRPr lang="en-GB" dirty="0"/>
          </a:p>
          <a:p>
            <a:r>
              <a:rPr lang="ar-SA" dirty="0"/>
              <a:t>إ</a:t>
            </a:r>
            <a:r>
              <a:rPr lang="ar-SA" dirty="0" smtClean="0"/>
              <a:t>عداد </a:t>
            </a:r>
            <a:r>
              <a:rPr lang="ar-SA" dirty="0"/>
              <a:t>مشروع (</a:t>
            </a:r>
            <a:r>
              <a:rPr lang="ar-SA" dirty="0" smtClean="0"/>
              <a:t>بطاقة </a:t>
            </a:r>
            <a:r>
              <a:rPr lang="ar-SA" dirty="0"/>
              <a:t>)عن طريق برنامج </a:t>
            </a:r>
            <a:r>
              <a:rPr lang="ar-SA" dirty="0" err="1"/>
              <a:t>تريلو</a:t>
            </a:r>
            <a:endParaRPr lang="en-GB" dirty="0"/>
          </a:p>
          <a:p>
            <a:pPr marL="0" indent="0">
              <a:buNone/>
            </a:pPr>
            <a:endParaRPr lang="en-GB" dirty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 smtClean="0">
              <a:solidFill>
                <a:srgbClr val="518594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 smtClean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 smtClean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 smtClean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 smtClean="0">
              <a:solidFill>
                <a:srgbClr val="51859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>
              <a:solidFill>
                <a:srgbClr val="518594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0" name="صورة 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6" b="55644"/>
          <a:stretch/>
        </p:blipFill>
        <p:spPr bwMode="auto">
          <a:xfrm>
            <a:off x="4658995" y="3765345"/>
            <a:ext cx="2874010" cy="1866265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صورة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850" y="3779951"/>
            <a:ext cx="2952750" cy="1837055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صورة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467" y="3744452"/>
            <a:ext cx="2627683" cy="194413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8070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2977" y="5944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تقييم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9" name="صورة 8"/>
          <p:cNvPicPr/>
          <p:nvPr/>
        </p:nvPicPr>
        <p:blipFill rotWithShape="1">
          <a:blip r:embed="rId3"/>
          <a:srcRect l="25106" t="41644" r="23766" b="25381"/>
          <a:stretch/>
        </p:blipFill>
        <p:spPr bwMode="auto">
          <a:xfrm>
            <a:off x="1915926" y="1920060"/>
            <a:ext cx="8809703" cy="3798019"/>
          </a:xfrm>
          <a:prstGeom prst="rect">
            <a:avLst/>
          </a:prstGeom>
          <a:ln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مربع نص 1092"/>
          <p:cNvSpPr txBox="1"/>
          <p:nvPr/>
        </p:nvSpPr>
        <p:spPr>
          <a:xfrm>
            <a:off x="4670324" y="5649258"/>
            <a:ext cx="3706760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defRPr>
            </a:lvl1pPr>
          </a:lstStyle>
          <a:p>
            <a:pPr algn="ctr"/>
            <a:r>
              <a:rPr lang="ar-SA" dirty="0"/>
              <a:t>تقييم المدرب في دورة قياس الأثر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8943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85995" y="5425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تقييم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6" name="صورة 5"/>
          <p:cNvPicPr/>
          <p:nvPr/>
        </p:nvPicPr>
        <p:blipFill rotWithShape="1">
          <a:blip r:embed="rId3"/>
          <a:srcRect l="26174" t="48244" r="28080" b="21943"/>
          <a:stretch/>
        </p:blipFill>
        <p:spPr bwMode="auto">
          <a:xfrm>
            <a:off x="2015614" y="1868129"/>
            <a:ext cx="8710016" cy="3849950"/>
          </a:xfrm>
          <a:prstGeom prst="rect">
            <a:avLst/>
          </a:prstGeom>
          <a:ln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مربع نص 1092"/>
          <p:cNvSpPr txBox="1"/>
          <p:nvPr/>
        </p:nvSpPr>
        <p:spPr>
          <a:xfrm>
            <a:off x="4670324" y="5649258"/>
            <a:ext cx="3706760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defRPr>
            </a:lvl1pPr>
          </a:lstStyle>
          <a:p>
            <a:pPr algn="ctr"/>
            <a:r>
              <a:rPr lang="ar-SA" dirty="0"/>
              <a:t>تقييم </a:t>
            </a:r>
            <a:r>
              <a:rPr lang="ar-SA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الملتقى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700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44989" y="2995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تقييم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7" name="مربع نص 1092"/>
          <p:cNvSpPr txBox="1"/>
          <p:nvPr/>
        </p:nvSpPr>
        <p:spPr>
          <a:xfrm>
            <a:off x="3834581" y="5649258"/>
            <a:ext cx="4572000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defRPr>
            </a:lvl1pPr>
          </a:lstStyle>
          <a:p>
            <a:pPr algn="ctr"/>
            <a:r>
              <a:rPr lang="ar-SA" dirty="0" smtClean="0"/>
              <a:t>تقييم </a:t>
            </a:r>
            <a:r>
              <a:rPr lang="ar-SA" dirty="0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المدرب</a:t>
            </a:r>
            <a:r>
              <a:rPr lang="ar-SA" dirty="0" smtClean="0">
                <a:effectLst/>
              </a:rPr>
              <a:t> في </a:t>
            </a:r>
            <a:r>
              <a:rPr lang="ar-SA" dirty="0">
                <a:effectLst/>
              </a:rPr>
              <a:t>دورة </a:t>
            </a:r>
            <a:r>
              <a:rPr lang="ar-SA" dirty="0" err="1">
                <a:effectLst/>
              </a:rPr>
              <a:t>تريلو</a:t>
            </a:r>
            <a:r>
              <a:rPr lang="ar-SA" dirty="0">
                <a:effectLst/>
              </a:rPr>
              <a:t> </a:t>
            </a:r>
            <a:r>
              <a:rPr lang="ar-SA" dirty="0" smtClean="0">
                <a:effectLst/>
              </a:rPr>
              <a:t>(من خلال الزوم)</a:t>
            </a:r>
            <a:endParaRPr lang="en-GB" dirty="0" smtClean="0">
              <a:effectLst/>
            </a:endParaRPr>
          </a:p>
        </p:txBody>
      </p:sp>
      <p:pic>
        <p:nvPicPr>
          <p:cNvPr id="8" name="صورة 7"/>
          <p:cNvPicPr/>
          <p:nvPr/>
        </p:nvPicPr>
        <p:blipFill rotWithShape="1">
          <a:blip r:embed="rId3"/>
          <a:srcRect l="26233" t="26802" r="24716" b="33096"/>
          <a:stretch/>
        </p:blipFill>
        <p:spPr bwMode="auto">
          <a:xfrm>
            <a:off x="1917290" y="1553497"/>
            <a:ext cx="8288594" cy="4095761"/>
          </a:xfrm>
          <a:prstGeom prst="rect">
            <a:avLst/>
          </a:prstGeom>
          <a:ln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2407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4" y="1860140"/>
            <a:ext cx="7225150" cy="347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496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44989" y="2995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تقييم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9" name="صورة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96" t="43532" r="31607" b="21624"/>
          <a:stretch/>
        </p:blipFill>
        <p:spPr bwMode="auto">
          <a:xfrm>
            <a:off x="8730533" y="1858298"/>
            <a:ext cx="2586396" cy="3330151"/>
          </a:xfrm>
          <a:prstGeom prst="rect">
            <a:avLst/>
          </a:prstGeom>
          <a:ln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مربع نص 1092"/>
          <p:cNvSpPr txBox="1"/>
          <p:nvPr/>
        </p:nvSpPr>
        <p:spPr>
          <a:xfrm>
            <a:off x="4463591" y="5202681"/>
            <a:ext cx="3706760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defRPr>
            </a:lvl1pPr>
          </a:lstStyle>
          <a:p>
            <a:pPr algn="ctr"/>
            <a:r>
              <a:rPr lang="ar-SA" dirty="0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تقييم الملتقى</a:t>
            </a:r>
            <a:endParaRPr lang="en-GB" dirty="0">
              <a:effectLst/>
            </a:endParaRPr>
          </a:p>
        </p:txBody>
      </p:sp>
      <p:pic>
        <p:nvPicPr>
          <p:cNvPr id="6" name="صورة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3" t="47601" r="33884" b="22159"/>
          <a:stretch/>
        </p:blipFill>
        <p:spPr bwMode="auto">
          <a:xfrm>
            <a:off x="944989" y="1858297"/>
            <a:ext cx="7933540" cy="3344384"/>
          </a:xfrm>
          <a:prstGeom prst="rect">
            <a:avLst/>
          </a:prstGeom>
          <a:ln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68216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79639" y="2487563"/>
            <a:ext cx="8318090" cy="1897623"/>
          </a:xfrm>
          <a:solidFill>
            <a:srgbClr val="5B8590"/>
          </a:solidFill>
          <a:ln w="19050">
            <a:solidFill>
              <a:srgbClr val="5B8590"/>
            </a:solidFill>
          </a:ln>
        </p:spPr>
        <p:txBody>
          <a:bodyPr>
            <a:normAutofit/>
          </a:bodyPr>
          <a:lstStyle/>
          <a:p>
            <a:pPr algn="ctr"/>
            <a:r>
              <a:rPr lang="ar-SA" sz="4800" dirty="0" smtClean="0">
                <a:solidFill>
                  <a:schemeClr val="bg1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دورة </a:t>
            </a:r>
            <a:r>
              <a:rPr lang="ar-SA" sz="4800" dirty="0" err="1">
                <a:solidFill>
                  <a:schemeClr val="bg1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الحوكمة</a:t>
            </a:r>
            <a:endParaRPr lang="en-GB" sz="4800" dirty="0">
              <a:solidFill>
                <a:schemeClr val="bg1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2339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68936" y="4835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بيان أسماء المتدربات 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495047"/>
              </p:ext>
            </p:extLst>
          </p:nvPr>
        </p:nvGraphicFramePr>
        <p:xfrm>
          <a:off x="1742553" y="1809137"/>
          <a:ext cx="8424000" cy="457003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4074576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3773342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8825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الاسم 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الجهة 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سوسن فايز الشهري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دار هيا السويلم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  <a:tr h="521109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2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هند عبدالله الشويعي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مكنون مركز الوسط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038256"/>
                  </a:ext>
                </a:extLst>
              </a:tr>
              <a:tr h="39648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3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خلود عوض </a:t>
                      </a:r>
                      <a:r>
                        <a:rPr lang="ar-SA" sz="1800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العولقي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شركة آسية </a:t>
                      </a: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الوقفية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38782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4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حصة سليمان النملة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شركة إثراء المعرفة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44355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5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هدى محمد الهدياني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البر فرع الشمال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5612682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6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سارة محمد المعيقل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لجنة التنمية الاجتماعية الأهلية بالدلم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8614855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7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مريم شداد المطيري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المركز الخيري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5303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822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0277" y="1492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بيان أسماء المتدربات 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766458"/>
              </p:ext>
            </p:extLst>
          </p:nvPr>
        </p:nvGraphicFramePr>
        <p:xfrm>
          <a:off x="1752386" y="1474842"/>
          <a:ext cx="8424000" cy="453365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4074576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3773342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8825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الاسم 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الجهة 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8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فلوة عبدالعزيز الشويعر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مكنون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8029677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9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فاطمة علي المشهري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مركز الوسط – مكنون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  <a:tr h="521109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10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سميرة ظافر الشهري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المركز الخيري لتعليم القران 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038256"/>
                  </a:ext>
                </a:extLst>
              </a:tr>
              <a:tr h="39648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11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هيا سعد أبو نعمة الناصر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أيامى 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38782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12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هند راشد المحيسن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لجنة التنمية بحي الزهرة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44355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13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نورة علي العاصم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وزارة الموارد البشرية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5612682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14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آمال محمد باوزير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مدرسة رفيدة الأسلمية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8614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455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9271" y="385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بيان أسماء المتدربات 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776771"/>
              </p:ext>
            </p:extLst>
          </p:nvPr>
        </p:nvGraphicFramePr>
        <p:xfrm>
          <a:off x="1772051" y="1710817"/>
          <a:ext cx="8424000" cy="348209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4074576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3773342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8825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الاسم 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الجهة 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15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مريم عبدالله الحسين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مؤسسة وقف دعوتها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584882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16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ندى عبدالعزيز المقبل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إنسان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6090850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17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جوهرة </a:t>
                      </a: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حسن </a:t>
                      </a:r>
                      <a:r>
                        <a:rPr lang="ar-SA" sz="1800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الخيبري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لجنه التنمية الاجتماعية بحي الزهرة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  <a:tr h="521109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18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هند عبدالله الحماد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مكنون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038256"/>
                  </a:ext>
                </a:extLst>
              </a:tr>
              <a:tr h="39648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19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أسماء إبراهيم العبيلي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مؤسسة مكث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387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998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58179" y="3412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محاور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الدورة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425677" y="1503332"/>
            <a:ext cx="9678697" cy="461665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أبرز المحاور التي تناولتها الدورة التدريبية </a:t>
            </a:r>
            <a:r>
              <a:rPr lang="ar-S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للأستاذة </a:t>
            </a: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شقراء آل بشير</a:t>
            </a:r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:</a:t>
            </a:r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425677" y="1919170"/>
            <a:ext cx="9675458" cy="4185761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 marL="0" indent="0">
              <a:buNone/>
            </a:pPr>
            <a:r>
              <a:rPr lang="ar-SA" sz="1600" dirty="0">
                <a:solidFill>
                  <a:srgbClr val="5185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</a:t>
            </a:r>
            <a:r>
              <a:rPr lang="ar-SA" sz="1600" dirty="0">
                <a:solidFill>
                  <a:srgbClr val="518594"/>
                </a:solidFill>
              </a:rPr>
              <a:t>نشأة </a:t>
            </a:r>
            <a:r>
              <a:rPr lang="ar-SA" sz="1600" dirty="0" err="1">
                <a:solidFill>
                  <a:srgbClr val="518594"/>
                </a:solidFill>
              </a:rPr>
              <a:t>الحوكمة</a:t>
            </a:r>
            <a:r>
              <a:rPr lang="ar-SA" sz="1600" dirty="0">
                <a:solidFill>
                  <a:srgbClr val="518594"/>
                </a:solidFill>
              </a:rPr>
              <a:t>.  </a:t>
            </a:r>
            <a:endParaRPr lang="en-GB" sz="1600" dirty="0">
              <a:solidFill>
                <a:srgbClr val="518594"/>
              </a:solidFill>
            </a:endParaRPr>
          </a:p>
          <a:p>
            <a:pPr marL="0" indent="0">
              <a:buNone/>
            </a:pPr>
            <a:r>
              <a:rPr lang="ar-SA" sz="1600" dirty="0">
                <a:solidFill>
                  <a:srgbClr val="518594"/>
                </a:solidFill>
              </a:rPr>
              <a:t>2- أصحاب المصلحة في الجهات الأهلية.  </a:t>
            </a:r>
            <a:endParaRPr lang="en-GB" sz="1600" dirty="0">
              <a:solidFill>
                <a:srgbClr val="518594"/>
              </a:solidFill>
            </a:endParaRPr>
          </a:p>
          <a:p>
            <a:pPr marL="0" indent="0">
              <a:buNone/>
            </a:pPr>
            <a:r>
              <a:rPr lang="ar-SA" sz="1600" dirty="0">
                <a:solidFill>
                  <a:srgbClr val="518594"/>
                </a:solidFill>
              </a:rPr>
              <a:t>3-  مبادئ </a:t>
            </a:r>
            <a:r>
              <a:rPr lang="ar-SA" sz="1600" dirty="0" err="1">
                <a:solidFill>
                  <a:srgbClr val="518594"/>
                </a:solidFill>
              </a:rPr>
              <a:t>الحوكمة</a:t>
            </a:r>
            <a:r>
              <a:rPr lang="ar-SA" sz="1600" dirty="0">
                <a:solidFill>
                  <a:srgbClr val="518594"/>
                </a:solidFill>
              </a:rPr>
              <a:t> في الجهات </a:t>
            </a:r>
            <a:r>
              <a:rPr lang="ar-SA" sz="1600" dirty="0" smtClean="0">
                <a:solidFill>
                  <a:srgbClr val="518594"/>
                </a:solidFill>
              </a:rPr>
              <a:t>الأهلية</a:t>
            </a:r>
            <a:endParaRPr lang="ar-SA" sz="1600" dirty="0">
              <a:solidFill>
                <a:srgbClr val="518594"/>
              </a:solidFill>
            </a:endParaRPr>
          </a:p>
          <a:p>
            <a:pPr marL="1314450" lvl="3" indent="-285750"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المسؤولية: الحس بالمسؤولية لدى كل عضو مما يدفعه للعمل بإخلاص وتفان لمصلحة الجمعية</a:t>
            </a:r>
          </a:p>
          <a:p>
            <a:pPr marL="1314450" lvl="3" indent="-285750"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الشفافية: توفير ومشاركة المعلومات والتقارير الدقيقة والحديثة مع الجميع دون غموض أو تضليل </a:t>
            </a:r>
          </a:p>
          <a:p>
            <a:pPr marL="1314450" lvl="3" indent="-285750"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المساءلة </a:t>
            </a:r>
          </a:p>
          <a:p>
            <a:pPr marL="1314450" lvl="3" indent="-285750"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العدالة </a:t>
            </a:r>
            <a:endParaRPr lang="ar-SA" sz="1600" dirty="0" smtClean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1028700" lvl="3"/>
            <a:endParaRPr lang="en-GB" sz="1600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0" indent="0">
              <a:buNone/>
            </a:pPr>
            <a:r>
              <a:rPr lang="ar-SA" sz="1600" dirty="0">
                <a:solidFill>
                  <a:srgbClr val="518594"/>
                </a:solidFill>
              </a:rPr>
              <a:t>4- أهداف </a:t>
            </a:r>
            <a:r>
              <a:rPr lang="ar-SA" sz="1600" dirty="0" err="1">
                <a:solidFill>
                  <a:srgbClr val="518594"/>
                </a:solidFill>
              </a:rPr>
              <a:t>الحوكمة</a:t>
            </a:r>
            <a:r>
              <a:rPr lang="ar-SA" sz="1600" dirty="0">
                <a:solidFill>
                  <a:srgbClr val="518594"/>
                </a:solidFill>
              </a:rPr>
              <a:t>:   </a:t>
            </a:r>
            <a:endParaRPr lang="en-GB" sz="1600" dirty="0">
              <a:solidFill>
                <a:srgbClr val="518594"/>
              </a:solidFill>
            </a:endParaRP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endParaRPr lang="ar-SA" sz="1600" dirty="0" smtClean="0">
              <a:solidFill>
                <a:srgbClr val="518594"/>
              </a:solidFill>
            </a:endParaRPr>
          </a:p>
          <a:p>
            <a:pPr marL="0" indent="0">
              <a:buNone/>
            </a:pPr>
            <a:endParaRPr lang="ar-SA" sz="1600" dirty="0">
              <a:solidFill>
                <a:srgbClr val="518594"/>
              </a:solidFill>
            </a:endParaRPr>
          </a:p>
          <a:p>
            <a:pPr marL="0" indent="0">
              <a:buNone/>
            </a:pPr>
            <a:r>
              <a:rPr lang="ar-SA" sz="1600" dirty="0" smtClean="0">
                <a:solidFill>
                  <a:srgbClr val="518594"/>
                </a:solidFill>
              </a:rPr>
              <a:t>5- </a:t>
            </a:r>
            <a:r>
              <a:rPr lang="ar-SA" sz="1600" dirty="0" smtClean="0">
                <a:solidFill>
                  <a:srgbClr val="518594"/>
                </a:solidFill>
              </a:rPr>
              <a:t>معايير </a:t>
            </a:r>
            <a:r>
              <a:rPr lang="ar-SA" sz="1600" dirty="0" err="1" smtClean="0">
                <a:solidFill>
                  <a:srgbClr val="518594"/>
                </a:solidFill>
              </a:rPr>
              <a:t>الحوكمة</a:t>
            </a:r>
            <a:r>
              <a:rPr lang="ar-SA" dirty="0" smtClean="0">
                <a:solidFill>
                  <a:srgbClr val="518594"/>
                </a:solidFill>
              </a:rPr>
              <a:t>:</a:t>
            </a:r>
          </a:p>
          <a:p>
            <a:pPr marL="0" indent="0">
              <a:buNone/>
            </a:pPr>
            <a:endParaRPr lang="ar-SA" dirty="0" smtClean="0">
              <a:solidFill>
                <a:srgbClr val="518594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مربع نص 4"/>
          <p:cNvSpPr txBox="1"/>
          <p:nvPr/>
        </p:nvSpPr>
        <p:spPr>
          <a:xfrm>
            <a:off x="2384127" y="5766377"/>
            <a:ext cx="8057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ar-SA" sz="16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الامتثال </a:t>
            </a: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والالتزام                              </a:t>
            </a:r>
            <a:r>
              <a:rPr lang="ar-SA" sz="16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الشفافية </a:t>
            </a: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والإفصاح                                 </a:t>
            </a:r>
            <a:r>
              <a:rPr lang="ar-SA" sz="16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السلامة </a:t>
            </a: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المالية 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133975" y="4149701"/>
            <a:ext cx="491213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الفعالية</a:t>
            </a:r>
            <a:endParaRPr lang="ar-SA" sz="1600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ar-SA" sz="16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تعظيم </a:t>
            </a: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الأثر المجتمعي      </a:t>
            </a:r>
            <a:r>
              <a:rPr lang="ar-SA" sz="16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        </a:t>
            </a:r>
            <a:endParaRPr lang="ar-SA" sz="1600" dirty="0" smtClean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ar-SA" sz="16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 التمكين</a:t>
            </a: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		</a:t>
            </a:r>
            <a:endParaRPr lang="ar-SA" sz="1600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ar-SA" sz="16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 الحماية</a:t>
            </a: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	</a:t>
            </a:r>
            <a:r>
              <a:rPr lang="ar-SA" sz="16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 </a:t>
            </a:r>
            <a:r>
              <a:rPr lang="ar-SA" sz="16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	</a:t>
            </a:r>
            <a:endParaRPr lang="ar-SA" sz="1600" dirty="0" smtClean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ar-SA" sz="16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rPr>
              <a:t> الموثوقية</a:t>
            </a:r>
            <a:endParaRPr lang="en-GB" sz="1600" dirty="0">
              <a:solidFill>
                <a:schemeClr val="tx1">
                  <a:lumMod val="85000"/>
                  <a:lumOff val="15000"/>
                </a:schemeClr>
              </a:solidFill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135480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03985" y="7745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الاختبار القبلي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425677" y="2112928"/>
            <a:ext cx="9678697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422437" y="2525846"/>
            <a:ext cx="9678697" cy="3508653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 marL="0" lvl="0" indent="0">
              <a:buNone/>
            </a:pPr>
            <a:endParaRPr lang="ar-SA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ar-SA" sz="2000" dirty="0">
                <a:solidFill>
                  <a:srgbClr val="518594"/>
                </a:solidFill>
              </a:rPr>
              <a:t>أكملي الإجابة:</a:t>
            </a:r>
            <a:endParaRPr lang="en-GB" sz="2000" dirty="0">
              <a:solidFill>
                <a:srgbClr val="518594"/>
              </a:solidFill>
            </a:endParaRPr>
          </a:p>
          <a:p>
            <a:pPr lvl="0"/>
            <a:r>
              <a:rPr lang="ar-SA" dirty="0"/>
              <a:t>ما تعريف </a:t>
            </a:r>
            <a:r>
              <a:rPr lang="ar-SA" dirty="0" err="1"/>
              <a:t>الحوكمة</a:t>
            </a:r>
            <a:r>
              <a:rPr lang="ar-SA" dirty="0"/>
              <a:t> حسب مفهومك كإحدى منسوبات القطاع الثالث؟</a:t>
            </a:r>
            <a:endParaRPr lang="en-GB" dirty="0"/>
          </a:p>
          <a:p>
            <a:pPr lvl="0"/>
            <a:r>
              <a:rPr lang="ar-SA" dirty="0"/>
              <a:t>ماهي أبرز معايير </a:t>
            </a:r>
            <a:r>
              <a:rPr lang="ar-SA" dirty="0" err="1"/>
              <a:t>الحوكمة</a:t>
            </a:r>
            <a:r>
              <a:rPr lang="ar-SA" dirty="0"/>
              <a:t> حسب ما أقرتها وزارة العمل والتنمية الاجتماعية</a:t>
            </a:r>
            <a:r>
              <a:rPr lang="ar-SA" dirty="0" smtClean="0"/>
              <a:t>؟</a:t>
            </a:r>
          </a:p>
          <a:p>
            <a:pPr lvl="0"/>
            <a:endParaRPr lang="en-GB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ar-SA" sz="2000" dirty="0" err="1">
                <a:solidFill>
                  <a:srgbClr val="518594"/>
                </a:solidFill>
              </a:rPr>
              <a:t>أجيبي</a:t>
            </a:r>
            <a:r>
              <a:rPr lang="ar-SA" sz="2000" dirty="0">
                <a:solidFill>
                  <a:srgbClr val="518594"/>
                </a:solidFill>
              </a:rPr>
              <a:t> بنعم أو لا:</a:t>
            </a:r>
            <a:endParaRPr lang="en-GB" sz="2000" dirty="0">
              <a:solidFill>
                <a:srgbClr val="518594"/>
              </a:solidFill>
            </a:endParaRPr>
          </a:p>
          <a:p>
            <a:pPr lvl="0"/>
            <a:r>
              <a:rPr lang="ar-SA" dirty="0"/>
              <a:t>هل سبق اطلاعك على منصة مكين؟</a:t>
            </a:r>
            <a:endParaRPr lang="en-GB" dirty="0"/>
          </a:p>
          <a:p>
            <a:pPr lvl="0"/>
            <a:r>
              <a:rPr lang="ar-SA" dirty="0"/>
              <a:t>هل للإمكانات الإلكترونية في تطبيق </a:t>
            </a:r>
            <a:r>
              <a:rPr lang="ar-SA" dirty="0" err="1"/>
              <a:t>الحوكمة</a:t>
            </a:r>
            <a:r>
              <a:rPr lang="ar-SA" dirty="0"/>
              <a:t> دور كبير في تفعليها وتحقيق ممارستها</a:t>
            </a:r>
            <a:r>
              <a:rPr lang="ar-SA" dirty="0" smtClean="0"/>
              <a:t>؟</a:t>
            </a:r>
          </a:p>
          <a:p>
            <a:pPr lvl="0"/>
            <a:endParaRPr lang="en-GB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ar-SA" sz="2000" dirty="0">
                <a:solidFill>
                  <a:srgbClr val="518594"/>
                </a:solidFill>
              </a:rPr>
              <a:t>ضعي إشارة </a:t>
            </a:r>
            <a:r>
              <a:rPr lang="ar-SA" sz="2000" dirty="0" smtClean="0">
                <a:solidFill>
                  <a:srgbClr val="518594"/>
                </a:solidFill>
              </a:rPr>
              <a:t>     أمام </a:t>
            </a:r>
            <a:r>
              <a:rPr lang="ar-SA" sz="2000" dirty="0">
                <a:solidFill>
                  <a:srgbClr val="518594"/>
                </a:solidFill>
              </a:rPr>
              <a:t>الإجابة الصحيحة؟</a:t>
            </a:r>
            <a:endParaRPr lang="en-GB" sz="2000" dirty="0">
              <a:solidFill>
                <a:srgbClr val="518594"/>
              </a:solidFill>
            </a:endParaRPr>
          </a:p>
          <a:p>
            <a:r>
              <a:rPr lang="ar-SA" dirty="0"/>
              <a:t>الشفافية والإفصاح في جميع ما يخص مجلس الإدارة وقراراته ليست بالضرورة للمحافظة على المال العام بالجمعيات </a:t>
            </a:r>
            <a:r>
              <a:rPr lang="ar-SA" dirty="0" smtClean="0"/>
              <a:t>الأهلية.</a:t>
            </a:r>
            <a:endParaRPr lang="en-GB" dirty="0"/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8" name="رسم 54" descr="علامة اختيا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329" y="5082276"/>
            <a:ext cx="245806" cy="3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064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03985" y="4599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نماذج من تكاليف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94735" y="1733729"/>
            <a:ext cx="10216230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وتم تنفيذ مجموعة من التطبيقات الفردية والجماعية خلال الدورة في أيامها الثلاثة:</a:t>
            </a:r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94735" y="2132557"/>
            <a:ext cx="10216231" cy="4031873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 lvl="0">
              <a:buFont typeface="Wingdings" panose="05000000000000000000" pitchFamily="2" charset="2"/>
              <a:buChar char="v"/>
            </a:pPr>
            <a:r>
              <a:rPr lang="ar-SA" sz="2000" dirty="0">
                <a:solidFill>
                  <a:srgbClr val="518594"/>
                </a:solidFill>
              </a:rPr>
              <a:t>نشاط فردي: </a:t>
            </a:r>
          </a:p>
          <a:p>
            <a:r>
              <a:rPr lang="ar-SA" dirty="0" smtClean="0"/>
              <a:t>ما </a:t>
            </a:r>
            <a:r>
              <a:rPr lang="ar-SA" dirty="0"/>
              <a:t>الذي سوف تفعلينه لتطبيق </a:t>
            </a:r>
            <a:r>
              <a:rPr lang="ar-SA" dirty="0" err="1"/>
              <a:t>الحوكمة</a:t>
            </a:r>
            <a:r>
              <a:rPr lang="ar-SA" dirty="0"/>
              <a:t> بشكل فعال على المستوى الشخصي والمؤسسي؟  </a:t>
            </a:r>
            <a:endParaRPr lang="en-GB" dirty="0"/>
          </a:p>
          <a:p>
            <a:pPr lvl="0"/>
            <a:r>
              <a:rPr lang="ar-SA" dirty="0"/>
              <a:t>البحث عن </a:t>
            </a:r>
            <a:r>
              <a:rPr lang="ar-SA" dirty="0" err="1"/>
              <a:t>الحوكمة</a:t>
            </a:r>
            <a:r>
              <a:rPr lang="ar-SA" dirty="0"/>
              <a:t> وخاصة منصة مكين ومراجعة اللوائح والتعرف على تفاصيلها </a:t>
            </a:r>
            <a:r>
              <a:rPr lang="ar-SA" dirty="0" smtClean="0"/>
              <a:t>وسياساتها.  </a:t>
            </a:r>
            <a:endParaRPr lang="ar-SA" dirty="0" smtClean="0"/>
          </a:p>
          <a:p>
            <a:pPr marL="0" lvl="0" indent="0">
              <a:buNone/>
            </a:pPr>
            <a:endParaRPr lang="en-GB" dirty="0"/>
          </a:p>
          <a:p>
            <a:pPr>
              <a:buFont typeface="Wingdings" panose="05000000000000000000" pitchFamily="2" charset="2"/>
              <a:buChar char="v"/>
            </a:pPr>
            <a:r>
              <a:rPr lang="ar-SA" sz="2000" dirty="0">
                <a:solidFill>
                  <a:srgbClr val="518594"/>
                </a:solidFill>
              </a:rPr>
              <a:t>نشاط جماعي: </a:t>
            </a:r>
            <a:endParaRPr lang="ar-SA" sz="2000" dirty="0" smtClean="0">
              <a:solidFill>
                <a:srgbClr val="518594"/>
              </a:solidFill>
            </a:endParaRPr>
          </a:p>
          <a:p>
            <a:pPr marL="0" indent="0">
              <a:buNone/>
            </a:pPr>
            <a:r>
              <a:rPr lang="ar-SA" dirty="0" smtClean="0"/>
              <a:t>(رحلة </a:t>
            </a:r>
            <a:r>
              <a:rPr lang="ar-SA" dirty="0" err="1" smtClean="0"/>
              <a:t>الحوكمة</a:t>
            </a:r>
            <a:r>
              <a:rPr lang="ar-SA" dirty="0" smtClean="0"/>
              <a:t>): عبارة </a:t>
            </a:r>
            <a:r>
              <a:rPr lang="ar-SA" dirty="0"/>
              <a:t>عن مجموعة من المصطلحات وتعاريفها على أوراق مبعثرة على كل طاولة ويتطلب من المدربة ترتيبها بالتعاون مع مجموعتها.</a:t>
            </a:r>
            <a:endParaRPr lang="en-GB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pSp>
        <p:nvGrpSpPr>
          <p:cNvPr id="9" name="Group 16333"/>
          <p:cNvGrpSpPr/>
          <p:nvPr/>
        </p:nvGrpSpPr>
        <p:grpSpPr>
          <a:xfrm>
            <a:off x="1181156" y="4235633"/>
            <a:ext cx="2774622" cy="1927401"/>
            <a:chOff x="0" y="0"/>
            <a:chExt cx="2837688" cy="1907155"/>
          </a:xfrm>
        </p:grpSpPr>
        <p:sp>
          <p:nvSpPr>
            <p:cNvPr id="10" name="Rectangle 2089"/>
            <p:cNvSpPr/>
            <p:nvPr/>
          </p:nvSpPr>
          <p:spPr>
            <a:xfrm>
              <a:off x="1565075" y="1504233"/>
              <a:ext cx="65777" cy="402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l" rtl="0">
                <a:spcAft>
                  <a:spcPts val="0"/>
                </a:spcAft>
              </a:pPr>
              <a:r>
                <a:rPr lang="en-GB" sz="1600">
                  <a:solidFill>
                    <a:srgbClr val="1F3864"/>
                  </a:solidFill>
                  <a:effectLst/>
                  <a:latin typeface="Traditional Arabic" panose="02020603050405020304" pitchFamily="18" charset="-78"/>
                  <a:ea typeface="Traditional Arabic" panose="02020603050405020304" pitchFamily="18" charset="-78"/>
                </a:rPr>
                <a:t> </a:t>
              </a:r>
              <a:endParaRPr lang="en-GB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988"/>
            <p:cNvSpPr/>
            <p:nvPr/>
          </p:nvSpPr>
          <p:spPr>
            <a:xfrm>
              <a:off x="1516253" y="1504233"/>
              <a:ext cx="65777" cy="402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l" rtl="0">
                <a:spcAft>
                  <a:spcPts val="0"/>
                </a:spcAft>
              </a:pPr>
              <a:r>
                <a:rPr lang="en-GB" sz="1600">
                  <a:solidFill>
                    <a:srgbClr val="1F3864"/>
                  </a:solidFill>
                  <a:effectLst/>
                  <a:latin typeface="Traditional Arabic" panose="02020603050405020304" pitchFamily="18" charset="-78"/>
                  <a:ea typeface="Traditional Arabic" panose="02020603050405020304" pitchFamily="18" charset="-78"/>
                </a:rPr>
                <a:t> </a:t>
              </a:r>
              <a:endParaRPr lang="en-GB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1989"/>
            <p:cNvSpPr/>
            <p:nvPr/>
          </p:nvSpPr>
          <p:spPr>
            <a:xfrm>
              <a:off x="1417193" y="1504233"/>
              <a:ext cx="130640" cy="402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l" rtl="0">
                <a:spcAft>
                  <a:spcPts val="0"/>
                </a:spcAft>
              </a:pPr>
              <a:r>
                <a:rPr lang="en-US" sz="1600">
                  <a:solidFill>
                    <a:srgbClr val="1F3864"/>
                  </a:solidFill>
                  <a:effectLst/>
                  <a:latin typeface="Traditional Arabic" panose="02020603050405020304" pitchFamily="18" charset="-78"/>
                  <a:ea typeface="Traditional Arabic" panose="02020603050405020304" pitchFamily="18" charset="-78"/>
                </a:rPr>
                <a:t>  </a:t>
              </a:r>
              <a:endParaRPr lang="en-GB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Rectangle 1990"/>
            <p:cNvSpPr/>
            <p:nvPr/>
          </p:nvSpPr>
          <p:spPr>
            <a:xfrm>
              <a:off x="1318133" y="1504233"/>
              <a:ext cx="130640" cy="402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l" rtl="0">
                <a:spcAft>
                  <a:spcPts val="0"/>
                </a:spcAft>
              </a:pPr>
              <a:r>
                <a:rPr lang="en-US" sz="1600">
                  <a:solidFill>
                    <a:srgbClr val="1F3864"/>
                  </a:solidFill>
                  <a:effectLst/>
                  <a:latin typeface="Traditional Arabic" panose="02020603050405020304" pitchFamily="18" charset="-78"/>
                  <a:ea typeface="Traditional Arabic" panose="02020603050405020304" pitchFamily="18" charset="-78"/>
                </a:rPr>
                <a:t>  </a:t>
              </a:r>
              <a:endParaRPr lang="en-GB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4" name="Picture 206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612138" y="47751"/>
              <a:ext cx="1225550" cy="16478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5715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5" name="Picture 2067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305560" cy="170434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5715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16" name="Group 16426"/>
          <p:cNvGrpSpPr/>
          <p:nvPr/>
        </p:nvGrpSpPr>
        <p:grpSpPr>
          <a:xfrm>
            <a:off x="5651232" y="4175443"/>
            <a:ext cx="2466336" cy="1996226"/>
            <a:chOff x="0" y="0"/>
            <a:chExt cx="2737104" cy="1350894"/>
          </a:xfrm>
        </p:grpSpPr>
        <p:sp>
          <p:nvSpPr>
            <p:cNvPr id="17" name="Rectangle 1703"/>
            <p:cNvSpPr/>
            <p:nvPr/>
          </p:nvSpPr>
          <p:spPr>
            <a:xfrm>
              <a:off x="939419" y="1120577"/>
              <a:ext cx="367582" cy="23031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l" rtl="0">
                <a:spcAft>
                  <a:spcPts val="0"/>
                </a:spcAft>
              </a:pPr>
              <a:r>
                <a:rPr lang="en-US" sz="1400"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     </a:t>
              </a:r>
              <a:endParaRPr lang="en-GB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8" name="Picture 166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215009" y="114300"/>
              <a:ext cx="1522095" cy="113919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5715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9" name="Picture 1666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937235" cy="125222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5715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20" name="Picture 1668"/>
          <p:cNvPicPr/>
          <p:nvPr/>
        </p:nvPicPr>
        <p:blipFill>
          <a:blip r:embed="rId7"/>
          <a:stretch>
            <a:fillRect/>
          </a:stretch>
        </p:blipFill>
        <p:spPr>
          <a:xfrm>
            <a:off x="4129852" y="4215754"/>
            <a:ext cx="1347306" cy="176218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صورة 2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476276" y="4524659"/>
            <a:ext cx="1733334" cy="1349350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1670"/>
          <p:cNvPicPr/>
          <p:nvPr/>
        </p:nvPicPr>
        <p:blipFill>
          <a:blip r:embed="rId9"/>
          <a:stretch>
            <a:fillRect/>
          </a:stretch>
        </p:blipFill>
        <p:spPr>
          <a:xfrm>
            <a:off x="8325309" y="4332667"/>
            <a:ext cx="1180015" cy="175192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79532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44989" y="2995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تقييم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6" name="صورة 5"/>
          <p:cNvPicPr/>
          <p:nvPr/>
        </p:nvPicPr>
        <p:blipFill rotWithShape="1">
          <a:blip r:embed="rId3"/>
          <a:srcRect l="22073" t="24229" r="23984" b="24299"/>
          <a:stretch/>
        </p:blipFill>
        <p:spPr bwMode="auto">
          <a:xfrm>
            <a:off x="1750142" y="1625092"/>
            <a:ext cx="9026013" cy="4024166"/>
          </a:xfrm>
          <a:prstGeom prst="rect">
            <a:avLst/>
          </a:prstGeom>
          <a:ln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مربع نص 1092"/>
          <p:cNvSpPr txBox="1"/>
          <p:nvPr/>
        </p:nvSpPr>
        <p:spPr>
          <a:xfrm>
            <a:off x="4670324" y="5649258"/>
            <a:ext cx="3706760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defRPr>
            </a:lvl1pPr>
          </a:lstStyle>
          <a:p>
            <a:pPr algn="ctr"/>
            <a:r>
              <a:rPr lang="ar-SA" dirty="0"/>
              <a:t>تقييم </a:t>
            </a:r>
            <a:r>
              <a:rPr lang="ar-SA" dirty="0">
                <a:effectLst/>
              </a:rPr>
              <a:t>دورة </a:t>
            </a:r>
            <a:r>
              <a:rPr lang="ar-SA" dirty="0" err="1">
                <a:effectLst/>
              </a:rPr>
              <a:t>الحوكمة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6843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44989" y="2995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تقييم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8" name="صورة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0" t="26881" r="28595" b="24518"/>
          <a:stretch/>
        </p:blipFill>
        <p:spPr bwMode="auto">
          <a:xfrm>
            <a:off x="1060573" y="1770692"/>
            <a:ext cx="7292317" cy="3837186"/>
          </a:xfrm>
          <a:prstGeom prst="rect">
            <a:avLst/>
          </a:prstGeom>
          <a:ln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8072284" y="1956619"/>
            <a:ext cx="363793" cy="2851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صورة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18" t="27010" r="24235" b="24413"/>
          <a:stretch/>
        </p:blipFill>
        <p:spPr bwMode="auto">
          <a:xfrm>
            <a:off x="8288597" y="1750144"/>
            <a:ext cx="2735293" cy="3873908"/>
          </a:xfrm>
          <a:prstGeom prst="rect">
            <a:avLst/>
          </a:prstGeom>
          <a:ln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مربع نص 1092"/>
          <p:cNvSpPr txBox="1"/>
          <p:nvPr/>
        </p:nvSpPr>
        <p:spPr>
          <a:xfrm>
            <a:off x="4739147" y="5531274"/>
            <a:ext cx="3682567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defRPr>
            </a:lvl1pPr>
          </a:lstStyle>
          <a:p>
            <a:pPr algn="ctr"/>
            <a:r>
              <a:rPr lang="ar-SA" dirty="0"/>
              <a:t>تقييم </a:t>
            </a:r>
            <a:r>
              <a:rPr lang="ar-SA" dirty="0">
                <a:effectLst/>
              </a:rPr>
              <a:t>دورة </a:t>
            </a:r>
            <a:r>
              <a:rPr lang="ar-SA" dirty="0" err="1">
                <a:effectLst/>
              </a:rPr>
              <a:t>الحوكمة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8022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68592" y="1585606"/>
            <a:ext cx="10695039" cy="5124911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مسار عطاء وتكامل السابع</a:t>
            </a:r>
            <a:endParaRPr lang="en-GB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إحصائيات </a:t>
            </a:r>
            <a:endParaRPr lang="en-GB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بيان بأسماء المتعاونات</a:t>
            </a:r>
            <a:endParaRPr lang="en-GB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الدورات التدريبية للملتقى </a:t>
            </a:r>
            <a:endParaRPr lang="en-GB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تقرير دورة قياس الأثر الاجتماعي +دورة تفعيل برنامج </a:t>
            </a:r>
            <a:r>
              <a:rPr lang="ar-SA" sz="24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تريلو</a:t>
            </a: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 لإدارة المشاريع.</a:t>
            </a:r>
            <a:endParaRPr lang="en-GB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تقرير دورة </a:t>
            </a:r>
            <a:r>
              <a:rPr lang="ar-SA" sz="24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الحوكمة</a:t>
            </a: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 </a:t>
            </a:r>
            <a:endParaRPr lang="en-GB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تقرير دورة استراتيجيات بناء الصورة الذهنية </a:t>
            </a:r>
            <a:endParaRPr lang="en-GB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انطباعات الحضور</a:t>
            </a:r>
            <a:endParaRPr lang="en-GB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تقييم المشاركات للملتقى</a:t>
            </a:r>
            <a:endParaRPr lang="en-GB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ar-SA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تقرير </a:t>
            </a:r>
            <a:r>
              <a:rPr lang="ar-SA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مصور</a:t>
            </a:r>
            <a:endParaRPr lang="en-GB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66872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79639" y="2487563"/>
            <a:ext cx="8711380" cy="1897623"/>
          </a:xfrm>
          <a:solidFill>
            <a:srgbClr val="5B8590"/>
          </a:solidFill>
          <a:ln w="19050">
            <a:solidFill>
              <a:srgbClr val="5B8590"/>
            </a:solidFill>
          </a:ln>
        </p:spPr>
        <p:txBody>
          <a:bodyPr>
            <a:normAutofit/>
          </a:bodyPr>
          <a:lstStyle/>
          <a:p>
            <a:pPr algn="ctr"/>
            <a:r>
              <a:rPr lang="ar-SA" sz="4800" dirty="0">
                <a:solidFill>
                  <a:schemeClr val="bg1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دورة استراتيجيات بناء صورة الذهنية</a:t>
            </a:r>
            <a:endParaRPr lang="en-GB" sz="4800" dirty="0">
              <a:solidFill>
                <a:schemeClr val="bg1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7367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00" y="1886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بيان أسماء المتدربات 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203572"/>
              </p:ext>
            </p:extLst>
          </p:nvPr>
        </p:nvGraphicFramePr>
        <p:xfrm>
          <a:off x="1840876" y="1514170"/>
          <a:ext cx="8424000" cy="457003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4074576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3773342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8825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الاسم 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الجهة 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عزيزة سبعان البخيت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مكنون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  <a:tr h="521109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2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شروق ناصر الحقباني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مركز الأرجوان للتدريب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038256"/>
                  </a:ext>
                </a:extLst>
              </a:tr>
              <a:tr h="39648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3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موضي عمر العتيبي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وزارة التعليم 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38782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4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إيمان محمود المهداوي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أفكار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44355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5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حصة عبدالعزيز الخميس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نادي تاج التطوعي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5612682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6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ربى خالد المنصور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جامعة الإمام محمد بن سعود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8614855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7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حصة نبيل المرداس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عرقة الخيرية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5303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69320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19773" y="4147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بيان أسماء المتدربات 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833157"/>
              </p:ext>
            </p:extLst>
          </p:nvPr>
        </p:nvGraphicFramePr>
        <p:xfrm>
          <a:off x="1781883" y="1848468"/>
          <a:ext cx="8424000" cy="406268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4074576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3773342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8825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الاسم 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الجهة 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8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روان بنت مساعد العواد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جوّد النسائية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8029677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9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منى عمر العتيبي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مؤسسة وقف الملوان الوقفية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  <a:tr h="521109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10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مشاعل سامي التركي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مركز آسية للإرشاد الأسري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038256"/>
                  </a:ext>
                </a:extLst>
              </a:tr>
              <a:tr h="39648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11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العنود حسن بالعبيد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عرقة الخيرية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38782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12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الجوهرة سلطان العصفور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إنسان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44355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13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بشرى عبدالله الشمري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مؤسسة وقف القدوة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5612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8093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0781" y="7490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بيان أسماء المتدربات 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719918"/>
              </p:ext>
            </p:extLst>
          </p:nvPr>
        </p:nvGraphicFramePr>
        <p:xfrm>
          <a:off x="1850710" y="2202430"/>
          <a:ext cx="8424000" cy="245806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4074576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3773342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8825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الاسم 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الجهة 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14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رهف أشرف عقل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مركز آسية للإرشاد الأسري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584882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15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ريم سالم القحطاني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مؤسسة وقف دعوتها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6090850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en-GB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16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خولة عبدالرحمن الجريوي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الوقف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06748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03985" y="3003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محاور الدورة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425677" y="1503332"/>
            <a:ext cx="9678697" cy="461665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أبرز المحاور التي تناولتها الدورة التدريبية </a:t>
            </a: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للدكتورة آرام </a:t>
            </a:r>
            <a:r>
              <a:rPr lang="ar-S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أبو </a:t>
            </a:r>
            <a:r>
              <a:rPr lang="ar-SA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عباة</a:t>
            </a:r>
            <a:r>
              <a:rPr lang="ar-S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:</a:t>
            </a:r>
            <a:endParaRPr lang="en-GB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425677" y="1975245"/>
            <a:ext cx="9675458" cy="3970318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1- معرفة المفاهيم الأساسية للصورة الذهنية.</a:t>
            </a:r>
            <a:endParaRPr lang="en-GB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2- </a:t>
            </a: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إدراك دور الصورة الذهنية وأهميتها وروافدها.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3- رصد ومتابعة السمعة والصورة الذهنية لدى العملاء الداخليين والخارجيين.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4- تطوير مفهوم إدارة السمعة والهوية المؤسسية للمنظمات.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5- تمكين المتدرب من القدرة على ابتكار برامج بناء الصورة الذهنية تتناسب مع مؤسسته.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6- امتلاك مهارات التفكير الاستراتيجي لبناء الصورة الذهنية الإيجابية.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7- أن يكتسب المتدرب مهارة التخطيط لبناء وتحسين الصورة الذهنية لمؤسسته.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dirty="0"/>
              <a:t> </a:t>
            </a:r>
            <a:endParaRPr lang="en-GB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ar-SA" sz="2000" dirty="0">
                <a:solidFill>
                  <a:srgbClr val="518594"/>
                </a:solidFill>
              </a:rPr>
              <a:t>الهدف العام للبرنامج</a:t>
            </a:r>
            <a:r>
              <a:rPr lang="ar-SA" sz="2000" dirty="0" smtClean="0">
                <a:solidFill>
                  <a:srgbClr val="518594"/>
                </a:solidFill>
              </a:rPr>
              <a:t>:</a:t>
            </a:r>
          </a:p>
          <a:p>
            <a:pPr marL="0" indent="0">
              <a:buNone/>
            </a:pPr>
            <a:endParaRPr lang="ar-SA" dirty="0">
              <a:solidFill>
                <a:srgbClr val="518594"/>
              </a:solidFill>
            </a:endParaRPr>
          </a:p>
          <a:p>
            <a:pPr marL="0" indent="0">
              <a:buNone/>
            </a:pPr>
            <a:r>
              <a:rPr lang="ar-SA" dirty="0" smtClean="0">
                <a:solidFill>
                  <a:srgbClr val="518594"/>
                </a:solidFill>
              </a:rPr>
              <a:t> </a:t>
            </a:r>
            <a:r>
              <a:rPr lang="ar-SA" b="1" dirty="0"/>
              <a:t>تأهيل المتدربات لإدارة الصورة الذهنية لمؤسساتهم والتمكن من بنائها وتحسينها لدى جمهورها الداخلي والخارجي.</a:t>
            </a:r>
            <a:endParaRPr lang="en-GB" dirty="0"/>
          </a:p>
          <a:p>
            <a:pPr marL="0" indent="0">
              <a:buNone/>
            </a:pPr>
            <a:endParaRPr lang="ar-SA" dirty="0"/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58788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03985" y="7745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الاختبار القبلي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425677" y="2112928"/>
            <a:ext cx="9678697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422437" y="2525846"/>
            <a:ext cx="9678697" cy="2646878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 marL="0" indent="0">
              <a:buNone/>
            </a:pPr>
            <a:endParaRPr lang="en-GB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ar-SA" sz="2000" dirty="0" err="1">
                <a:solidFill>
                  <a:srgbClr val="518594"/>
                </a:solidFill>
              </a:rPr>
              <a:t>أ</a:t>
            </a:r>
            <a:r>
              <a:rPr lang="ar-SA" sz="2000" dirty="0" err="1" smtClean="0">
                <a:solidFill>
                  <a:srgbClr val="518594"/>
                </a:solidFill>
              </a:rPr>
              <a:t>جيبي</a:t>
            </a:r>
            <a:r>
              <a:rPr lang="ar-SA" sz="2000" dirty="0" smtClean="0">
                <a:solidFill>
                  <a:srgbClr val="518594"/>
                </a:solidFill>
              </a:rPr>
              <a:t> </a:t>
            </a:r>
            <a:r>
              <a:rPr lang="ar-SA" sz="2000" dirty="0">
                <a:solidFill>
                  <a:srgbClr val="518594"/>
                </a:solidFill>
              </a:rPr>
              <a:t>بصح أو خطأ </a:t>
            </a:r>
            <a:endParaRPr lang="ar-SA" sz="2000" dirty="0" smtClean="0">
              <a:solidFill>
                <a:srgbClr val="518594"/>
              </a:solidFill>
            </a:endParaRPr>
          </a:p>
          <a:p>
            <a:pPr marL="0" lvl="0" indent="0">
              <a:buNone/>
            </a:pPr>
            <a:endParaRPr lang="en-GB" sz="2000" dirty="0">
              <a:solidFill>
                <a:srgbClr val="518594"/>
              </a:solidFill>
            </a:endParaRPr>
          </a:p>
          <a:p>
            <a:pPr lvl="0"/>
            <a:r>
              <a:rPr lang="ar-SA" dirty="0"/>
              <a:t>الصورة الذهنية مهمة جدا ويجب أن نعيرها اهتماماً جيداً ونعطيها الوقت الكافي لتكوينها.</a:t>
            </a:r>
            <a:endParaRPr lang="en-GB" dirty="0"/>
          </a:p>
          <a:p>
            <a:pPr lvl="0"/>
            <a:r>
              <a:rPr lang="ar-SA" dirty="0"/>
              <a:t>أن بناء الصورة مسؤولية خاصة بمدير المنظمة.</a:t>
            </a:r>
            <a:endParaRPr lang="en-GB" dirty="0"/>
          </a:p>
          <a:p>
            <a:pPr lvl="0"/>
            <a:r>
              <a:rPr lang="ar-SA" dirty="0"/>
              <a:t>بناء الصورة الذهنية للجمهور عملية سهلة وسريعة.</a:t>
            </a:r>
            <a:endParaRPr lang="en-GB" dirty="0"/>
          </a:p>
          <a:p>
            <a:pPr lvl="0"/>
            <a:r>
              <a:rPr lang="ar-SA" dirty="0"/>
              <a:t>الصورة الذهنية للمؤسسة عبارة عن شكل صوري ليس ببالغ الأهمية.</a:t>
            </a:r>
            <a:endParaRPr lang="en-GB" dirty="0"/>
          </a:p>
          <a:p>
            <a:pPr lvl="0"/>
            <a:r>
              <a:rPr lang="ar-SA" dirty="0"/>
              <a:t>أثناء تكوين الصورة يجب الانتباه إلى مكونات الصورة الثلاثة: المكون المعرفي والوجداني والسلوكي</a:t>
            </a:r>
            <a:r>
              <a:rPr lang="ar-SA" dirty="0" smtClean="0"/>
              <a:t>.</a:t>
            </a:r>
          </a:p>
          <a:p>
            <a:pPr marL="0" lvl="0" indent="0">
              <a:buNone/>
            </a:pPr>
            <a:endParaRPr lang="en-GB" dirty="0"/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0864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03985" y="4599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نماذج من تكاليف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94735" y="1733729"/>
            <a:ext cx="10216230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وتم تنفيذ مجموعة من التطبيقات الفردية والجماعية خلال الدورة في أيامها الثلاثة</a:t>
            </a:r>
            <a:r>
              <a:rPr lang="ar-S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:</a:t>
            </a:r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94735" y="2132557"/>
            <a:ext cx="10216231" cy="3970318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23" name="صورة 22"/>
          <p:cNvPicPr/>
          <p:nvPr/>
        </p:nvPicPr>
        <p:blipFill rotWithShape="1">
          <a:blip r:embed="rId3"/>
          <a:srcRect l="10643" t="25725" r="11501" b="8786"/>
          <a:stretch/>
        </p:blipFill>
        <p:spPr bwMode="auto">
          <a:xfrm>
            <a:off x="2698930" y="2480905"/>
            <a:ext cx="6799031" cy="332199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250298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03985" y="4599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نماذج من تكاليف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94735" y="1733729"/>
            <a:ext cx="10216230" cy="400110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وتم تنفيذ مجموعة من التطبيقات الفردية والجماعية خلال الدورة في أيامها الثلاثة</a:t>
            </a:r>
            <a:r>
              <a:rPr lang="ar-S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rPr>
              <a:t>:</a:t>
            </a:r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94735" y="2132557"/>
            <a:ext cx="10216231" cy="3970318"/>
          </a:xfrm>
          <a:prstGeom prst="rect">
            <a:avLst/>
          </a:prstGeom>
          <a:noFill/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>
                <a:solidFill>
                  <a:schemeClr val="tx1">
                    <a:lumMod val="85000"/>
                    <a:lumOff val="15000"/>
                  </a:schemeClr>
                </a:solidFill>
                <a:cs typeface="PT Bold Heading" panose="02010400000000000000" pitchFamily="2" charset="-78"/>
              </a:defRPr>
            </a:lvl1pPr>
          </a:lstStyle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  <a:p>
            <a:pPr marL="0" lvl="0" indent="0">
              <a:buNone/>
            </a:pPr>
            <a:endParaRPr lang="ar-SA" dirty="0"/>
          </a:p>
          <a:p>
            <a:pPr marL="0" lvl="0" indent="0">
              <a:buNone/>
            </a:pPr>
            <a:endParaRPr lang="ar-SA" dirty="0" smtClean="0"/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25" name="صورة 2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81" t="20521" r="19597" b="17589"/>
          <a:stretch/>
        </p:blipFill>
        <p:spPr bwMode="auto">
          <a:xfrm>
            <a:off x="8622890" y="2774337"/>
            <a:ext cx="2312661" cy="246625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صورة 2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268" y="2725177"/>
            <a:ext cx="2312587" cy="256457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صورة 26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48" t="19869" r="19043" b="17007"/>
          <a:stretch/>
        </p:blipFill>
        <p:spPr bwMode="auto">
          <a:xfrm>
            <a:off x="6188133" y="2764505"/>
            <a:ext cx="2171290" cy="246625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صورة 2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94430" y="2921549"/>
            <a:ext cx="2564577" cy="2191500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30789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44989" y="2995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تقييم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8" name="صورة 7"/>
          <p:cNvPicPr/>
          <p:nvPr/>
        </p:nvPicPr>
        <p:blipFill rotWithShape="1">
          <a:blip r:embed="rId3"/>
          <a:srcRect l="26415" t="42778" r="24962" b="27309"/>
          <a:stretch/>
        </p:blipFill>
        <p:spPr bwMode="auto">
          <a:xfrm>
            <a:off x="1897625" y="1850232"/>
            <a:ext cx="8475406" cy="3818687"/>
          </a:xfrm>
          <a:prstGeom prst="rect">
            <a:avLst/>
          </a:prstGeom>
          <a:ln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8535567" y="1850232"/>
            <a:ext cx="16604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5400">
                    <a:schemeClr val="bg2">
                      <a:alpha val="60000"/>
                    </a:schemeClr>
                  </a:glow>
                </a:effectLst>
                <a:cs typeface="PT Bold Heading" panose="02010400000000000000" pitchFamily="2" charset="-78"/>
              </a:rPr>
              <a:t>تقييم المدرب</a:t>
            </a:r>
            <a:endParaRPr lang="en-GB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25400">
                  <a:schemeClr val="bg2">
                    <a:alpha val="60000"/>
                  </a:schemeClr>
                </a:glow>
              </a:effectLst>
              <a:cs typeface="PT Bold Heading" panose="02010400000000000000" pitchFamily="2" charset="-78"/>
            </a:endParaRPr>
          </a:p>
          <a:p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مربع نص 1092"/>
          <p:cNvSpPr txBox="1"/>
          <p:nvPr/>
        </p:nvSpPr>
        <p:spPr>
          <a:xfrm>
            <a:off x="3598606" y="5609930"/>
            <a:ext cx="5555225" cy="461665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defRPr>
            </a:lvl1pPr>
          </a:lstStyle>
          <a:p>
            <a:pPr algn="ctr"/>
            <a:r>
              <a:rPr lang="ar-SA" sz="2400" dirty="0" smtClean="0">
                <a:effectLst/>
              </a:rPr>
              <a:t>تقييم دورة </a:t>
            </a:r>
            <a:r>
              <a:rPr lang="ar-SA" sz="2400" dirty="0">
                <a:effectLst/>
              </a:rPr>
              <a:t>استراتيجيات بناء الصورة الذهنية</a:t>
            </a:r>
            <a:endParaRPr lang="en-GB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134813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9015" y="91745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تقييم المتدربات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0" name="صورة 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78" t="42533" r="23522" b="27506"/>
          <a:stretch/>
        </p:blipFill>
        <p:spPr bwMode="auto">
          <a:xfrm>
            <a:off x="7833504" y="2393271"/>
            <a:ext cx="2824664" cy="3255986"/>
          </a:xfrm>
          <a:prstGeom prst="rect">
            <a:avLst/>
          </a:prstGeom>
          <a:ln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8565063" y="2393270"/>
            <a:ext cx="19161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5400">
                    <a:schemeClr val="bg2">
                      <a:alpha val="60000"/>
                    </a:schemeClr>
                  </a:glow>
                </a:effectLst>
                <a:cs typeface="PT Bold Heading" panose="02010400000000000000" pitchFamily="2" charset="-78"/>
              </a:rPr>
              <a:t>تقييم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5400">
                    <a:schemeClr val="bg2">
                      <a:alpha val="60000"/>
                    </a:schemeClr>
                  </a:glow>
                </a:effectLst>
                <a:cs typeface="PT Bold Heading" panose="02010400000000000000" pitchFamily="2" charset="-78"/>
              </a:rPr>
              <a:t>الملتقى</a:t>
            </a:r>
            <a:endParaRPr lang="en-GB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25400">
                  <a:schemeClr val="bg2">
                    <a:alpha val="60000"/>
                  </a:schemeClr>
                </a:glow>
              </a:effectLst>
              <a:cs typeface="PT Bold Heading" panose="02010400000000000000" pitchFamily="2" charset="-78"/>
            </a:endParaRPr>
          </a:p>
          <a:p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9" name="صورة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9" t="42455" r="28341" b="27310"/>
          <a:stretch/>
        </p:blipFill>
        <p:spPr bwMode="auto">
          <a:xfrm>
            <a:off x="1396182" y="2398703"/>
            <a:ext cx="6437323" cy="3260388"/>
          </a:xfrm>
          <a:prstGeom prst="rect">
            <a:avLst/>
          </a:prstGeom>
          <a:ln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مربع نص 1092"/>
          <p:cNvSpPr txBox="1"/>
          <p:nvPr/>
        </p:nvSpPr>
        <p:spPr>
          <a:xfrm>
            <a:off x="3667434" y="5619762"/>
            <a:ext cx="5329083" cy="461665"/>
          </a:xfrm>
          <a:prstGeom prst="rect">
            <a:avLst/>
          </a:prstGeom>
          <a:solidFill>
            <a:srgbClr val="5B8590"/>
          </a:solidFill>
          <a:ln>
            <a:solidFill>
              <a:srgbClr val="5B859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anose="02010400000000000000" pitchFamily="2" charset="-78"/>
              </a:defRPr>
            </a:lvl1pPr>
          </a:lstStyle>
          <a:p>
            <a:pPr algn="ctr"/>
            <a:r>
              <a:rPr lang="ar-SA" sz="2400" dirty="0" smtClean="0">
                <a:effectLst/>
              </a:rPr>
              <a:t>تقييم دورة </a:t>
            </a:r>
            <a:r>
              <a:rPr lang="ar-SA" sz="2400" dirty="0">
                <a:effectLst/>
              </a:rPr>
              <a:t>استراتيجيات بناء الصورة الذهنية</a:t>
            </a:r>
            <a:endParaRPr lang="en-GB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649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65580" y="74904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مسار الملتقى  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430137"/>
              </p:ext>
            </p:extLst>
          </p:nvPr>
        </p:nvGraphicFramePr>
        <p:xfrm>
          <a:off x="1988361" y="1966454"/>
          <a:ext cx="8424000" cy="438518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2773928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5073990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06543"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cap="all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PT Bold Heading" panose="02010400000000000000" pitchFamily="2" charset="-78"/>
                        </a:rPr>
                        <a:t>م</a:t>
                      </a:r>
                      <a:endParaRPr lang="en-GB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PT Bold Heading" panose="02010400000000000000" pitchFamily="2" charset="-78"/>
                        </a:rPr>
                        <a:t>الموضوع</a:t>
                      </a:r>
                      <a:endParaRPr lang="en-GB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PT Bold Heading" panose="02010400000000000000" pitchFamily="2" charset="-78"/>
                        </a:rPr>
                        <a:t>البيان</a:t>
                      </a:r>
                      <a:endParaRPr lang="en-GB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733293"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PT Bold Heading" panose="02010400000000000000" pitchFamily="2" charset="-78"/>
                        </a:rPr>
                        <a:t>1</a:t>
                      </a:r>
                      <a:endParaRPr lang="en-GB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PT Bold Heading" panose="02010400000000000000" pitchFamily="2" charset="-78"/>
                        </a:rPr>
                        <a:t>بدء البرنامج</a:t>
                      </a:r>
                      <a:endParaRPr lang="en-GB" sz="1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0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PT Bold Heading" panose="02010400000000000000" pitchFamily="2" charset="-78"/>
                        </a:rPr>
                        <a:t>يوم السبت الموافق 10/ 6/ 1441هـ</a:t>
                      </a:r>
                      <a:endParaRPr lang="en-GB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  <a:tr h="698658"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PT Bold Heading" panose="02010400000000000000" pitchFamily="2" charset="-78"/>
                        </a:rPr>
                        <a:t>2</a:t>
                      </a:r>
                      <a:endParaRPr lang="en-GB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0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PT Bold Heading" panose="02010400000000000000" pitchFamily="2" charset="-78"/>
                        </a:rPr>
                        <a:t>انتهاء البرنامج</a:t>
                      </a:r>
                      <a:endParaRPr lang="en-GB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0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PT Bold Heading" panose="02010400000000000000" pitchFamily="2" charset="-78"/>
                        </a:rPr>
                        <a:t>يوم الاثنين الموافق 12/ 6 / 1441هـ</a:t>
                      </a:r>
                      <a:endParaRPr lang="en-GB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038256"/>
                  </a:ext>
                </a:extLst>
              </a:tr>
              <a:tr h="607641"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PT Bold Heading" panose="02010400000000000000" pitchFamily="2" charset="-78"/>
                        </a:rPr>
                        <a:t>3</a:t>
                      </a:r>
                      <a:endParaRPr lang="en-GB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0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PT Bold Heading" panose="02010400000000000000" pitchFamily="2" charset="-78"/>
                        </a:rPr>
                        <a:t>مكان البرنامج</a:t>
                      </a:r>
                      <a:endParaRPr lang="en-GB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PT Bold Heading" panose="02010400000000000000" pitchFamily="2" charset="-78"/>
                        </a:rPr>
                        <a:t>مركز الرسالة</a:t>
                      </a:r>
                      <a:endParaRPr lang="en-GB" sz="1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387820"/>
                  </a:ext>
                </a:extLst>
              </a:tr>
              <a:tr h="722574"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PT Bold Heading" panose="02010400000000000000" pitchFamily="2" charset="-78"/>
                        </a:rPr>
                        <a:t>4</a:t>
                      </a:r>
                      <a:endParaRPr lang="en-GB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0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PT Bold Heading" panose="02010400000000000000" pitchFamily="2" charset="-78"/>
                        </a:rPr>
                        <a:t>وقت بدء البرنامج</a:t>
                      </a:r>
                      <a:endParaRPr lang="en-GB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0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PT Bold Heading" panose="02010400000000000000" pitchFamily="2" charset="-78"/>
                        </a:rPr>
                        <a:t>من 4:00 مساء</a:t>
                      </a:r>
                      <a:endParaRPr lang="en-GB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443550"/>
                  </a:ext>
                </a:extLst>
              </a:tr>
              <a:tr h="1016474"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PT Bold Heading" panose="02010400000000000000" pitchFamily="2" charset="-78"/>
                        </a:rPr>
                        <a:t>5</a:t>
                      </a:r>
                      <a:endParaRPr lang="en-GB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PT Bold Heading" panose="02010400000000000000" pitchFamily="2" charset="-78"/>
                        </a:rPr>
                        <a:t>وقت انتهاء البرنامج</a:t>
                      </a:r>
                      <a:endParaRPr lang="en-GB" sz="1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0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PT Bold Heading" panose="02010400000000000000" pitchFamily="2" charset="-78"/>
                        </a:rPr>
                        <a:t>إلى 8:00مساء</a:t>
                      </a:r>
                      <a:endParaRPr lang="en-GB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77566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75276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68008" y="9681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انطباعات الحضور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8" name="صورة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9" t="10721" r="30324" b="66107"/>
          <a:stretch/>
        </p:blipFill>
        <p:spPr bwMode="auto">
          <a:xfrm>
            <a:off x="6318997" y="2618149"/>
            <a:ext cx="4673468" cy="2501609"/>
          </a:xfrm>
          <a:prstGeom prst="rect">
            <a:avLst/>
          </a:prstGeom>
          <a:ln w="19050"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صورة 1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0" t="20212" r="28972" b="49646"/>
          <a:stretch/>
        </p:blipFill>
        <p:spPr bwMode="auto">
          <a:xfrm>
            <a:off x="1366684" y="2618150"/>
            <a:ext cx="4767280" cy="2501609"/>
          </a:xfrm>
          <a:prstGeom prst="rect">
            <a:avLst/>
          </a:prstGeom>
          <a:ln w="19050"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166923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50021" y="9576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انطباعات الحضور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2" name="صورة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0" t="15867" r="29308" b="62469"/>
          <a:stretch/>
        </p:blipFill>
        <p:spPr bwMode="auto">
          <a:xfrm>
            <a:off x="5907821" y="2596719"/>
            <a:ext cx="5143637" cy="2907199"/>
          </a:xfrm>
          <a:prstGeom prst="rect">
            <a:avLst/>
          </a:prstGeom>
          <a:ln w="19050">
            <a:solidFill>
              <a:srgbClr val="5B859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صورة 1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" b="6046"/>
          <a:stretch/>
        </p:blipFill>
        <p:spPr>
          <a:xfrm>
            <a:off x="1297858" y="2467897"/>
            <a:ext cx="4375357" cy="3106994"/>
          </a:xfrm>
          <a:prstGeom prst="rect">
            <a:avLst/>
          </a:prstGeom>
          <a:ln w="19050">
            <a:solidFill>
              <a:srgbClr val="5B8590"/>
            </a:solidFill>
          </a:ln>
        </p:spPr>
      </p:pic>
    </p:spTree>
    <p:extLst>
      <p:ext uri="{BB962C8B-B14F-4D97-AF65-F5344CB8AC3E}">
        <p14:creationId xmlns:p14="http://schemas.microsoft.com/office/powerpoint/2010/main" val="3886982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8680" y="26297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sz="8800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تقرير مصور</a:t>
            </a:r>
            <a:endParaRPr lang="en-GB" sz="8800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05111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85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6" name="صورة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9" r="41536" b="5770"/>
          <a:stretch/>
        </p:blipFill>
        <p:spPr>
          <a:xfrm>
            <a:off x="925138" y="786894"/>
            <a:ext cx="2870114" cy="541735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544" y="891676"/>
            <a:ext cx="2946387" cy="5312575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صورة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4" r="23871"/>
          <a:stretch/>
        </p:blipFill>
        <p:spPr>
          <a:xfrm>
            <a:off x="7985875" y="891676"/>
            <a:ext cx="3195484" cy="525588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6592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602" y="699382"/>
            <a:ext cx="3680551" cy="536750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37" y="1271973"/>
            <a:ext cx="6010382" cy="404727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6890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4517"/>
          <a:stretch/>
        </p:blipFill>
        <p:spPr>
          <a:xfrm>
            <a:off x="1121935" y="722672"/>
            <a:ext cx="3155098" cy="516193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720" y="759542"/>
            <a:ext cx="3156155" cy="5125065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1" t="11080" r="17141" b="17421"/>
          <a:stretch/>
        </p:blipFill>
        <p:spPr>
          <a:xfrm>
            <a:off x="7824728" y="759542"/>
            <a:ext cx="3561026" cy="5125065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323931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8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45" y="3618271"/>
            <a:ext cx="5112774" cy="247485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صورة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7"/>
          <a:stretch/>
        </p:blipFill>
        <p:spPr>
          <a:xfrm>
            <a:off x="1120345" y="921108"/>
            <a:ext cx="5103474" cy="247485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9"/>
          <a:stretch/>
        </p:blipFill>
        <p:spPr>
          <a:xfrm>
            <a:off x="6618044" y="921107"/>
            <a:ext cx="4040124" cy="5173567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097020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665" y="813619"/>
            <a:ext cx="3600447" cy="531187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648" y="813619"/>
            <a:ext cx="5847731" cy="2526891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72" y="3587196"/>
            <a:ext cx="5938681" cy="2538301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584597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4"/>
          <p:cNvPicPr/>
          <p:nvPr/>
        </p:nvPicPr>
        <p:blipFill rotWithShape="1">
          <a:blip r:embed="rId4"/>
          <a:srcRect t="9597"/>
          <a:stretch/>
        </p:blipFill>
        <p:spPr>
          <a:xfrm>
            <a:off x="6420465" y="2349911"/>
            <a:ext cx="4807973" cy="353295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5"/>
          <p:cNvPicPr/>
          <p:nvPr/>
        </p:nvPicPr>
        <p:blipFill rotWithShape="1">
          <a:blip r:embed="rId5"/>
          <a:srcRect t="16838"/>
          <a:stretch/>
        </p:blipFill>
        <p:spPr>
          <a:xfrm>
            <a:off x="1071715" y="2340076"/>
            <a:ext cx="5063613" cy="3552621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86537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9" name="Picture 2247"/>
          <p:cNvPicPr/>
          <p:nvPr/>
        </p:nvPicPr>
        <p:blipFill>
          <a:blip r:embed="rId4"/>
          <a:stretch>
            <a:fillRect/>
          </a:stretch>
        </p:blipFill>
        <p:spPr>
          <a:xfrm>
            <a:off x="1080094" y="774965"/>
            <a:ext cx="3305094" cy="5153025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245"/>
          <p:cNvPicPr/>
          <p:nvPr/>
        </p:nvPicPr>
        <p:blipFill>
          <a:blip r:embed="rId5"/>
          <a:stretch>
            <a:fillRect/>
          </a:stretch>
        </p:blipFill>
        <p:spPr>
          <a:xfrm>
            <a:off x="4564597" y="774965"/>
            <a:ext cx="3241869" cy="5182521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7" t="16632" r="18842" b="15125"/>
          <a:stretch/>
        </p:blipFill>
        <p:spPr>
          <a:xfrm>
            <a:off x="7985875" y="774965"/>
            <a:ext cx="3313471" cy="5182521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91605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47593" y="609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sz="4800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إحصائيات</a:t>
            </a:r>
            <a:endParaRPr lang="en-GB" sz="4800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424936"/>
              </p:ext>
            </p:extLst>
          </p:nvPr>
        </p:nvGraphicFramePr>
        <p:xfrm>
          <a:off x="1972489" y="1858295"/>
          <a:ext cx="8602104" cy="437973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8826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5194857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2818985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4754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الموضوع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العدد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7760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cap="all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GB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عدد الموظفات المشاركات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4</a:t>
                      </a:r>
                      <a:endParaRPr lang="en-GB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  <a:tr h="474848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cap="all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GB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عدد المتطوعات المشاركات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b="1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9</a:t>
                      </a:r>
                      <a:endParaRPr lang="en-GB" sz="1800" b="1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038256"/>
                  </a:ext>
                </a:extLst>
              </a:tr>
              <a:tr h="45471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cap="all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GB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عدد الجهات المشاركة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34</a:t>
                      </a:r>
                      <a:endParaRPr lang="en-GB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387820"/>
                  </a:ext>
                </a:extLst>
              </a:tr>
              <a:tr h="46015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cap="all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GB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إجمالي عدد المستفيدات من البرنامج للأيام الثلاثة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55</a:t>
                      </a:r>
                      <a:endParaRPr lang="en-GB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443550"/>
                  </a:ext>
                </a:extLst>
              </a:tr>
              <a:tr h="55930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GB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حضور دورة قياس الأثر الاجتماعي + </a:t>
                      </a:r>
                      <a:r>
                        <a:rPr lang="ar-SA" sz="1800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تريلو</a:t>
                      </a: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 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20</a:t>
                      </a:r>
                      <a:endParaRPr lang="en-GB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77566602"/>
                  </a:ext>
                </a:extLst>
              </a:tr>
              <a:tr h="573258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حضور دورة </a:t>
                      </a:r>
                      <a:r>
                        <a:rPr lang="ar-SA" sz="1800" b="0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الحوكمة</a:t>
                      </a:r>
                      <a:endParaRPr lang="en-GB" sz="18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19</a:t>
                      </a:r>
                      <a:endParaRPr lang="en-GB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4477283"/>
                  </a:ext>
                </a:extLst>
              </a:tr>
              <a:tr h="731213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حضور دورة استراتيجيات بناء الصورة الذهنية للمنظمات</a:t>
                      </a:r>
                      <a:endParaRPr lang="en-GB" sz="18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16   </a:t>
                      </a:r>
                      <a:endParaRPr lang="en-GB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4620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48195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ربع نص 23"/>
          <p:cNvSpPr txBox="1"/>
          <p:nvPr/>
        </p:nvSpPr>
        <p:spPr>
          <a:xfrm>
            <a:off x="7985875" y="5319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148" y="913055"/>
            <a:ext cx="4051505" cy="5073751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337" y="913055"/>
            <a:ext cx="4060721" cy="5073751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38969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438" y="110300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sz="4800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بيان بأسماء </a:t>
            </a:r>
            <a:r>
              <a:rPr lang="ar-SA" sz="4800" dirty="0" smtClean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المتطوعات</a:t>
            </a:r>
            <a:endParaRPr lang="en-GB" sz="4800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042290"/>
              </p:ext>
            </p:extLst>
          </p:nvPr>
        </p:nvGraphicFramePr>
        <p:xfrm>
          <a:off x="1958864" y="2428572"/>
          <a:ext cx="8424000" cy="347275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4074576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3773342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8825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الاســـــم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عدد ساعات العمل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ريم الفيز 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12 ساعة</a:t>
                      </a:r>
                      <a:endParaRPr lang="en-GB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  <a:tr h="521109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2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سمر </a:t>
                      </a: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عسيري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4</a:t>
                      </a:r>
                      <a:r>
                        <a:rPr lang="en-GB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 </a:t>
                      </a:r>
                      <a:r>
                        <a:rPr lang="ar-SA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ساعات</a:t>
                      </a:r>
                      <a:endParaRPr lang="en-GB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038256"/>
                  </a:ext>
                </a:extLst>
              </a:tr>
              <a:tr h="39648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3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ريم القحطاني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12 ساعة</a:t>
                      </a:r>
                      <a:endParaRPr lang="en-GB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38782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4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ندى القحطاني 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7170" algn="l"/>
                        </a:tabLst>
                        <a:defRPr/>
                      </a:pPr>
                      <a:r>
                        <a:rPr kumimoji="0" lang="ar-SA" sz="1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PT Bold Heading" panose="02010400000000000000" pitchFamily="2" charset="-78"/>
                        </a:rPr>
                        <a:t>12 ساعة</a:t>
                      </a:r>
                      <a:endParaRPr kumimoji="0" lang="en-GB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44355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5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أسماء العبيلي 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7170" algn="l"/>
                        </a:tabLst>
                        <a:defRPr/>
                      </a:pPr>
                      <a:r>
                        <a:rPr kumimoji="0" lang="ar-SA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PT Bold Heading" panose="02010400000000000000" pitchFamily="2" charset="-78"/>
                        </a:rPr>
                        <a:t>12 ساعة</a:t>
                      </a:r>
                      <a:endParaRPr kumimoji="0" lang="en-GB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5612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572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9271" y="94569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sz="4800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بيان بأسماء المتعاونات</a:t>
            </a:r>
            <a:endParaRPr lang="en-GB" sz="4800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910623"/>
              </p:ext>
            </p:extLst>
          </p:nvPr>
        </p:nvGraphicFramePr>
        <p:xfrm>
          <a:off x="1752386" y="2369578"/>
          <a:ext cx="8424000" cy="288281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4074576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3773342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8825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الاســـــم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عدد ساعات العمل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6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هند الفيز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7170" algn="l"/>
                        </a:tabLst>
                        <a:defRPr/>
                      </a:pPr>
                      <a:r>
                        <a:rPr kumimoji="0" lang="ar-SA" sz="1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PT Bold Heading" panose="02010400000000000000" pitchFamily="2" charset="-78"/>
                        </a:rPr>
                        <a:t>12 ساعة</a:t>
                      </a:r>
                      <a:endParaRPr kumimoji="0" lang="en-GB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8614855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7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هيا المنيف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7170" algn="l"/>
                        </a:tabLst>
                        <a:defRPr/>
                      </a:pPr>
                      <a:r>
                        <a:rPr kumimoji="0" lang="ar-SA" sz="1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PT Bold Heading" panose="02010400000000000000" pitchFamily="2" charset="-78"/>
                        </a:rPr>
                        <a:t>12 ساعة</a:t>
                      </a:r>
                      <a:endParaRPr kumimoji="0" lang="en-GB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5303531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8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غادة العمران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7170" algn="l"/>
                        </a:tabLst>
                        <a:defRPr/>
                      </a:pPr>
                      <a:r>
                        <a:rPr kumimoji="0" lang="ar-SA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/>
                          <a:ea typeface="+mn-ea"/>
                          <a:cs typeface="PT Bold Heading" panose="02010400000000000000" pitchFamily="2" charset="-78"/>
                        </a:rPr>
                        <a:t>12 ساعة</a:t>
                      </a:r>
                      <a:endParaRPr kumimoji="0" lang="en-GB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alibri" panose="020F0502020204030204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2546604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9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خولة الجريوي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12  ساعة    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9719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88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96181" y="2192596"/>
            <a:ext cx="9645446" cy="2487560"/>
          </a:xfrm>
          <a:solidFill>
            <a:schemeClr val="bg1"/>
          </a:solidFill>
          <a:ln w="19050">
            <a:solidFill>
              <a:srgbClr val="5B8590"/>
            </a:solidFill>
          </a:ln>
        </p:spPr>
        <p:txBody>
          <a:bodyPr>
            <a:normAutofit/>
          </a:bodyPr>
          <a:lstStyle/>
          <a:p>
            <a:pPr algn="ctr"/>
            <a:r>
              <a:rPr lang="ar-SA" sz="4800" dirty="0" smtClean="0">
                <a:solidFill>
                  <a:schemeClr val="tx2">
                    <a:lumMod val="75000"/>
                  </a:schemeClr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دورة </a:t>
            </a:r>
            <a:r>
              <a:rPr lang="ar-SA" sz="4800" dirty="0">
                <a:solidFill>
                  <a:schemeClr val="tx2">
                    <a:lumMod val="75000"/>
                  </a:schemeClr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قياس الأثر الاجتماعي + </a:t>
            </a:r>
            <a:r>
              <a:rPr lang="ar-SA" sz="4800" dirty="0" err="1">
                <a:solidFill>
                  <a:schemeClr val="tx2">
                    <a:lumMod val="75000"/>
                  </a:schemeClr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تريلو</a:t>
            </a:r>
            <a:endParaRPr lang="en-GB" sz="4800" dirty="0">
              <a:solidFill>
                <a:schemeClr val="tx2">
                  <a:lumMod val="75000"/>
                </a:schemeClr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6383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68936" y="3557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518594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 </a:t>
            </a:r>
            <a:r>
              <a:rPr lang="ar-SA" dirty="0">
                <a:solidFill>
                  <a:srgbClr val="652670"/>
                </a:solidFill>
                <a:effectLst>
                  <a:glow rad="25400">
                    <a:schemeClr val="bg2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PT Bold Heading" panose="02010400000000000000" pitchFamily="2" charset="-78"/>
              </a:rPr>
              <a:t>بيان أسماء المتدربات </a:t>
            </a:r>
            <a:endParaRPr lang="en-GB" dirty="0">
              <a:solidFill>
                <a:srgbClr val="652670"/>
              </a:solidFill>
              <a:effectLst>
                <a:glow rad="25400">
                  <a:schemeClr val="bg2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193598"/>
              </p:ext>
            </p:extLst>
          </p:nvPr>
        </p:nvGraphicFramePr>
        <p:xfrm>
          <a:off x="1713057" y="1573163"/>
          <a:ext cx="8424000" cy="481006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6082">
                  <a:extLst>
                    <a:ext uri="{9D8B030D-6E8A-4147-A177-3AD203B41FA5}">
                      <a16:colId xmlns:a16="http://schemas.microsoft.com/office/drawing/2014/main" xmlns="" val="2407333411"/>
                    </a:ext>
                  </a:extLst>
                </a:gridCol>
                <a:gridCol w="4074576">
                  <a:extLst>
                    <a:ext uri="{9D8B030D-6E8A-4147-A177-3AD203B41FA5}">
                      <a16:colId xmlns:a16="http://schemas.microsoft.com/office/drawing/2014/main" xmlns="" val="1473493647"/>
                    </a:ext>
                  </a:extLst>
                </a:gridCol>
                <a:gridCol w="3773342">
                  <a:extLst>
                    <a:ext uri="{9D8B030D-6E8A-4147-A177-3AD203B41FA5}">
                      <a16:colId xmlns:a16="http://schemas.microsoft.com/office/drawing/2014/main" xmlns="" val="4057186747"/>
                    </a:ext>
                  </a:extLst>
                </a:gridCol>
              </a:tblGrid>
              <a:tr h="68825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الاسم 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الجهة 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rgbClr val="518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5605102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1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7170" algn="l"/>
                        </a:tabLs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أميرة سالم النهدي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نقاء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69265"/>
                  </a:ext>
                </a:extLst>
              </a:tr>
              <a:tr h="521109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2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تهاني عبدالله السنان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جمعية الدعوة </a:t>
                      </a:r>
                      <a:r>
                        <a:rPr lang="ar-SA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والإرشاد </a:t>
                      </a: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وتوعية الجاليات بالصحافة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038256"/>
                  </a:ext>
                </a:extLst>
              </a:tr>
              <a:tr h="396486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3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7170" algn="l"/>
                        </a:tabLs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نورة منير القحطاني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مؤسسة وقف دعوتها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38782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4</a:t>
                      </a:r>
                      <a:endParaRPr lang="en-GB" sz="2400" b="1" kern="1200" cap="all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7170" algn="l"/>
                        </a:tabLs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وجدان عبدالله الداغري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لجنة التنمية الاجتماعية الأهلية بالدلم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443550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5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نوف عثمان الحقيل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مؤسسة إخاء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5612682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6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7170" algn="l"/>
                        </a:tabLs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مرام سليمان الزويهري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مؤسسة وقف دعوتها</a:t>
                      </a:r>
                      <a:endParaRPr lang="en-GB" sz="18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8614855"/>
                  </a:ext>
                </a:extLst>
              </a:tr>
              <a:tr h="547165"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2400" b="1" kern="1200" cap="all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7</a:t>
                      </a:r>
                      <a:endParaRPr lang="en-GB" sz="2400" b="1" kern="1200" cap="all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518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حورية عمر العتيبي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1430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r>
                        <a:rPr lang="ar-SA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PT Bold Heading" panose="02010400000000000000" pitchFamily="2" charset="-78"/>
                        </a:rPr>
                        <a:t>مؤسسة وقف الملوان الوقفية</a:t>
                      </a:r>
                      <a:endParaRPr lang="en-GB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5303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96545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</TotalTime>
  <Words>1434</Words>
  <Application>Microsoft Office PowerPoint</Application>
  <PresentationFormat>ملء الشاشة</PresentationFormat>
  <Paragraphs>510</Paragraphs>
  <Slides>50</Slides>
  <Notes>23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50</vt:i4>
      </vt:variant>
    </vt:vector>
  </HeadingPairs>
  <TitlesOfParts>
    <vt:vector size="59" baseType="lpstr">
      <vt:lpstr>Arial</vt:lpstr>
      <vt:lpstr>Calibri</vt:lpstr>
      <vt:lpstr>Calibri Light</vt:lpstr>
      <vt:lpstr>PT Bold Heading</vt:lpstr>
      <vt:lpstr>Tahoma</vt:lpstr>
      <vt:lpstr>Times New Roman</vt:lpstr>
      <vt:lpstr>Traditional Arabic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مسار الملتقى  </vt:lpstr>
      <vt:lpstr>إحصائيات</vt:lpstr>
      <vt:lpstr>بيان بأسماء المتطوعات</vt:lpstr>
      <vt:lpstr>بيان بأسماء المتعاونات</vt:lpstr>
      <vt:lpstr>دورة قياس الأثر الاجتماعي + تريلو</vt:lpstr>
      <vt:lpstr> بيان أسماء المتدربات </vt:lpstr>
      <vt:lpstr> بيان أسماء المتدربات </vt:lpstr>
      <vt:lpstr> بيان أسماء المتدربات </vt:lpstr>
      <vt:lpstr> محاور الدورة</vt:lpstr>
      <vt:lpstr> محاور الدورة</vt:lpstr>
      <vt:lpstr> الاختبار القبلي</vt:lpstr>
      <vt:lpstr> نماذج من تكاليف المتدربات</vt:lpstr>
      <vt:lpstr> نماذج من تكاليف المتدربات</vt:lpstr>
      <vt:lpstr>تقييم المتدربات</vt:lpstr>
      <vt:lpstr>تقييم المتدربات</vt:lpstr>
      <vt:lpstr>تقييم المتدربات</vt:lpstr>
      <vt:lpstr>تقييم المتدربات</vt:lpstr>
      <vt:lpstr>دورة الحوكمة</vt:lpstr>
      <vt:lpstr> بيان أسماء المتدربات </vt:lpstr>
      <vt:lpstr> بيان أسماء المتدربات </vt:lpstr>
      <vt:lpstr> بيان أسماء المتدربات </vt:lpstr>
      <vt:lpstr>محاور الدورة</vt:lpstr>
      <vt:lpstr> الاختبار القبلي</vt:lpstr>
      <vt:lpstr> نماذج من تكاليف المتدربات</vt:lpstr>
      <vt:lpstr>تقييم المتدربات</vt:lpstr>
      <vt:lpstr>تقييم المتدربات</vt:lpstr>
      <vt:lpstr>دورة استراتيجيات بناء صورة الذهنية</vt:lpstr>
      <vt:lpstr> بيان أسماء المتدربات </vt:lpstr>
      <vt:lpstr> بيان أسماء المتدربات </vt:lpstr>
      <vt:lpstr> بيان أسماء المتدربات </vt:lpstr>
      <vt:lpstr>محاور الدورة</vt:lpstr>
      <vt:lpstr> الاختبار القبلي</vt:lpstr>
      <vt:lpstr> نماذج من تكاليف المتدربات</vt:lpstr>
      <vt:lpstr> نماذج من تكاليف المتدربات</vt:lpstr>
      <vt:lpstr>تقييم المتدربات</vt:lpstr>
      <vt:lpstr>تقييم المتدربات</vt:lpstr>
      <vt:lpstr>انطباعات الحضور</vt:lpstr>
      <vt:lpstr>انطباعات الحضور</vt:lpstr>
      <vt:lpstr>تقرير مصور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Fno</dc:creator>
  <cp:lastModifiedBy>Windows 10</cp:lastModifiedBy>
  <cp:revision>44</cp:revision>
  <dcterms:created xsi:type="dcterms:W3CDTF">2021-02-16T06:15:41Z</dcterms:created>
  <dcterms:modified xsi:type="dcterms:W3CDTF">2021-02-17T07:43:43Z</dcterms:modified>
</cp:coreProperties>
</file>