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48" r:id="rId1"/>
  </p:sldMasterIdLst>
  <p:sldIdLst>
    <p:sldId id="261" r:id="rId2"/>
    <p:sldId id="259" r:id="rId3"/>
    <p:sldId id="257" r:id="rId4"/>
    <p:sldId id="260" r:id="rId5"/>
    <p:sldId id="258" r:id="rId6"/>
    <p:sldId id="268" r:id="rId7"/>
    <p:sldId id="264" r:id="rId8"/>
    <p:sldId id="263" r:id="rId9"/>
    <p:sldId id="265" r:id="rId10"/>
    <p:sldId id="266" r:id="rId11"/>
    <p:sldId id="262" r:id="rId12"/>
    <p:sldId id="267" r:id="rId1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1C5A"/>
    <a:srgbClr val="FFC5E8"/>
    <a:srgbClr val="664F61"/>
    <a:srgbClr val="F6F6F6"/>
    <a:srgbClr val="D5D2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510" autoAdjust="0"/>
    <p:restoredTop sz="94796"/>
  </p:normalViewPr>
  <p:slideViewPr>
    <p:cSldViewPr snapToGrid="0" snapToObjects="1">
      <p:cViewPr varScale="1">
        <p:scale>
          <a:sx n="53" d="100"/>
          <a:sy n="53" d="100"/>
        </p:scale>
        <p:origin x="108" y="9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4AC5073-A39A-4144-B990-2DCC6D67DA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7410550-B484-154F-9F1A-A02240E40B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A8BB129-1E15-CD42-A145-DE1BF82E1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E3A2-76BE-284A-98DB-EEEB01624CA8}" type="datetimeFigureOut">
              <a:rPr lang="ar-SA" smtClean="0"/>
              <a:t>10/24/1443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90463A5-7463-F744-ADA9-0F6D9925F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923D071-F85C-2E47-A189-BD212446B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EF02-3C10-E84E-BA79-03B2F1C313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55760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BF9696F-4EF8-1F4D-8681-0767E99D5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5B11C4CD-A11C-0F43-A6D1-EADCB0FB7E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7E6700E-916E-CC4C-9B68-6DF9AFDC4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E3A2-76BE-284A-98DB-EEEB01624CA8}" type="datetimeFigureOut">
              <a:rPr lang="ar-SA" smtClean="0"/>
              <a:t>10/24/1443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6FF43AD-AFDC-0846-A661-791AEE9F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E88FEF4-7306-CA45-ABCB-1F98DB19C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EF02-3C10-E84E-BA79-03B2F1C313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8445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CACDD2BF-BBF8-1A4D-B3A3-BE3BABF598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F92E962-2387-DC4C-9D75-30ADC27A30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77A8BE8-3BD8-CC40-9744-6A080ED10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E3A2-76BE-284A-98DB-EEEB01624CA8}" type="datetimeFigureOut">
              <a:rPr lang="ar-SA" smtClean="0"/>
              <a:t>10/24/1443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69374C3-4833-6142-AE16-0816B7C25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BD9F0FB-C153-DC46-B1D9-D52540070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EF02-3C10-E84E-BA79-03B2F1C313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1867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84B45F-A177-EC47-B7A1-3FE6E5DB0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6ADA243-8090-0444-850E-3FD913C76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8ABCB86-EE13-4A4B-AF9A-AFA9F9321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E3A2-76BE-284A-98DB-EEEB01624CA8}" type="datetimeFigureOut">
              <a:rPr lang="ar-SA" smtClean="0"/>
              <a:t>10/24/1443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9E85BF7-DFEC-8E4C-94FB-61EC6023A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498D0F8-EDE4-874A-BCE9-1D18B12CE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EF02-3C10-E84E-BA79-03B2F1C313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17037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4454A2E-A8DF-8944-9214-D20E72973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6B8FEF4-D663-8644-9D8D-22752E6B6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7CDB45F-7DE2-804A-869E-F4AA5780A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E3A2-76BE-284A-98DB-EEEB01624CA8}" type="datetimeFigureOut">
              <a:rPr lang="ar-SA" smtClean="0"/>
              <a:t>10/24/1443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5F68F51-D984-4540-B252-F65FDF660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9126201-4992-7744-B435-E5E4E880B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EF02-3C10-E84E-BA79-03B2F1C313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56949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8A6EA63-32DB-F341-A137-D38E6344F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7A23640-F0E4-D74A-8560-E4144EEF17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FCB108E-2ABC-6A48-B067-CFA2ABC7EB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CBE3571-D6B5-BD47-9F6D-455898BCB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E3A2-76BE-284A-98DB-EEEB01624CA8}" type="datetimeFigureOut">
              <a:rPr lang="ar-SA" smtClean="0"/>
              <a:t>10/24/1443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6C260D8-0402-6545-8821-B2D85C97F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3A90CF3-D698-0E4F-BF88-8EAC45768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EF02-3C10-E84E-BA79-03B2F1C313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5356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39A6B75-F3D9-AA4B-9537-BC3437C6D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3B0D923-1090-4541-96FC-60841F74ED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6BF2529-01B6-2243-8BCC-F5FF2DB56D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D8F6755A-929D-454F-A4D4-22A388D3D1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FCCAC0AB-8A5E-B040-917D-8A1B02A38A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E9220A97-DB08-C54B-BEDC-1C01EFD79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E3A2-76BE-284A-98DB-EEEB01624CA8}" type="datetimeFigureOut">
              <a:rPr lang="ar-SA" smtClean="0"/>
              <a:t>10/24/1443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2620FA8F-DA6C-EB47-8373-41C1E081D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F2464D7C-20C7-5E44-B782-287204494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EF02-3C10-E84E-BA79-03B2F1C313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0235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F37F2EC-AF50-BE45-8A97-94F568BD1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9F498D9E-8F25-9D4B-B923-7B7540ADE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E3A2-76BE-284A-98DB-EEEB01624CA8}" type="datetimeFigureOut">
              <a:rPr lang="ar-SA" smtClean="0"/>
              <a:t>10/24/1443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A2874666-F006-FB4E-9B35-407BBEABC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5CE1325-CF8E-484B-9B1B-0A0E45B4C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EF02-3C10-E84E-BA79-03B2F1C313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05255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EAE94DD-DBE9-804B-998A-E2D27C815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E3A2-76BE-284A-98DB-EEEB01624CA8}" type="datetimeFigureOut">
              <a:rPr lang="ar-SA" smtClean="0"/>
              <a:t>10/24/1443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33993965-7D3C-7547-A37C-501946CCF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976FD83-48FC-8849-94CB-49BCB2FED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EF02-3C10-E84E-BA79-03B2F1C313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8029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8C5543B-95EB-784D-9D68-5C1545DB3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1499A84-9F1F-304D-BD26-B6C82EDDA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C14E7D9-BF77-4041-8EB8-BBB8E528FC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74705F5-E4E3-1244-8A1E-6788B1492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E3A2-76BE-284A-98DB-EEEB01624CA8}" type="datetimeFigureOut">
              <a:rPr lang="ar-SA" smtClean="0"/>
              <a:t>10/24/1443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B9DBD97-14C5-E640-B625-DDDDFEA3D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2D43CA3-F043-C14B-B158-746A05093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EF02-3C10-E84E-BA79-03B2F1C313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1608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BC5CA94-4591-1543-B788-170C53620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39FF1BF5-F537-A34B-91D0-63E8FB32E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4719A89-7B19-B04A-8808-5BA349E15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C1220EE-7C30-AD4F-BFEC-C6490C173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E3A2-76BE-284A-98DB-EEEB01624CA8}" type="datetimeFigureOut">
              <a:rPr lang="ar-SA" smtClean="0"/>
              <a:t>10/24/1443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C863045-D65E-3446-A92B-8D51E441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72290EF-ADE9-BA4F-A730-EBF54341F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EF02-3C10-E84E-BA79-03B2F1C313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31573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9F112894-A45E-9A49-9FE4-FB091D5BE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149A222-9C05-AA46-9A07-C72ACEE07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6866081-1462-5845-B0A8-D5C8922E9C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3E3A2-76BE-284A-98DB-EEEB01624CA8}" type="datetimeFigureOut">
              <a:rPr lang="ar-SA" smtClean="0"/>
              <a:t>10/24/1443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81E3901-4353-8743-81AD-8DBB87C280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78FF380-8317-A546-AF63-F50540BE19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AEF02-3C10-E84E-BA79-03B2F1C313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85272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587839B2-E042-8044-8713-72E7AB4AE9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5" t="32633" r="66413" b="43431"/>
          <a:stretch/>
        </p:blipFill>
        <p:spPr>
          <a:xfrm>
            <a:off x="24239" y="4518072"/>
            <a:ext cx="3533153" cy="2192054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D4445B2-7C06-CF42-A012-2D02B24409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15" t="15524" r="8352" b="40900"/>
          <a:stretch/>
        </p:blipFill>
        <p:spPr>
          <a:xfrm>
            <a:off x="7002048" y="3267625"/>
            <a:ext cx="5189951" cy="3602901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5D70C6C5-3D1A-1E4E-AC4C-1D2DAE2490E2}"/>
              </a:ext>
            </a:extLst>
          </p:cNvPr>
          <p:cNvSpPr/>
          <p:nvPr/>
        </p:nvSpPr>
        <p:spPr>
          <a:xfrm>
            <a:off x="24239" y="6051229"/>
            <a:ext cx="8718317" cy="178585"/>
          </a:xfrm>
          <a:prstGeom prst="rect">
            <a:avLst/>
          </a:prstGeom>
          <a:solidFill>
            <a:srgbClr val="D5D2D4"/>
          </a:solidFill>
          <a:ln>
            <a:solidFill>
              <a:srgbClr val="D5D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FC115A6-7D9D-884D-B03B-28EE1DCD7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610" y="147874"/>
            <a:ext cx="3423272" cy="1942183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4DEF5C1C-95EE-0E41-B93C-CECC33D9B037}"/>
              </a:ext>
            </a:extLst>
          </p:cNvPr>
          <p:cNvSpPr txBox="1"/>
          <p:nvPr/>
        </p:nvSpPr>
        <p:spPr>
          <a:xfrm>
            <a:off x="3808354" y="2572273"/>
            <a:ext cx="5828840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200" b="1" dirty="0">
                <a:solidFill>
                  <a:srgbClr val="5E1C5A"/>
                </a:solidFill>
                <a:latin typeface="Questv1" pitchFamily="2" charset="-78"/>
                <a:cs typeface="Questv1" pitchFamily="2" charset="-78"/>
              </a:rPr>
              <a:t>تقرير لقاء الحوكمة في القطاع غير الربحي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2B3243B-1FF9-A943-845F-47BAF02CF403}"/>
              </a:ext>
            </a:extLst>
          </p:cNvPr>
          <p:cNvSpPr txBox="1"/>
          <p:nvPr/>
        </p:nvSpPr>
        <p:spPr>
          <a:xfrm>
            <a:off x="4732485" y="3429000"/>
            <a:ext cx="2727029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dirty="0">
                <a:solidFill>
                  <a:srgbClr val="664F61"/>
                </a:solidFill>
                <a:latin typeface="Questv1" pitchFamily="2" charset="-78"/>
                <a:cs typeface="Questv1" pitchFamily="2" charset="-78"/>
              </a:rPr>
              <a:t>مديرة المشروع: </a:t>
            </a:r>
            <a:r>
              <a:rPr lang="ar-SA" dirty="0" err="1">
                <a:solidFill>
                  <a:srgbClr val="664F61"/>
                </a:solidFill>
                <a:latin typeface="Questv1" pitchFamily="2" charset="-78"/>
                <a:cs typeface="Questv1" pitchFamily="2" charset="-78"/>
              </a:rPr>
              <a:t>أ</a:t>
            </a:r>
            <a:r>
              <a:rPr lang="ar-SA" dirty="0">
                <a:solidFill>
                  <a:srgbClr val="664F61"/>
                </a:solidFill>
                <a:latin typeface="Questv1" pitchFamily="2" charset="-78"/>
                <a:cs typeface="Questv1" pitchFamily="2" charset="-78"/>
              </a:rPr>
              <a:t>. نورة </a:t>
            </a:r>
            <a:r>
              <a:rPr lang="ar-SA" dirty="0" err="1">
                <a:solidFill>
                  <a:srgbClr val="664F61"/>
                </a:solidFill>
                <a:latin typeface="Questv1" pitchFamily="2" charset="-78"/>
                <a:cs typeface="Questv1" pitchFamily="2" charset="-78"/>
              </a:rPr>
              <a:t>المزيرعي</a:t>
            </a:r>
            <a:endParaRPr lang="ar-SA" dirty="0">
              <a:solidFill>
                <a:srgbClr val="664F61"/>
              </a:solidFill>
              <a:latin typeface="Questv1" pitchFamily="2" charset="-78"/>
              <a:cs typeface="Questv1" pitchFamily="2" charset="-78"/>
            </a:endParaRPr>
          </a:p>
          <a:p>
            <a:pPr algn="ctr"/>
            <a:r>
              <a:rPr lang="ar-SA" dirty="0">
                <a:solidFill>
                  <a:srgbClr val="664F61"/>
                </a:solidFill>
                <a:latin typeface="Questv1" pitchFamily="2" charset="-78"/>
                <a:cs typeface="Questv1" pitchFamily="2" charset="-78"/>
              </a:rPr>
              <a:t>معدة التقرير : ابتهال السنيدي</a:t>
            </a:r>
          </a:p>
        </p:txBody>
      </p:sp>
    </p:spTree>
    <p:extLst>
      <p:ext uri="{BB962C8B-B14F-4D97-AF65-F5344CB8AC3E}">
        <p14:creationId xmlns:p14="http://schemas.microsoft.com/office/powerpoint/2010/main" val="913466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587839B2-E042-8044-8713-72E7AB4AE9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5" t="32633" r="66413" b="43431"/>
          <a:stretch/>
        </p:blipFill>
        <p:spPr>
          <a:xfrm>
            <a:off x="24239" y="4518072"/>
            <a:ext cx="3533153" cy="2192054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D4445B2-7C06-CF42-A012-2D02B24409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15" t="15524" r="8352" b="40900"/>
          <a:stretch/>
        </p:blipFill>
        <p:spPr>
          <a:xfrm>
            <a:off x="7002048" y="3267625"/>
            <a:ext cx="5189951" cy="3602901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5D70C6C5-3D1A-1E4E-AC4C-1D2DAE2490E2}"/>
              </a:ext>
            </a:extLst>
          </p:cNvPr>
          <p:cNvSpPr/>
          <p:nvPr/>
        </p:nvSpPr>
        <p:spPr>
          <a:xfrm>
            <a:off x="24239" y="6051229"/>
            <a:ext cx="8718317" cy="178585"/>
          </a:xfrm>
          <a:prstGeom prst="rect">
            <a:avLst/>
          </a:prstGeom>
          <a:solidFill>
            <a:srgbClr val="D5D2D4"/>
          </a:solidFill>
          <a:ln>
            <a:solidFill>
              <a:srgbClr val="D5D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76AE98F-8D9F-7A4E-98DE-7827D75D9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99" y="5237413"/>
            <a:ext cx="1175659" cy="667007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0922E3CC-2A83-5A42-BF2A-527A99F8100B}"/>
              </a:ext>
            </a:extLst>
          </p:cNvPr>
          <p:cNvSpPr txBox="1"/>
          <p:nvPr/>
        </p:nvSpPr>
        <p:spPr>
          <a:xfrm>
            <a:off x="5888976" y="594203"/>
            <a:ext cx="57071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Bef>
                <a:spcPts val="600"/>
              </a:spcBef>
              <a:defRPr/>
            </a:pPr>
            <a:r>
              <a:rPr lang="ar-SA" sz="2800" b="1" dirty="0">
                <a:solidFill>
                  <a:srgbClr val="664F61"/>
                </a:solidFill>
                <a:latin typeface="Questv1" pitchFamily="2" charset="-78"/>
                <a:cs typeface="Questv1" pitchFamily="2" charset="-78"/>
              </a:rPr>
              <a:t>لقاءات اقترحوها في اللقاء..</a:t>
            </a:r>
            <a:endParaRPr kumimoji="0" lang="ar-SA" sz="2800" b="1" i="0" u="none" strike="noStrike" kern="1200" cap="none" spc="0" normalizeH="0" baseline="0" noProof="0" dirty="0">
              <a:ln>
                <a:noFill/>
              </a:ln>
              <a:solidFill>
                <a:srgbClr val="664F61"/>
              </a:solidFill>
              <a:effectLst/>
              <a:uLnTx/>
              <a:uFillTx/>
              <a:latin typeface="Questv1" pitchFamily="2" charset="-78"/>
              <a:cs typeface="Questv1" pitchFamily="2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94D48495-2A14-1649-807B-A565D16383C1}"/>
              </a:ext>
            </a:extLst>
          </p:cNvPr>
          <p:cNvSpPr txBox="1"/>
          <p:nvPr/>
        </p:nvSpPr>
        <p:spPr>
          <a:xfrm>
            <a:off x="465402" y="1183797"/>
            <a:ext cx="11130733" cy="44786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1600" dirty="0">
                <a:solidFill>
                  <a:srgbClr val="5E1C5A"/>
                </a:solidFill>
                <a:latin typeface="Questv1" pitchFamily="2" charset="-78"/>
                <a:cs typeface="Questv1" pitchFamily="2" charset="-78"/>
              </a:rPr>
              <a:t> كل </a:t>
            </a:r>
            <a:r>
              <a:rPr lang="ar-SA" sz="1600" dirty="0" err="1">
                <a:solidFill>
                  <a:srgbClr val="5E1C5A"/>
                </a:solidFill>
                <a:latin typeface="Questv1" pitchFamily="2" charset="-78"/>
                <a:cs typeface="Questv1" pitchFamily="2" charset="-78"/>
              </a:rPr>
              <a:t>مايخدم</a:t>
            </a:r>
            <a:r>
              <a:rPr lang="ar-SA" sz="1600" dirty="0">
                <a:solidFill>
                  <a:srgbClr val="5E1C5A"/>
                </a:solidFill>
                <a:latin typeface="Questv1" pitchFamily="2" charset="-78"/>
                <a:cs typeface="Questv1" pitchFamily="2" charset="-78"/>
              </a:rPr>
              <a:t> العمل الخيري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1600" dirty="0">
                <a:solidFill>
                  <a:srgbClr val="5E1C5A"/>
                </a:solidFill>
                <a:latin typeface="Questv1" pitchFamily="2" charset="-78"/>
                <a:cs typeface="Questv1" pitchFamily="2" charset="-78"/>
              </a:rPr>
              <a:t> العديد من الدورات التي تفيد الجمعيات لتطوير ذاتها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1600" dirty="0">
                <a:solidFill>
                  <a:srgbClr val="5E1C5A"/>
                </a:solidFill>
                <a:latin typeface="Questv1" pitchFamily="2" charset="-78"/>
                <a:cs typeface="Questv1" pitchFamily="2" charset="-78"/>
              </a:rPr>
              <a:t>دورات في اعداد البرامج والمشاريع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1600" dirty="0">
                <a:solidFill>
                  <a:srgbClr val="5E1C5A"/>
                </a:solidFill>
                <a:latin typeface="Questv1" pitchFamily="2" charset="-78"/>
                <a:cs typeface="Questv1" pitchFamily="2" charset="-78"/>
              </a:rPr>
              <a:t>سياسات الحوكمة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1600" dirty="0">
                <a:solidFill>
                  <a:srgbClr val="5E1C5A"/>
                </a:solidFill>
                <a:latin typeface="Questv1" pitchFamily="2" charset="-78"/>
                <a:cs typeface="Questv1" pitchFamily="2" charset="-78"/>
              </a:rPr>
              <a:t>الاستثمار الاجتماعي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1600" dirty="0">
                <a:solidFill>
                  <a:srgbClr val="5E1C5A"/>
                </a:solidFill>
                <a:latin typeface="Questv1" pitchFamily="2" charset="-78"/>
                <a:cs typeface="Questv1" pitchFamily="2" charset="-78"/>
              </a:rPr>
              <a:t>الاستدامة المالية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1600" dirty="0">
                <a:solidFill>
                  <a:srgbClr val="5E1C5A"/>
                </a:solidFill>
                <a:latin typeface="Questv1" pitchFamily="2" charset="-78"/>
                <a:cs typeface="Questv1" pitchFamily="2" charset="-78"/>
              </a:rPr>
              <a:t>الابتكار التنموي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1600" dirty="0">
                <a:solidFill>
                  <a:srgbClr val="5E1C5A"/>
                </a:solidFill>
                <a:latin typeface="Questv1" pitchFamily="2" charset="-78"/>
                <a:cs typeface="Questv1" pitchFamily="2" charset="-78"/>
              </a:rPr>
              <a:t>أخلاقيات وممارسات المرشد التطوعي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1600" dirty="0">
                <a:solidFill>
                  <a:srgbClr val="5E1C5A"/>
                </a:solidFill>
                <a:latin typeface="Questv1" pitchFamily="2" charset="-78"/>
                <a:cs typeface="Questv1" pitchFamily="2" charset="-78"/>
              </a:rPr>
              <a:t>مقترحات </a:t>
            </a:r>
            <a:r>
              <a:rPr lang="ar-SA" sz="1600" dirty="0" err="1">
                <a:solidFill>
                  <a:srgbClr val="5E1C5A"/>
                </a:solidFill>
                <a:latin typeface="Questv1" pitchFamily="2" charset="-78"/>
                <a:cs typeface="Questv1" pitchFamily="2" charset="-78"/>
              </a:rPr>
              <a:t>للإستدامه</a:t>
            </a:r>
            <a:r>
              <a:rPr lang="ar-SA" sz="1600" dirty="0">
                <a:solidFill>
                  <a:srgbClr val="5E1C5A"/>
                </a:solidFill>
                <a:latin typeface="Questv1" pitchFamily="2" charset="-78"/>
                <a:cs typeface="Questv1" pitchFamily="2" charset="-78"/>
              </a:rPr>
              <a:t> المالية في القطاعات الغير ربحية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1600" dirty="0">
                <a:solidFill>
                  <a:srgbClr val="5E1C5A"/>
                </a:solidFill>
                <a:latin typeface="Questv1" pitchFamily="2" charset="-78"/>
                <a:cs typeface="Questv1" pitchFamily="2" charset="-78"/>
              </a:rPr>
              <a:t>كيف يمكن تسيير الجمعيات وفقا لرؤية 2030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1600" dirty="0">
                <a:solidFill>
                  <a:srgbClr val="5E1C5A"/>
                </a:solidFill>
                <a:latin typeface="Questv1" pitchFamily="2" charset="-78"/>
                <a:cs typeface="Questv1" pitchFamily="2" charset="-78"/>
              </a:rPr>
              <a:t>أهم القيم التي لابد أن تؤصل في نفوس شباب المستقبل وتعزيزها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1600" dirty="0">
                <a:solidFill>
                  <a:srgbClr val="5E1C5A"/>
                </a:solidFill>
                <a:latin typeface="Questv1" pitchFamily="2" charset="-78"/>
                <a:cs typeface="Questv1" pitchFamily="2" charset="-78"/>
              </a:rPr>
              <a:t>لا يوجد</a:t>
            </a:r>
          </a:p>
        </p:txBody>
      </p:sp>
    </p:spTree>
    <p:extLst>
      <p:ext uri="{BB962C8B-B14F-4D97-AF65-F5344CB8AC3E}">
        <p14:creationId xmlns:p14="http://schemas.microsoft.com/office/powerpoint/2010/main" val="2258355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587839B2-E042-8044-8713-72E7AB4AE9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5" t="32633" r="66413" b="43431"/>
          <a:stretch/>
        </p:blipFill>
        <p:spPr>
          <a:xfrm>
            <a:off x="24239" y="4518072"/>
            <a:ext cx="3533153" cy="2192054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D4445B2-7C06-CF42-A012-2D02B24409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15" t="15524" r="8352" b="40900"/>
          <a:stretch/>
        </p:blipFill>
        <p:spPr>
          <a:xfrm>
            <a:off x="7002048" y="3267625"/>
            <a:ext cx="5189951" cy="3602901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5D70C6C5-3D1A-1E4E-AC4C-1D2DAE2490E2}"/>
              </a:ext>
            </a:extLst>
          </p:cNvPr>
          <p:cNvSpPr/>
          <p:nvPr/>
        </p:nvSpPr>
        <p:spPr>
          <a:xfrm>
            <a:off x="24239" y="6051229"/>
            <a:ext cx="8718317" cy="178585"/>
          </a:xfrm>
          <a:prstGeom prst="rect">
            <a:avLst/>
          </a:prstGeom>
          <a:solidFill>
            <a:srgbClr val="D5D2D4"/>
          </a:solidFill>
          <a:ln>
            <a:solidFill>
              <a:srgbClr val="D5D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76AE98F-8D9F-7A4E-98DE-7827D75D9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99" y="5237413"/>
            <a:ext cx="1175659" cy="667007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DE6E3AF3-4DBB-A94B-AD83-92FF7B68BB0E}"/>
              </a:ext>
            </a:extLst>
          </p:cNvPr>
          <p:cNvSpPr txBox="1"/>
          <p:nvPr/>
        </p:nvSpPr>
        <p:spPr>
          <a:xfrm>
            <a:off x="2794000" y="910336"/>
            <a:ext cx="89291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spcBef>
                <a:spcPts val="600"/>
              </a:spcBef>
              <a:defRPr/>
            </a:pPr>
            <a:r>
              <a:rPr lang="ar-SA" sz="2800" b="1" dirty="0">
                <a:solidFill>
                  <a:srgbClr val="664F61"/>
                </a:solidFill>
                <a:latin typeface="Questv1" pitchFamily="2" charset="-78"/>
                <a:cs typeface="Questv1" pitchFamily="2" charset="-78"/>
              </a:rPr>
              <a:t>ملاحظات ومقترحات من اللقاء..</a:t>
            </a:r>
            <a:endParaRPr kumimoji="0" lang="ar-SA" sz="2800" b="1" i="0" u="none" strike="noStrike" kern="1200" cap="none" spc="0" normalizeH="0" baseline="0" noProof="0" dirty="0">
              <a:ln>
                <a:noFill/>
              </a:ln>
              <a:solidFill>
                <a:srgbClr val="664F61"/>
              </a:solidFill>
              <a:effectLst/>
              <a:uLnTx/>
              <a:uFillTx/>
              <a:latin typeface="Questv1" pitchFamily="2" charset="-78"/>
              <a:cs typeface="Questv1" pitchFamily="2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0DBEC9F8-670A-B14F-86AB-EFB0C98EC431}"/>
              </a:ext>
            </a:extLst>
          </p:cNvPr>
          <p:cNvSpPr txBox="1"/>
          <p:nvPr/>
        </p:nvSpPr>
        <p:spPr>
          <a:xfrm>
            <a:off x="2252871" y="2200134"/>
            <a:ext cx="9144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b="0" i="0" u="none" strike="noStrike" dirty="0">
                <a:solidFill>
                  <a:srgbClr val="5E1C5A"/>
                </a:solidFill>
                <a:effectLst/>
                <a:latin typeface="Questv1" pitchFamily="2" charset="-78"/>
                <a:cs typeface="Questv1" pitchFamily="2" charset="-78"/>
              </a:rPr>
              <a:t> شاكرين ومقدرين جهودكم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b="0" i="0" u="none" strike="noStrike" dirty="0">
                <a:solidFill>
                  <a:srgbClr val="5E1C5A"/>
                </a:solidFill>
                <a:effectLst/>
                <a:latin typeface="Questv1" pitchFamily="2" charset="-78"/>
                <a:cs typeface="Questv1" pitchFamily="2" charset="-78"/>
              </a:rPr>
              <a:t>يعطيكم العافية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b="0" i="0" u="none" strike="noStrike" dirty="0">
                <a:solidFill>
                  <a:srgbClr val="5E1C5A"/>
                </a:solidFill>
                <a:effectLst/>
                <a:latin typeface="Questv1" pitchFamily="2" charset="-78"/>
                <a:cs typeface="Questv1" pitchFamily="2" charset="-78"/>
              </a:rPr>
              <a:t>بوركتم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b="0" i="0" u="none" strike="noStrike" dirty="0">
                <a:solidFill>
                  <a:srgbClr val="5E1C5A"/>
                </a:solidFill>
                <a:effectLst/>
                <a:latin typeface="Questv1" pitchFamily="2" charset="-78"/>
                <a:cs typeface="Questv1" pitchFamily="2" charset="-78"/>
              </a:rPr>
              <a:t>جزاكم الله خيرا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b="0" i="0" u="none" strike="noStrike" dirty="0">
                <a:solidFill>
                  <a:srgbClr val="5E1C5A"/>
                </a:solidFill>
                <a:effectLst/>
                <a:latin typeface="Questv1" pitchFamily="2" charset="-78"/>
                <a:cs typeface="Questv1" pitchFamily="2" charset="-78"/>
              </a:rPr>
              <a:t>شكر الله لكم وأثابكم خيراً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b="0" i="0" u="none" strike="noStrike" dirty="0">
                <a:solidFill>
                  <a:srgbClr val="5E1C5A"/>
                </a:solidFill>
                <a:effectLst/>
                <a:latin typeface="Questv1" pitchFamily="2" charset="-78"/>
                <a:cs typeface="Questv1" pitchFamily="2" charset="-78"/>
              </a:rPr>
              <a:t>لا يوجد</a:t>
            </a:r>
          </a:p>
        </p:txBody>
      </p:sp>
    </p:spTree>
    <p:extLst>
      <p:ext uri="{BB962C8B-B14F-4D97-AF65-F5344CB8AC3E}">
        <p14:creationId xmlns:p14="http://schemas.microsoft.com/office/powerpoint/2010/main" val="342785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587839B2-E042-8044-8713-72E7AB4AE9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5" t="32633" r="66413" b="43431"/>
          <a:stretch/>
        </p:blipFill>
        <p:spPr>
          <a:xfrm>
            <a:off x="24239" y="4518072"/>
            <a:ext cx="3533153" cy="2192054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D4445B2-7C06-CF42-A012-2D02B24409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15" t="15524" r="8352" b="40900"/>
          <a:stretch/>
        </p:blipFill>
        <p:spPr>
          <a:xfrm>
            <a:off x="7002048" y="3267625"/>
            <a:ext cx="5189951" cy="3602901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5D70C6C5-3D1A-1E4E-AC4C-1D2DAE2490E2}"/>
              </a:ext>
            </a:extLst>
          </p:cNvPr>
          <p:cNvSpPr/>
          <p:nvPr/>
        </p:nvSpPr>
        <p:spPr>
          <a:xfrm>
            <a:off x="24239" y="6051229"/>
            <a:ext cx="8718317" cy="178585"/>
          </a:xfrm>
          <a:prstGeom prst="rect">
            <a:avLst/>
          </a:prstGeom>
          <a:solidFill>
            <a:srgbClr val="D5D2D4"/>
          </a:solidFill>
          <a:ln>
            <a:solidFill>
              <a:srgbClr val="D5D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76AE98F-8D9F-7A4E-98DE-7827D75D9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99" y="5237413"/>
            <a:ext cx="1175659" cy="667007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DE6E3AF3-4DBB-A94B-AD83-92FF7B68BB0E}"/>
              </a:ext>
            </a:extLst>
          </p:cNvPr>
          <p:cNvSpPr txBox="1"/>
          <p:nvPr/>
        </p:nvSpPr>
        <p:spPr>
          <a:xfrm>
            <a:off x="2794000" y="910336"/>
            <a:ext cx="89291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spcBef>
                <a:spcPts val="600"/>
              </a:spcBef>
              <a:defRPr/>
            </a:pPr>
            <a:r>
              <a:rPr lang="ar-SA" sz="2800" b="1" dirty="0">
                <a:solidFill>
                  <a:srgbClr val="664F61"/>
                </a:solidFill>
                <a:latin typeface="Questv1" pitchFamily="2" charset="-78"/>
                <a:cs typeface="Questv1" pitchFamily="2" charset="-78"/>
              </a:rPr>
              <a:t>لقطات من اللقاء..</a:t>
            </a:r>
            <a:endParaRPr kumimoji="0" lang="ar-SA" sz="2800" b="1" i="0" u="none" strike="noStrike" kern="1200" cap="none" spc="0" normalizeH="0" baseline="0" noProof="0" dirty="0">
              <a:ln>
                <a:noFill/>
              </a:ln>
              <a:solidFill>
                <a:srgbClr val="664F61"/>
              </a:solidFill>
              <a:effectLst/>
              <a:uLnTx/>
              <a:uFillTx/>
              <a:latin typeface="Questv1" pitchFamily="2" charset="-78"/>
              <a:cs typeface="Questv1" pitchFamily="2" charset="-78"/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144A4894-6A72-60CC-C6D8-E535F5BAD1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826"/>
          <a:stretch/>
        </p:blipFill>
        <p:spPr>
          <a:xfrm>
            <a:off x="8065014" y="1522330"/>
            <a:ext cx="3167180" cy="4949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B9258B73-B48D-365C-8826-2898A422645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0430"/>
          <a:stretch/>
        </p:blipFill>
        <p:spPr>
          <a:xfrm>
            <a:off x="882796" y="628186"/>
            <a:ext cx="3167180" cy="4949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98D7C83D-0BE3-E7E6-900E-18F2FFC285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2410" y="326459"/>
            <a:ext cx="3167180" cy="5621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5952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587839B2-E042-8044-8713-72E7AB4AE9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5" t="32633" r="66413" b="43431"/>
          <a:stretch/>
        </p:blipFill>
        <p:spPr>
          <a:xfrm>
            <a:off x="24239" y="4518072"/>
            <a:ext cx="3533153" cy="2192054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D4445B2-7C06-CF42-A012-2D02B24409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15" t="15524" r="8352" b="40900"/>
          <a:stretch/>
        </p:blipFill>
        <p:spPr>
          <a:xfrm>
            <a:off x="7002048" y="3267625"/>
            <a:ext cx="5189951" cy="3602901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5D70C6C5-3D1A-1E4E-AC4C-1D2DAE2490E2}"/>
              </a:ext>
            </a:extLst>
          </p:cNvPr>
          <p:cNvSpPr/>
          <p:nvPr/>
        </p:nvSpPr>
        <p:spPr>
          <a:xfrm>
            <a:off x="24239" y="6051229"/>
            <a:ext cx="8718317" cy="178585"/>
          </a:xfrm>
          <a:prstGeom prst="rect">
            <a:avLst/>
          </a:prstGeom>
          <a:solidFill>
            <a:srgbClr val="D5D2D4"/>
          </a:solidFill>
          <a:ln>
            <a:solidFill>
              <a:srgbClr val="D5D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375CF60-788D-D844-A6F3-8CB99120A9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615" y="1365637"/>
            <a:ext cx="7141530" cy="2672123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FF7CFF45-DDDC-214A-8816-5DB3A75D84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99" y="5237413"/>
            <a:ext cx="1175659" cy="66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895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587839B2-E042-8044-8713-72E7AB4AE9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5" t="32633" r="66413" b="43431"/>
          <a:stretch/>
        </p:blipFill>
        <p:spPr>
          <a:xfrm>
            <a:off x="24239" y="4518072"/>
            <a:ext cx="3533153" cy="2192054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D4445B2-7C06-CF42-A012-2D02B24409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15" t="15524" r="8352" b="40900"/>
          <a:stretch/>
        </p:blipFill>
        <p:spPr>
          <a:xfrm>
            <a:off x="7002048" y="3267625"/>
            <a:ext cx="5189951" cy="3602901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5D70C6C5-3D1A-1E4E-AC4C-1D2DAE2490E2}"/>
              </a:ext>
            </a:extLst>
          </p:cNvPr>
          <p:cNvSpPr/>
          <p:nvPr/>
        </p:nvSpPr>
        <p:spPr>
          <a:xfrm>
            <a:off x="24239" y="6051229"/>
            <a:ext cx="8718317" cy="178585"/>
          </a:xfrm>
          <a:prstGeom prst="rect">
            <a:avLst/>
          </a:prstGeom>
          <a:solidFill>
            <a:srgbClr val="D5D2D4"/>
          </a:solidFill>
          <a:ln>
            <a:solidFill>
              <a:srgbClr val="D5D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76AE98F-8D9F-7A4E-98DE-7827D75D9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99" y="5237413"/>
            <a:ext cx="1175659" cy="667007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92A875E3-450A-E049-A9AE-7C17205D7E27}"/>
              </a:ext>
            </a:extLst>
          </p:cNvPr>
          <p:cNvSpPr txBox="1"/>
          <p:nvPr/>
        </p:nvSpPr>
        <p:spPr>
          <a:xfrm>
            <a:off x="7913401" y="1648833"/>
            <a:ext cx="33672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4572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664F61"/>
                </a:solidFill>
                <a:effectLst/>
                <a:uLnTx/>
                <a:uFillTx/>
                <a:latin typeface="Questv1" pitchFamily="2" charset="-78"/>
                <a:cs typeface="Questv1" pitchFamily="2" charset="-78"/>
              </a:rPr>
              <a:t>نبذة عن اللقاء...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C432897B-A072-E740-9E46-B4ACF5FA8B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85" t="38258" r="71729" b="51811"/>
          <a:stretch/>
        </p:blipFill>
        <p:spPr>
          <a:xfrm>
            <a:off x="151108" y="249350"/>
            <a:ext cx="2902824" cy="1661093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73A1E970-A390-1840-A87C-FD77DA95A32E}"/>
              </a:ext>
            </a:extLst>
          </p:cNvPr>
          <p:cNvSpPr txBox="1"/>
          <p:nvPr/>
        </p:nvSpPr>
        <p:spPr>
          <a:xfrm>
            <a:off x="2562327" y="2579080"/>
            <a:ext cx="87183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Bef>
                <a:spcPts val="600"/>
              </a:spcBef>
              <a:defRPr/>
            </a:pPr>
            <a:r>
              <a:rPr kumimoji="0" lang="ar-SA" sz="2400" i="0" u="none" strike="noStrike" kern="1200" cap="none" spc="0" normalizeH="0" baseline="0" noProof="0" dirty="0">
                <a:ln>
                  <a:noFill/>
                </a:ln>
                <a:solidFill>
                  <a:srgbClr val="5E1C5A"/>
                </a:solidFill>
                <a:effectLst/>
                <a:uLnTx/>
                <a:uFillTx/>
                <a:latin typeface="Questv1" pitchFamily="2" charset="-78"/>
                <a:cs typeface="Questv1" pitchFamily="2" charset="-78"/>
              </a:rPr>
              <a:t>يتحدث اللقاء عن مفهوم الحوكمة في القطا</a:t>
            </a:r>
            <a:r>
              <a:rPr lang="ar-SA" sz="2400" dirty="0">
                <a:solidFill>
                  <a:srgbClr val="5E1C5A"/>
                </a:solidFill>
                <a:latin typeface="Questv1" pitchFamily="2" charset="-78"/>
                <a:cs typeface="Questv1" pitchFamily="2" charset="-78"/>
              </a:rPr>
              <a:t>ع غير الربحي ، وخصائصه ، وبعضًا من النماذج المتعلقة به ، والسياسات المتعلقة بالمنظمات غير الربحية ، بحيث ينتج منها أفضل ممارسات الحوكمة غير الربحية التي يجب اتباعها ، والأخطاء التي يجب تجنبها.</a:t>
            </a:r>
            <a:endParaRPr kumimoji="0" lang="ar-SA" sz="2400" i="0" u="none" strike="noStrike" kern="1200" cap="none" spc="0" normalizeH="0" baseline="0" noProof="0" dirty="0">
              <a:ln>
                <a:noFill/>
              </a:ln>
              <a:solidFill>
                <a:srgbClr val="5E1C5A"/>
              </a:solidFill>
              <a:effectLst/>
              <a:uLnTx/>
              <a:uFillTx/>
              <a:latin typeface="Questv1" pitchFamily="2" charset="-78"/>
              <a:cs typeface="Questv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72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587839B2-E042-8044-8713-72E7AB4AE9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5" t="32633" r="66413" b="43431"/>
          <a:stretch/>
        </p:blipFill>
        <p:spPr>
          <a:xfrm>
            <a:off x="24239" y="4518072"/>
            <a:ext cx="3533153" cy="2192054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D4445B2-7C06-CF42-A012-2D02B24409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15" t="15524" r="8352" b="40900"/>
          <a:stretch/>
        </p:blipFill>
        <p:spPr>
          <a:xfrm>
            <a:off x="7002048" y="3267625"/>
            <a:ext cx="5189951" cy="3602901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5D70C6C5-3D1A-1E4E-AC4C-1D2DAE2490E2}"/>
              </a:ext>
            </a:extLst>
          </p:cNvPr>
          <p:cNvSpPr/>
          <p:nvPr/>
        </p:nvSpPr>
        <p:spPr>
          <a:xfrm>
            <a:off x="24239" y="6051229"/>
            <a:ext cx="8718317" cy="178585"/>
          </a:xfrm>
          <a:prstGeom prst="rect">
            <a:avLst/>
          </a:prstGeom>
          <a:solidFill>
            <a:srgbClr val="D5D2D4"/>
          </a:solidFill>
          <a:ln>
            <a:solidFill>
              <a:srgbClr val="D5D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E7D1992E-6893-AE4E-8590-597BDE4C0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99" y="5237413"/>
            <a:ext cx="1175659" cy="667007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9126B066-FDC4-6F4C-9367-275B918BF7D4}"/>
              </a:ext>
            </a:extLst>
          </p:cNvPr>
          <p:cNvSpPr txBox="1"/>
          <p:nvPr/>
        </p:nvSpPr>
        <p:spPr>
          <a:xfrm>
            <a:off x="8742556" y="628186"/>
            <a:ext cx="25070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4572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664F61"/>
                </a:solidFill>
                <a:effectLst/>
                <a:uLnTx/>
                <a:uFillTx/>
                <a:latin typeface="Questv1" pitchFamily="2" charset="-78"/>
                <a:cs typeface="Questv1" pitchFamily="2" charset="-78"/>
              </a:rPr>
              <a:t>إعلان اللقاء :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9EFF1CD-5359-02E1-73FF-443DFB6E0C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0250" y="146809"/>
            <a:ext cx="3533153" cy="590442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3691833B-F7D7-E9FC-437F-9813DDE27B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7780" y="147874"/>
            <a:ext cx="3552604" cy="590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330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587839B2-E042-8044-8713-72E7AB4AE9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5" t="32633" r="66413" b="43431"/>
          <a:stretch/>
        </p:blipFill>
        <p:spPr>
          <a:xfrm>
            <a:off x="24239" y="4518072"/>
            <a:ext cx="3533153" cy="2192054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D4445B2-7C06-CF42-A012-2D02B24409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15" t="15524" r="8352" b="40900"/>
          <a:stretch/>
        </p:blipFill>
        <p:spPr>
          <a:xfrm>
            <a:off x="7002048" y="3267625"/>
            <a:ext cx="5189951" cy="3602901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5D70C6C5-3D1A-1E4E-AC4C-1D2DAE2490E2}"/>
              </a:ext>
            </a:extLst>
          </p:cNvPr>
          <p:cNvSpPr/>
          <p:nvPr/>
        </p:nvSpPr>
        <p:spPr>
          <a:xfrm>
            <a:off x="24239" y="6051229"/>
            <a:ext cx="8718317" cy="178585"/>
          </a:xfrm>
          <a:prstGeom prst="rect">
            <a:avLst/>
          </a:prstGeom>
          <a:solidFill>
            <a:srgbClr val="D5D2D4"/>
          </a:solidFill>
          <a:ln>
            <a:solidFill>
              <a:srgbClr val="D5D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B3F90EFA-6B32-3646-B44E-6A8D424DF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99" y="5237413"/>
            <a:ext cx="1175659" cy="667007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984AA2D9-4E5D-8C4B-A4E6-5D90EF9338AD}"/>
              </a:ext>
            </a:extLst>
          </p:cNvPr>
          <p:cNvSpPr/>
          <p:nvPr/>
        </p:nvSpPr>
        <p:spPr>
          <a:xfrm>
            <a:off x="3644511" y="2180998"/>
            <a:ext cx="7468712" cy="168584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>
              <a:lnSpc>
                <a:spcPct val="150000"/>
              </a:lnSpc>
              <a:buFontTx/>
              <a:buChar char="-"/>
            </a:pPr>
            <a:r>
              <a:rPr lang="ar-SA" sz="2400" b="0" cap="none" spc="0" dirty="0">
                <a:ln w="0"/>
                <a:solidFill>
                  <a:srgbClr val="5E1C5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Questv1" pitchFamily="2" charset="-78"/>
                <a:cs typeface="Questv1" pitchFamily="2" charset="-78"/>
              </a:rPr>
              <a:t>النطاق الجغرافي: </a:t>
            </a:r>
            <a:r>
              <a:rPr lang="ar-SA" sz="2400" dirty="0">
                <a:ln w="0"/>
                <a:solidFill>
                  <a:srgbClr val="664F61"/>
                </a:solidFill>
                <a:latin typeface="Questv1" pitchFamily="2" charset="-78"/>
                <a:cs typeface="Questv1" pitchFamily="2" charset="-78"/>
              </a:rPr>
              <a:t>أنحاء المملكة</a:t>
            </a:r>
            <a:endParaRPr lang="ar-SA" sz="2400" b="0" cap="none" spc="0" dirty="0">
              <a:ln w="0"/>
              <a:solidFill>
                <a:srgbClr val="664F61"/>
              </a:solidFill>
              <a:latin typeface="Questv1" pitchFamily="2" charset="-78"/>
              <a:cs typeface="Questv1" pitchFamily="2" charset="-78"/>
            </a:endParaRPr>
          </a:p>
          <a:p>
            <a:pPr marL="685800" indent="-685800">
              <a:lnSpc>
                <a:spcPct val="150000"/>
              </a:lnSpc>
              <a:buFontTx/>
              <a:buChar char="-"/>
            </a:pPr>
            <a:r>
              <a:rPr lang="ar-SA" sz="2400" dirty="0">
                <a:ln w="0"/>
                <a:solidFill>
                  <a:srgbClr val="5E1C5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Questv1" pitchFamily="2" charset="-78"/>
                <a:cs typeface="Questv1" pitchFamily="2" charset="-78"/>
              </a:rPr>
              <a:t>النطاق البشري: </a:t>
            </a:r>
            <a:r>
              <a:rPr lang="ar-SA" sz="2400" dirty="0">
                <a:ln w="0"/>
                <a:solidFill>
                  <a:srgbClr val="664F6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Questv1" pitchFamily="2" charset="-78"/>
                <a:cs typeface="Questv1" pitchFamily="2" charset="-78"/>
              </a:rPr>
              <a:t>قيادات العمل النسائي في القطاع الثالث</a:t>
            </a:r>
            <a:r>
              <a:rPr lang="ar-SA" sz="2400" dirty="0">
                <a:ln w="0"/>
                <a:solidFill>
                  <a:srgbClr val="664F61"/>
                </a:solidFill>
                <a:latin typeface="Questv1" pitchFamily="2" charset="-78"/>
                <a:cs typeface="Questv1" pitchFamily="2" charset="-78"/>
              </a:rPr>
              <a:t> </a:t>
            </a:r>
          </a:p>
          <a:p>
            <a:pPr marL="685800" indent="-685800">
              <a:lnSpc>
                <a:spcPct val="150000"/>
              </a:lnSpc>
              <a:buFontTx/>
              <a:buChar char="-"/>
            </a:pPr>
            <a:r>
              <a:rPr lang="ar-SA" sz="2400" dirty="0">
                <a:ln w="0"/>
                <a:solidFill>
                  <a:srgbClr val="5E1C5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Questv1" pitchFamily="2" charset="-78"/>
                <a:cs typeface="Questv1" pitchFamily="2" charset="-78"/>
              </a:rPr>
              <a:t>النطاق الزمني: </a:t>
            </a:r>
            <a:r>
              <a:rPr lang="ar-SA" sz="2400" dirty="0">
                <a:ln w="0"/>
                <a:solidFill>
                  <a:srgbClr val="664F61"/>
                </a:solidFill>
                <a:latin typeface="Questv1" pitchFamily="2" charset="-78"/>
                <a:cs typeface="Questv1" pitchFamily="2" charset="-78"/>
              </a:rPr>
              <a:t>يوم </a:t>
            </a:r>
            <a:r>
              <a:rPr lang="ar-SA" sz="2400" dirty="0">
                <a:ln w="0"/>
                <a:solidFill>
                  <a:srgbClr val="664F6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Questv1" pitchFamily="2" charset="-78"/>
                <a:cs typeface="Questv1" pitchFamily="2" charset="-78"/>
              </a:rPr>
              <a:t>23/ 10/ 1443 هـ  </a:t>
            </a:r>
            <a:r>
              <a:rPr lang="ar-SA" sz="2400" dirty="0">
                <a:ln w="0"/>
                <a:solidFill>
                  <a:srgbClr val="664F61"/>
                </a:solidFill>
                <a:latin typeface="Questv1" pitchFamily="2" charset="-78"/>
                <a:cs typeface="Questv1" pitchFamily="2" charset="-78"/>
              </a:rPr>
              <a:t>من</a:t>
            </a:r>
            <a:r>
              <a:rPr lang="en-US" sz="2400" dirty="0">
                <a:ln w="0"/>
                <a:solidFill>
                  <a:srgbClr val="664F61"/>
                </a:solidFill>
                <a:latin typeface="Questv1" pitchFamily="2" charset="-78"/>
                <a:cs typeface="Questv1" pitchFamily="2" charset="-78"/>
              </a:rPr>
              <a:t> </a:t>
            </a:r>
            <a:r>
              <a:rPr lang="ar-SA" sz="2400" dirty="0">
                <a:ln w="0"/>
                <a:solidFill>
                  <a:srgbClr val="664F61"/>
                </a:solidFill>
                <a:latin typeface="Questv1" pitchFamily="2" charset="-78"/>
                <a:cs typeface="Questv1" pitchFamily="2" charset="-78"/>
              </a:rPr>
              <a:t>8:30 إلى 9:15 مساءً</a:t>
            </a:r>
            <a:endParaRPr lang="ar-SA" sz="2400" b="0" cap="none" spc="0" dirty="0">
              <a:ln w="0"/>
              <a:solidFill>
                <a:srgbClr val="664F61"/>
              </a:solidFill>
              <a:latin typeface="Questv1" pitchFamily="2" charset="-78"/>
              <a:cs typeface="Questv1" pitchFamily="2" charset="-78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7254CD1-0B07-8C48-A37D-F2B19BD4C01B}"/>
              </a:ext>
            </a:extLst>
          </p:cNvPr>
          <p:cNvSpPr txBox="1"/>
          <p:nvPr/>
        </p:nvSpPr>
        <p:spPr>
          <a:xfrm>
            <a:off x="7913401" y="1114465"/>
            <a:ext cx="33672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4572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664F61"/>
                </a:solidFill>
                <a:effectLst/>
                <a:uLnTx/>
                <a:uFillTx/>
                <a:latin typeface="Questv1" pitchFamily="2" charset="-78"/>
                <a:cs typeface="Questv1" pitchFamily="2" charset="-78"/>
              </a:rPr>
              <a:t>نطاق اللقاء</a:t>
            </a:r>
          </a:p>
        </p:txBody>
      </p:sp>
    </p:spTree>
    <p:extLst>
      <p:ext uri="{BB962C8B-B14F-4D97-AF65-F5344CB8AC3E}">
        <p14:creationId xmlns:p14="http://schemas.microsoft.com/office/powerpoint/2010/main" val="3992746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587839B2-E042-8044-8713-72E7AB4AE9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5" t="32633" r="66413" b="43431"/>
          <a:stretch/>
        </p:blipFill>
        <p:spPr>
          <a:xfrm>
            <a:off x="24239" y="4518072"/>
            <a:ext cx="3533153" cy="2192054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D4445B2-7C06-CF42-A012-2D02B24409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15" t="15524" r="8352" b="40900"/>
          <a:stretch/>
        </p:blipFill>
        <p:spPr>
          <a:xfrm>
            <a:off x="7002048" y="3267625"/>
            <a:ext cx="5189951" cy="3602901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5D70C6C5-3D1A-1E4E-AC4C-1D2DAE2490E2}"/>
              </a:ext>
            </a:extLst>
          </p:cNvPr>
          <p:cNvSpPr/>
          <p:nvPr/>
        </p:nvSpPr>
        <p:spPr>
          <a:xfrm>
            <a:off x="24239" y="6051229"/>
            <a:ext cx="8718317" cy="178585"/>
          </a:xfrm>
          <a:prstGeom prst="rect">
            <a:avLst/>
          </a:prstGeom>
          <a:solidFill>
            <a:srgbClr val="D5D2D4"/>
          </a:solidFill>
          <a:ln>
            <a:solidFill>
              <a:srgbClr val="D5D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B3F90EFA-6B32-3646-B44E-6A8D424DF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99" y="5237413"/>
            <a:ext cx="1175659" cy="667007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984AA2D9-4E5D-8C4B-A4E6-5D90EF9338AD}"/>
              </a:ext>
            </a:extLst>
          </p:cNvPr>
          <p:cNvSpPr/>
          <p:nvPr/>
        </p:nvSpPr>
        <p:spPr>
          <a:xfrm>
            <a:off x="4954138" y="1936811"/>
            <a:ext cx="6159086" cy="334784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400" dirty="0">
                <a:ln w="0"/>
                <a:solidFill>
                  <a:srgbClr val="5E1C5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Questv1" pitchFamily="2" charset="-78"/>
                <a:cs typeface="Questv1" pitchFamily="2" charset="-78"/>
              </a:rPr>
              <a:t>- مفهوم الحوكمة في القطاع غير الربحي .</a:t>
            </a:r>
          </a:p>
          <a:p>
            <a:pPr>
              <a:lnSpc>
                <a:spcPct val="150000"/>
              </a:lnSpc>
            </a:pPr>
            <a:r>
              <a:rPr lang="ar-SA" sz="2400" dirty="0">
                <a:ln w="0"/>
                <a:solidFill>
                  <a:srgbClr val="5E1C5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Questv1" pitchFamily="2" charset="-78"/>
                <a:cs typeface="Questv1" pitchFamily="2" charset="-78"/>
              </a:rPr>
              <a:t>- خصائص الحوكمة 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ar-SA" sz="2400" dirty="0">
                <a:ln w="0"/>
                <a:solidFill>
                  <a:srgbClr val="5E1C5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Questv1" pitchFamily="2" charset="-78"/>
                <a:cs typeface="Questv1" pitchFamily="2" charset="-78"/>
              </a:rPr>
              <a:t>نماذج الحوكمة في القطاع غير الربحي 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ar-SA" sz="2400" dirty="0">
                <a:ln w="0"/>
                <a:solidFill>
                  <a:srgbClr val="5E1C5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Questv1" pitchFamily="2" charset="-78"/>
                <a:cs typeface="Questv1" pitchFamily="2" charset="-78"/>
              </a:rPr>
              <a:t>سياسات الحوكمة في المنظمات غير الربحية 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ar-SA" sz="2400" dirty="0">
                <a:ln w="0"/>
                <a:solidFill>
                  <a:srgbClr val="5E1C5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Questv1" pitchFamily="2" charset="-78"/>
                <a:cs typeface="Questv1" pitchFamily="2" charset="-78"/>
              </a:rPr>
              <a:t>أفضل ممارسات الحوكمة غير الربحية التي يجب اتباعها 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ar-SA" sz="2400" dirty="0">
                <a:ln w="0"/>
                <a:solidFill>
                  <a:srgbClr val="5E1C5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Questv1" pitchFamily="2" charset="-78"/>
                <a:cs typeface="Questv1" pitchFamily="2" charset="-78"/>
              </a:rPr>
              <a:t>أخطاء الحوكمة التي يجب تجنبها .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7254CD1-0B07-8C48-A37D-F2B19BD4C01B}"/>
              </a:ext>
            </a:extLst>
          </p:cNvPr>
          <p:cNvSpPr txBox="1"/>
          <p:nvPr/>
        </p:nvSpPr>
        <p:spPr>
          <a:xfrm>
            <a:off x="7913401" y="1114465"/>
            <a:ext cx="33672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4572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664F61"/>
                </a:solidFill>
                <a:effectLst/>
                <a:uLnTx/>
                <a:uFillTx/>
                <a:latin typeface="Questv1" pitchFamily="2" charset="-78"/>
                <a:cs typeface="Questv1" pitchFamily="2" charset="-78"/>
              </a:rPr>
              <a:t>محاور اللقاء</a:t>
            </a:r>
          </a:p>
        </p:txBody>
      </p:sp>
    </p:spTree>
    <p:extLst>
      <p:ext uri="{BB962C8B-B14F-4D97-AF65-F5344CB8AC3E}">
        <p14:creationId xmlns:p14="http://schemas.microsoft.com/office/powerpoint/2010/main" val="158505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587839B2-E042-8044-8713-72E7AB4AE9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5" t="32633" r="66413" b="43431"/>
          <a:stretch/>
        </p:blipFill>
        <p:spPr>
          <a:xfrm>
            <a:off x="24239" y="4518072"/>
            <a:ext cx="3533153" cy="2192054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D4445B2-7C06-CF42-A012-2D02B24409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15" t="15524" r="8352" b="40900"/>
          <a:stretch/>
        </p:blipFill>
        <p:spPr>
          <a:xfrm>
            <a:off x="7002048" y="3267625"/>
            <a:ext cx="5189951" cy="3602901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5D70C6C5-3D1A-1E4E-AC4C-1D2DAE2490E2}"/>
              </a:ext>
            </a:extLst>
          </p:cNvPr>
          <p:cNvSpPr/>
          <p:nvPr/>
        </p:nvSpPr>
        <p:spPr>
          <a:xfrm>
            <a:off x="24239" y="6051229"/>
            <a:ext cx="8718317" cy="178585"/>
          </a:xfrm>
          <a:prstGeom prst="rect">
            <a:avLst/>
          </a:prstGeom>
          <a:solidFill>
            <a:srgbClr val="D5D2D4"/>
          </a:solidFill>
          <a:ln>
            <a:solidFill>
              <a:srgbClr val="D5D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76AE98F-8D9F-7A4E-98DE-7827D75D9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99" y="5237413"/>
            <a:ext cx="1175659" cy="667007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FF59BC6E-977E-154E-9596-5E4908BD7741}"/>
              </a:ext>
            </a:extLst>
          </p:cNvPr>
          <p:cNvSpPr txBox="1"/>
          <p:nvPr/>
        </p:nvSpPr>
        <p:spPr>
          <a:xfrm>
            <a:off x="8435915" y="628186"/>
            <a:ext cx="33672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4572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664F61"/>
                </a:solidFill>
                <a:effectLst/>
                <a:uLnTx/>
                <a:uFillTx/>
                <a:latin typeface="Questv1" pitchFamily="2" charset="-78"/>
                <a:cs typeface="Questv1" pitchFamily="2" charset="-78"/>
              </a:rPr>
              <a:t>مخرجات اللقاء:</a:t>
            </a:r>
          </a:p>
        </p:txBody>
      </p:sp>
      <p:sp>
        <p:nvSpPr>
          <p:cNvPr id="2" name="مستطيل مستدير الزوايا 1">
            <a:extLst>
              <a:ext uri="{FF2B5EF4-FFF2-40B4-BE49-F238E27FC236}">
                <a16:creationId xmlns:a16="http://schemas.microsoft.com/office/drawing/2014/main" id="{3685A7A5-266A-F44D-A2F8-5B635EAB3035}"/>
              </a:ext>
            </a:extLst>
          </p:cNvPr>
          <p:cNvSpPr/>
          <p:nvPr/>
        </p:nvSpPr>
        <p:spPr>
          <a:xfrm>
            <a:off x="7845836" y="1904788"/>
            <a:ext cx="2142067" cy="1646800"/>
          </a:xfrm>
          <a:prstGeom prst="roundRect">
            <a:avLst>
              <a:gd name="adj" fmla="val 29570"/>
            </a:avLst>
          </a:prstGeom>
          <a:solidFill>
            <a:srgbClr val="D5D2D4"/>
          </a:solidFill>
          <a:ln>
            <a:noFill/>
          </a:ln>
          <a:effectLst>
            <a:softEdge rad="11322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مستدير الزوايا 9">
            <a:extLst>
              <a:ext uri="{FF2B5EF4-FFF2-40B4-BE49-F238E27FC236}">
                <a16:creationId xmlns:a16="http://schemas.microsoft.com/office/drawing/2014/main" id="{B956C039-487D-4742-81B5-C091B2083C0B}"/>
              </a:ext>
            </a:extLst>
          </p:cNvPr>
          <p:cNvSpPr/>
          <p:nvPr/>
        </p:nvSpPr>
        <p:spPr>
          <a:xfrm>
            <a:off x="9001290" y="1547932"/>
            <a:ext cx="1215213" cy="840694"/>
          </a:xfrm>
          <a:prstGeom prst="roundRect">
            <a:avLst>
              <a:gd name="adj" fmla="val 29570"/>
            </a:avLst>
          </a:prstGeom>
          <a:solidFill>
            <a:srgbClr val="664F61"/>
          </a:solidFill>
          <a:ln>
            <a:noFill/>
          </a:ln>
          <a:effectLst>
            <a:softEdge rad="78576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مستدير الزوايا 12">
            <a:extLst>
              <a:ext uri="{FF2B5EF4-FFF2-40B4-BE49-F238E27FC236}">
                <a16:creationId xmlns:a16="http://schemas.microsoft.com/office/drawing/2014/main" id="{9219E84E-09CB-194F-84E8-10F1569CAEC0}"/>
              </a:ext>
            </a:extLst>
          </p:cNvPr>
          <p:cNvSpPr/>
          <p:nvPr/>
        </p:nvSpPr>
        <p:spPr>
          <a:xfrm>
            <a:off x="2722467" y="1904788"/>
            <a:ext cx="2283239" cy="1646800"/>
          </a:xfrm>
          <a:prstGeom prst="roundRect">
            <a:avLst>
              <a:gd name="adj" fmla="val 29570"/>
            </a:avLst>
          </a:prstGeom>
          <a:solidFill>
            <a:srgbClr val="D5D2D4"/>
          </a:solidFill>
          <a:ln>
            <a:noFill/>
          </a:ln>
          <a:effectLst>
            <a:softEdge rad="11322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مستدير الزوايا 13">
            <a:extLst>
              <a:ext uri="{FF2B5EF4-FFF2-40B4-BE49-F238E27FC236}">
                <a16:creationId xmlns:a16="http://schemas.microsoft.com/office/drawing/2014/main" id="{CDAED5AD-7157-AC4D-BDB9-9401F819704C}"/>
              </a:ext>
            </a:extLst>
          </p:cNvPr>
          <p:cNvSpPr/>
          <p:nvPr/>
        </p:nvSpPr>
        <p:spPr>
          <a:xfrm>
            <a:off x="3974354" y="1559878"/>
            <a:ext cx="1215213" cy="840694"/>
          </a:xfrm>
          <a:prstGeom prst="roundRect">
            <a:avLst>
              <a:gd name="adj" fmla="val 29570"/>
            </a:avLst>
          </a:prstGeom>
          <a:solidFill>
            <a:srgbClr val="664F61"/>
          </a:solidFill>
          <a:ln>
            <a:noFill/>
          </a:ln>
          <a:effectLst>
            <a:softEdge rad="78576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13BD1367-7CB6-AC43-B03F-29352CF91B13}"/>
              </a:ext>
            </a:extLst>
          </p:cNvPr>
          <p:cNvSpPr txBox="1"/>
          <p:nvPr/>
        </p:nvSpPr>
        <p:spPr>
          <a:xfrm>
            <a:off x="8022253" y="2535435"/>
            <a:ext cx="17892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rtl="1"/>
            <a:r>
              <a:rPr lang="ar-SA" sz="1600" b="1" dirty="0">
                <a:solidFill>
                  <a:srgbClr val="5E1C5A"/>
                </a:solidFill>
                <a:latin typeface="Questv1" pitchFamily="2" charset="-78"/>
                <a:cs typeface="Questv1" pitchFamily="2" charset="-78"/>
              </a:rPr>
              <a:t>عدد المسجلات في رابط التسجيل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C8327A2D-3ED8-414E-ABDB-F7C1A52C17CF}"/>
              </a:ext>
            </a:extLst>
          </p:cNvPr>
          <p:cNvSpPr txBox="1"/>
          <p:nvPr/>
        </p:nvSpPr>
        <p:spPr>
          <a:xfrm>
            <a:off x="2843008" y="2576205"/>
            <a:ext cx="17892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rtl="1"/>
            <a:r>
              <a:rPr lang="ar-SA" sz="1600" b="1" dirty="0">
                <a:solidFill>
                  <a:srgbClr val="5E1C5A"/>
                </a:solidFill>
                <a:latin typeface="Questv1" pitchFamily="2" charset="-78"/>
                <a:cs typeface="Questv1" pitchFamily="2" charset="-78"/>
              </a:rPr>
              <a:t>عدد الحضور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8F7FA200-7667-4348-8D6C-0336162A566A}"/>
              </a:ext>
            </a:extLst>
          </p:cNvPr>
          <p:cNvSpPr txBox="1"/>
          <p:nvPr/>
        </p:nvSpPr>
        <p:spPr>
          <a:xfrm>
            <a:off x="9215412" y="1583558"/>
            <a:ext cx="819456" cy="7694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400" b="1" dirty="0">
                <a:solidFill>
                  <a:srgbClr val="F6F6F6"/>
                </a:solidFill>
                <a:latin typeface="Questv1" pitchFamily="2" charset="-78"/>
                <a:cs typeface="Questv1" pitchFamily="2" charset="-78"/>
              </a:rPr>
              <a:t>64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E8B44B3A-FDEF-A240-ADE5-D62F2FE49CA8}"/>
              </a:ext>
            </a:extLst>
          </p:cNvPr>
          <p:cNvSpPr txBox="1"/>
          <p:nvPr/>
        </p:nvSpPr>
        <p:spPr>
          <a:xfrm>
            <a:off x="6219067" y="1559878"/>
            <a:ext cx="819456" cy="7694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400" b="1" dirty="0">
                <a:solidFill>
                  <a:srgbClr val="F6F6F6"/>
                </a:solidFill>
                <a:latin typeface="Questv1" pitchFamily="2" charset="-78"/>
                <a:cs typeface="Questv1" pitchFamily="2" charset="-78"/>
              </a:rPr>
              <a:t>00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5FD2EA3-4126-E068-4983-A08DBA4D91D7}"/>
              </a:ext>
            </a:extLst>
          </p:cNvPr>
          <p:cNvSpPr txBox="1"/>
          <p:nvPr/>
        </p:nvSpPr>
        <p:spPr>
          <a:xfrm>
            <a:off x="4172232" y="1547932"/>
            <a:ext cx="819456" cy="7694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400" b="1" dirty="0">
                <a:solidFill>
                  <a:srgbClr val="F6F6F6"/>
                </a:solidFill>
                <a:latin typeface="Questv1" pitchFamily="2" charset="-78"/>
                <a:cs typeface="Questv1" pitchFamily="2" charset="-78"/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887937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587839B2-E042-8044-8713-72E7AB4AE9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5" t="32633" r="66413" b="43431"/>
          <a:stretch/>
        </p:blipFill>
        <p:spPr>
          <a:xfrm>
            <a:off x="24239" y="4518072"/>
            <a:ext cx="3533153" cy="2192054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D4445B2-7C06-CF42-A012-2D02B24409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15" t="15524" r="8352" b="40900"/>
          <a:stretch/>
        </p:blipFill>
        <p:spPr>
          <a:xfrm>
            <a:off x="7002048" y="3267625"/>
            <a:ext cx="5189951" cy="3602901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5D70C6C5-3D1A-1E4E-AC4C-1D2DAE2490E2}"/>
              </a:ext>
            </a:extLst>
          </p:cNvPr>
          <p:cNvSpPr/>
          <p:nvPr/>
        </p:nvSpPr>
        <p:spPr>
          <a:xfrm>
            <a:off x="24239" y="6051229"/>
            <a:ext cx="8718317" cy="178585"/>
          </a:xfrm>
          <a:prstGeom prst="rect">
            <a:avLst/>
          </a:prstGeom>
          <a:solidFill>
            <a:srgbClr val="D5D2D4"/>
          </a:solidFill>
          <a:ln>
            <a:solidFill>
              <a:srgbClr val="D5D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76AE98F-8D9F-7A4E-98DE-7827D75D9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99" y="5237413"/>
            <a:ext cx="1175659" cy="667007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0922E3CC-2A83-5A42-BF2A-527A99F8100B}"/>
              </a:ext>
            </a:extLst>
          </p:cNvPr>
          <p:cNvSpPr txBox="1"/>
          <p:nvPr/>
        </p:nvSpPr>
        <p:spPr>
          <a:xfrm>
            <a:off x="7813965" y="628186"/>
            <a:ext cx="39891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4572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664F61"/>
                </a:solidFill>
                <a:effectLst/>
                <a:uLnTx/>
                <a:uFillTx/>
                <a:latin typeface="Questv1" pitchFamily="2" charset="-78"/>
                <a:cs typeface="Questv1" pitchFamily="2" charset="-78"/>
              </a:rPr>
              <a:t>قياس رضا حضور اللقاء:</a:t>
            </a:r>
          </a:p>
        </p:txBody>
      </p:sp>
      <p:pic>
        <p:nvPicPr>
          <p:cNvPr id="1032" name="Picture 8" descr="الرسم البياني للردود على النماذج. عنوان السؤال: ما تقييمك لـِ ... عدد الردود: .">
            <a:extLst>
              <a:ext uri="{FF2B5EF4-FFF2-40B4-BE49-F238E27FC236}">
                <a16:creationId xmlns:a16="http://schemas.microsoft.com/office/drawing/2014/main" id="{8D0B9FCC-9AE4-06DF-C643-77044ADF5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74" y="1298215"/>
            <a:ext cx="10827026" cy="427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063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587839B2-E042-8044-8713-72E7AB4AE9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5" t="32633" r="66413" b="43431"/>
          <a:stretch/>
        </p:blipFill>
        <p:spPr>
          <a:xfrm>
            <a:off x="24239" y="4518072"/>
            <a:ext cx="3533153" cy="2192054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D4445B2-7C06-CF42-A012-2D02B24409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15" t="15524" r="8352" b="40900"/>
          <a:stretch/>
        </p:blipFill>
        <p:spPr>
          <a:xfrm>
            <a:off x="7002048" y="3267625"/>
            <a:ext cx="5189951" cy="3602901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5D70C6C5-3D1A-1E4E-AC4C-1D2DAE2490E2}"/>
              </a:ext>
            </a:extLst>
          </p:cNvPr>
          <p:cNvSpPr/>
          <p:nvPr/>
        </p:nvSpPr>
        <p:spPr>
          <a:xfrm>
            <a:off x="24239" y="6051229"/>
            <a:ext cx="8718317" cy="178585"/>
          </a:xfrm>
          <a:prstGeom prst="rect">
            <a:avLst/>
          </a:prstGeom>
          <a:solidFill>
            <a:srgbClr val="D5D2D4"/>
          </a:solidFill>
          <a:ln>
            <a:solidFill>
              <a:srgbClr val="D5D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76AE98F-8D9F-7A4E-98DE-7827D75D9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99" y="5237413"/>
            <a:ext cx="1175659" cy="667007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0922E3CC-2A83-5A42-BF2A-527A99F8100B}"/>
              </a:ext>
            </a:extLst>
          </p:cNvPr>
          <p:cNvSpPr txBox="1"/>
          <p:nvPr/>
        </p:nvSpPr>
        <p:spPr>
          <a:xfrm>
            <a:off x="7813965" y="628186"/>
            <a:ext cx="39891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4572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664F61"/>
                </a:solidFill>
                <a:effectLst/>
                <a:uLnTx/>
                <a:uFillTx/>
                <a:latin typeface="Questv1" pitchFamily="2" charset="-78"/>
                <a:cs typeface="Questv1" pitchFamily="2" charset="-78"/>
              </a:rPr>
              <a:t>قياس رضا حضور اللقاء:</a:t>
            </a:r>
          </a:p>
        </p:txBody>
      </p:sp>
      <p:pic>
        <p:nvPicPr>
          <p:cNvPr id="2050" name="Picture 2" descr="الرسم البياني للردود على النماذج. عنوان السؤال: تقييمك لـ. عدد الردود: .">
            <a:extLst>
              <a:ext uri="{FF2B5EF4-FFF2-40B4-BE49-F238E27FC236}">
                <a16:creationId xmlns:a16="http://schemas.microsoft.com/office/drawing/2014/main" id="{F9349323-69F2-141B-8A4E-2A48D4747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33" y="1338159"/>
            <a:ext cx="11339333" cy="427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47688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253</Words>
  <Application>Microsoft Office PowerPoint</Application>
  <PresentationFormat>شاشة عريضة</PresentationFormat>
  <Paragraphs>46</Paragraphs>
  <Slides>12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Questv1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هاجر المقبل ID 442203046</dc:creator>
  <cp:lastModifiedBy>Star</cp:lastModifiedBy>
  <cp:revision>15</cp:revision>
  <dcterms:created xsi:type="dcterms:W3CDTF">2022-03-27T05:30:02Z</dcterms:created>
  <dcterms:modified xsi:type="dcterms:W3CDTF">2022-05-25T07:12:57Z</dcterms:modified>
</cp:coreProperties>
</file>