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52" r:id="rId1"/>
  </p:sldMasterIdLst>
  <p:notesMasterIdLst>
    <p:notesMasterId r:id="rId31"/>
  </p:notesMasterIdLst>
  <p:handoutMasterIdLst>
    <p:handoutMasterId r:id="rId32"/>
  </p:handoutMasterIdLst>
  <p:sldIdLst>
    <p:sldId id="269" r:id="rId2"/>
    <p:sldId id="301" r:id="rId3"/>
    <p:sldId id="270" r:id="rId4"/>
    <p:sldId id="283" r:id="rId5"/>
    <p:sldId id="271" r:id="rId6"/>
    <p:sldId id="272" r:id="rId7"/>
    <p:sldId id="273" r:id="rId8"/>
    <p:sldId id="274" r:id="rId9"/>
    <p:sldId id="291" r:id="rId10"/>
    <p:sldId id="292" r:id="rId11"/>
    <p:sldId id="293" r:id="rId12"/>
    <p:sldId id="275" r:id="rId13"/>
    <p:sldId id="276" r:id="rId14"/>
    <p:sldId id="298" r:id="rId15"/>
    <p:sldId id="277" r:id="rId16"/>
    <p:sldId id="278" r:id="rId17"/>
    <p:sldId id="279" r:id="rId18"/>
    <p:sldId id="294" r:id="rId19"/>
    <p:sldId id="280" r:id="rId20"/>
    <p:sldId id="281" r:id="rId21"/>
    <p:sldId id="295" r:id="rId22"/>
    <p:sldId id="296" r:id="rId23"/>
    <p:sldId id="284" r:id="rId24"/>
    <p:sldId id="297" r:id="rId25"/>
    <p:sldId id="285" r:id="rId26"/>
    <p:sldId id="286" r:id="rId27"/>
    <p:sldId id="299" r:id="rId28"/>
    <p:sldId id="300" r:id="rId29"/>
    <p:sldId id="287" r:id="rId30"/>
  </p:sldIdLst>
  <p:sldSz cx="9144000" cy="6858000" type="screen4x3"/>
  <p:notesSz cx="7010400" cy="9296400"/>
  <p:defaultTextStyle>
    <a:defPPr algn="r" rtl="1">
      <a:defRPr lang="ar-sa"/>
    </a:defPPr>
    <a:lvl1pPr algn="r" rtl="1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1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1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1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1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D8D8EC"/>
    <a:srgbClr val="592F61"/>
    <a:srgbClr val="893611"/>
    <a:srgbClr val="A44114"/>
    <a:srgbClr val="F3B99F"/>
    <a:srgbClr val="B94917"/>
    <a:srgbClr val="FF6600"/>
    <a:srgbClr val="000066"/>
    <a:srgbClr val="00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6453" autoAdjust="0"/>
  </p:normalViewPr>
  <p:slideViewPr>
    <p:cSldViewPr>
      <p:cViewPr varScale="1">
        <p:scale>
          <a:sx n="41" d="100"/>
          <a:sy n="41" d="100"/>
        </p:scale>
        <p:origin x="12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4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26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ممتاز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ورقة1!$A$2:$A$6</c:f>
              <c:strCache>
                <c:ptCount val="5"/>
                <c:pt idx="0">
                  <c:v>التنسيق بوقت كافٍ قبل الفعالية</c:v>
                </c:pt>
                <c:pt idx="1">
                  <c:v>وضوح إعلان ومحتوى اللقاء</c:v>
                </c:pt>
                <c:pt idx="2">
                  <c:v>سرعة التواصل والرد على الاستفسارات</c:v>
                </c:pt>
                <c:pt idx="3">
                  <c:v>التذكير بموعد اللقاء</c:v>
                </c:pt>
                <c:pt idx="4">
                  <c:v>وقت إقامة اللقاء</c:v>
                </c:pt>
              </c:strCache>
            </c:strRef>
          </c:cat>
          <c:val>
            <c:numRef>
              <c:f>ورقة1!$B$2:$B$6</c:f>
              <c:numCache>
                <c:formatCode>General</c:formatCode>
                <c:ptCount val="5"/>
                <c:pt idx="0">
                  <c:v>71</c:v>
                </c:pt>
                <c:pt idx="1">
                  <c:v>66</c:v>
                </c:pt>
                <c:pt idx="2">
                  <c:v>70</c:v>
                </c:pt>
                <c:pt idx="3">
                  <c:v>66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B-4465-B026-302B43F68C11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جيد جدا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ورقة1!$A$2:$A$6</c:f>
              <c:strCache>
                <c:ptCount val="5"/>
                <c:pt idx="0">
                  <c:v>التنسيق بوقت كافٍ قبل الفعالية</c:v>
                </c:pt>
                <c:pt idx="1">
                  <c:v>وضوح إعلان ومحتوى اللقاء</c:v>
                </c:pt>
                <c:pt idx="2">
                  <c:v>سرعة التواصل والرد على الاستفسارات</c:v>
                </c:pt>
                <c:pt idx="3">
                  <c:v>التذكير بموعد اللقاء</c:v>
                </c:pt>
                <c:pt idx="4">
                  <c:v>وقت إقامة اللقاء</c:v>
                </c:pt>
              </c:strCache>
            </c:strRef>
          </c:cat>
          <c:val>
            <c:numRef>
              <c:f>ورقة1!$C$2:$C$6</c:f>
              <c:numCache>
                <c:formatCode>General</c:formatCode>
                <c:ptCount val="5"/>
                <c:pt idx="0">
                  <c:v>8</c:v>
                </c:pt>
                <c:pt idx="1">
                  <c:v>14</c:v>
                </c:pt>
                <c:pt idx="2">
                  <c:v>11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6B-4465-B026-302B43F68C11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جيد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ورقة1!$A$2:$A$6</c:f>
              <c:strCache>
                <c:ptCount val="5"/>
                <c:pt idx="0">
                  <c:v>التنسيق بوقت كافٍ قبل الفعالية</c:v>
                </c:pt>
                <c:pt idx="1">
                  <c:v>وضوح إعلان ومحتوى اللقاء</c:v>
                </c:pt>
                <c:pt idx="2">
                  <c:v>سرعة التواصل والرد على الاستفسارات</c:v>
                </c:pt>
                <c:pt idx="3">
                  <c:v>التذكير بموعد اللقاء</c:v>
                </c:pt>
                <c:pt idx="4">
                  <c:v>وقت إقامة اللقاء</c:v>
                </c:pt>
              </c:strCache>
            </c:strRef>
          </c:cat>
          <c:val>
            <c:numRef>
              <c:f>ورقة1!$D$2:$D$6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3">
                  <c:v>3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6B-4465-B026-302B43F68C11}"/>
            </c:ext>
          </c:extLst>
        </c:ser>
        <c:ser>
          <c:idx val="3"/>
          <c:order val="3"/>
          <c:tx>
            <c:strRef>
              <c:f>ورقة1!$E$1</c:f>
              <c:strCache>
                <c:ptCount val="1"/>
                <c:pt idx="0">
                  <c:v>مقبول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ورقة1!$A$2:$A$6</c:f>
              <c:strCache>
                <c:ptCount val="5"/>
                <c:pt idx="0">
                  <c:v>التنسيق بوقت كافٍ قبل الفعالية</c:v>
                </c:pt>
                <c:pt idx="1">
                  <c:v>وضوح إعلان ومحتوى اللقاء</c:v>
                </c:pt>
                <c:pt idx="2">
                  <c:v>سرعة التواصل والرد على الاستفسارات</c:v>
                </c:pt>
                <c:pt idx="3">
                  <c:v>التذكير بموعد اللقاء</c:v>
                </c:pt>
                <c:pt idx="4">
                  <c:v>وقت إقامة اللقاء</c:v>
                </c:pt>
              </c:strCache>
            </c:strRef>
          </c:cat>
          <c:val>
            <c:numRef>
              <c:f>ورقة1!$E$2:$E$6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9A6B-4465-B026-302B43F68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7760655"/>
        <c:axId val="867768143"/>
      </c:barChart>
      <c:catAx>
        <c:axId val="867760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867768143"/>
        <c:crosses val="autoZero"/>
        <c:auto val="1"/>
        <c:lblAlgn val="ctr"/>
        <c:lblOffset val="100"/>
        <c:noMultiLvlLbl val="0"/>
      </c:catAx>
      <c:valAx>
        <c:axId val="867768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86776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sz="2400" kern="1200" dirty="0">
                <a:ln w="0">
                  <a:noFill/>
                </a:ln>
                <a:solidFill>
                  <a:srgbClr val="D8D8E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خلال اللقاء</a:t>
            </a:r>
          </a:p>
        </c:rich>
      </c:tx>
      <c:layout>
        <c:manualLayout>
          <c:xMode val="edge"/>
          <c:yMode val="edge"/>
          <c:x val="0.16555908501846961"/>
          <c:y val="3.1939091707172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ممتاز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ورقة1!$A$2:$A$8</c:f>
              <c:strCache>
                <c:ptCount val="7"/>
                <c:pt idx="0">
                  <c:v>مناسبة توقيت اللقاء </c:v>
                </c:pt>
                <c:pt idx="1">
                  <c:v>الالتزام بموعد اللقاء المحدد</c:v>
                </c:pt>
                <c:pt idx="2">
                  <c:v>تمكن مدير اللقاء من إدارة الحوار والمداخلات</c:v>
                </c:pt>
                <c:pt idx="3">
                  <c:v>مناسبة غرفة الزوم واستمرار البث</c:v>
                </c:pt>
                <c:pt idx="4">
                  <c:v>جودة المادة العلمية المقدمة في أوراق العمل</c:v>
                </c:pt>
                <c:pt idx="5">
                  <c:v>جودة العرض والصوت</c:v>
                </c:pt>
                <c:pt idx="6">
                  <c:v>تقييم اللقاء بشكل عام</c:v>
                </c:pt>
              </c:strCache>
            </c:strRef>
          </c:cat>
          <c:val>
            <c:numRef>
              <c:f>ورقة1!$B$2:$B$8</c:f>
              <c:numCache>
                <c:formatCode>General</c:formatCode>
                <c:ptCount val="7"/>
                <c:pt idx="0">
                  <c:v>42</c:v>
                </c:pt>
                <c:pt idx="1">
                  <c:v>68</c:v>
                </c:pt>
                <c:pt idx="2">
                  <c:v>71</c:v>
                </c:pt>
                <c:pt idx="3">
                  <c:v>68</c:v>
                </c:pt>
                <c:pt idx="4">
                  <c:v>69</c:v>
                </c:pt>
                <c:pt idx="5">
                  <c:v>67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6-4397-9DE5-C917C9B98EE7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جيد جدا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ورقة1!$A$2:$A$8</c:f>
              <c:strCache>
                <c:ptCount val="7"/>
                <c:pt idx="0">
                  <c:v>مناسبة توقيت اللقاء </c:v>
                </c:pt>
                <c:pt idx="1">
                  <c:v>الالتزام بموعد اللقاء المحدد</c:v>
                </c:pt>
                <c:pt idx="2">
                  <c:v>تمكن مدير اللقاء من إدارة الحوار والمداخلات</c:v>
                </c:pt>
                <c:pt idx="3">
                  <c:v>مناسبة غرفة الزوم واستمرار البث</c:v>
                </c:pt>
                <c:pt idx="4">
                  <c:v>جودة المادة العلمية المقدمة في أوراق العمل</c:v>
                </c:pt>
                <c:pt idx="5">
                  <c:v>جودة العرض والصوت</c:v>
                </c:pt>
                <c:pt idx="6">
                  <c:v>تقييم اللقاء بشكل عام</c:v>
                </c:pt>
              </c:strCache>
            </c:strRef>
          </c:cat>
          <c:val>
            <c:numRef>
              <c:f>ورقة1!$C$2:$C$8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13</c:v>
                </c:pt>
                <c:pt idx="4">
                  <c:v>9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F6-4397-9DE5-C917C9B98EE7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جيد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ورقة1!$A$2:$A$8</c:f>
              <c:strCache>
                <c:ptCount val="7"/>
                <c:pt idx="0">
                  <c:v>مناسبة توقيت اللقاء </c:v>
                </c:pt>
                <c:pt idx="1">
                  <c:v>الالتزام بموعد اللقاء المحدد</c:v>
                </c:pt>
                <c:pt idx="2">
                  <c:v>تمكن مدير اللقاء من إدارة الحوار والمداخلات</c:v>
                </c:pt>
                <c:pt idx="3">
                  <c:v>مناسبة غرفة الزوم واستمرار البث</c:v>
                </c:pt>
                <c:pt idx="4">
                  <c:v>جودة المادة العلمية المقدمة في أوراق العمل</c:v>
                </c:pt>
                <c:pt idx="5">
                  <c:v>جودة العرض والصوت</c:v>
                </c:pt>
                <c:pt idx="6">
                  <c:v>تقييم اللقاء بشكل عام</c:v>
                </c:pt>
              </c:strCache>
            </c:strRef>
          </c:cat>
          <c:val>
            <c:numRef>
              <c:f>ورقة1!$D$2:$D$8</c:f>
              <c:numCache>
                <c:formatCode>General</c:formatCode>
                <c:ptCount val="7"/>
                <c:pt idx="0">
                  <c:v>16</c:v>
                </c:pt>
                <c:pt idx="1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6-4397-9DE5-C917C9B98EE7}"/>
            </c:ext>
          </c:extLst>
        </c:ser>
        <c:ser>
          <c:idx val="3"/>
          <c:order val="3"/>
          <c:tx>
            <c:strRef>
              <c:f>ورقة1!$E$1</c:f>
              <c:strCache>
                <c:ptCount val="1"/>
                <c:pt idx="0">
                  <c:v>مقبول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ورقة1!$A$2:$A$8</c:f>
              <c:strCache>
                <c:ptCount val="7"/>
                <c:pt idx="0">
                  <c:v>مناسبة توقيت اللقاء </c:v>
                </c:pt>
                <c:pt idx="1">
                  <c:v>الالتزام بموعد اللقاء المحدد</c:v>
                </c:pt>
                <c:pt idx="2">
                  <c:v>تمكن مدير اللقاء من إدارة الحوار والمداخلات</c:v>
                </c:pt>
                <c:pt idx="3">
                  <c:v>مناسبة غرفة الزوم واستمرار البث</c:v>
                </c:pt>
                <c:pt idx="4">
                  <c:v>جودة المادة العلمية المقدمة في أوراق العمل</c:v>
                </c:pt>
                <c:pt idx="5">
                  <c:v>جودة العرض والصوت</c:v>
                </c:pt>
                <c:pt idx="6">
                  <c:v>تقييم اللقاء بشكل عام</c:v>
                </c:pt>
              </c:strCache>
            </c:strRef>
          </c:cat>
          <c:val>
            <c:numRef>
              <c:f>ورقة1!$E$2:$E$8</c:f>
              <c:numCache>
                <c:formatCode>General</c:formatCode>
                <c:ptCount val="7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F6-4397-9DE5-C917C9B98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3748751"/>
        <c:axId val="1983761647"/>
      </c:barChart>
      <c:catAx>
        <c:axId val="1983748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PT Bold Heading" panose="02010400000000000000" pitchFamily="2" charset="-78"/>
              </a:defRPr>
            </a:pPr>
            <a:endParaRPr lang="ar-SA"/>
          </a:p>
        </c:txPr>
        <c:crossAx val="1983761647"/>
        <c:crosses val="autoZero"/>
        <c:auto val="1"/>
        <c:lblAlgn val="ctr"/>
        <c:lblOffset val="100"/>
        <c:noMultiLvlLbl val="0"/>
      </c:catAx>
      <c:valAx>
        <c:axId val="1983761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983748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sz="2000" b="0" i="0" u="none" strike="noStrike" kern="1200" spc="0" baseline="0" dirty="0">
                <a:ln w="0">
                  <a:noFill/>
                </a:ln>
                <a:solidFill>
                  <a:srgbClr val="D8D8E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تقييم أوراق العمل والتجربة المقدمة</a:t>
            </a:r>
          </a:p>
        </c:rich>
      </c:tx>
      <c:layout>
        <c:manualLayout>
          <c:xMode val="edge"/>
          <c:yMode val="edge"/>
          <c:x val="0"/>
          <c:y val="2.884615166216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ممتاز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 ورقة (الشراكات -المقومات والبناء) تقديم د.بشيت المطرفي</c:v>
                </c:pt>
                <c:pt idx="1">
                  <c:v>ورقة العمل المشترك(أنواعه وعوامل نجاحه) تقديم م.سعد القرشي</c:v>
                </c:pt>
                <c:pt idx="2">
                  <c:v>ورقة تطبيقات الاستدامة في الجمعيات الخيرية. تقديم  د.الرمضي الصقري</c:v>
                </c:pt>
                <c:pt idx="3">
                  <c:v>تجربة الشراكة  لدى جمعية زمزم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61</c:v>
                </c:pt>
                <c:pt idx="1">
                  <c:v>63</c:v>
                </c:pt>
                <c:pt idx="2">
                  <c:v>63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B-44E4-B6FC-1F7F75375EA4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جيد جدا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 ورقة (الشراكات -المقومات والبناء) تقديم د.بشيت المطرفي</c:v>
                </c:pt>
                <c:pt idx="1">
                  <c:v>ورقة العمل المشترك(أنواعه وعوامل نجاحه) تقديم م.سعد القرشي</c:v>
                </c:pt>
                <c:pt idx="2">
                  <c:v>ورقة تطبيقات الاستدامة في الجمعيات الخيرية. تقديم  د.الرمضي الصقري</c:v>
                </c:pt>
                <c:pt idx="3">
                  <c:v>تجربة الشراكة  لدى جمعية زمزم</c:v>
                </c:pt>
              </c:strCache>
            </c:strRef>
          </c:cat>
          <c:val>
            <c:numRef>
              <c:f>ورقة1!$C$2:$C$5</c:f>
              <c:numCache>
                <c:formatCode>General</c:formatCode>
                <c:ptCount val="4"/>
                <c:pt idx="0">
                  <c:v>18</c:v>
                </c:pt>
                <c:pt idx="1">
                  <c:v>17</c:v>
                </c:pt>
                <c:pt idx="2">
                  <c:v>17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3B-44E4-B6FC-1F7F75375EA4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جيد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 ورقة (الشراكات -المقومات والبناء) تقديم د.بشيت المطرفي</c:v>
                </c:pt>
                <c:pt idx="1">
                  <c:v>ورقة العمل المشترك(أنواعه وعوامل نجاحه) تقديم م.سعد القرشي</c:v>
                </c:pt>
                <c:pt idx="2">
                  <c:v>ورقة تطبيقات الاستدامة في الجمعيات الخيرية. تقديم  د.الرمضي الصقري</c:v>
                </c:pt>
                <c:pt idx="3">
                  <c:v>تجربة الشراكة  لدى جمعية زمزم</c:v>
                </c:pt>
              </c:strCache>
            </c:strRef>
          </c:cat>
          <c:val>
            <c:numRef>
              <c:f>ورقة1!$D$2:$D$5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3B-44E4-B6FC-1F7F75375EA4}"/>
            </c:ext>
          </c:extLst>
        </c:ser>
        <c:ser>
          <c:idx val="3"/>
          <c:order val="3"/>
          <c:tx>
            <c:strRef>
              <c:f>ورقة1!$E$1</c:f>
              <c:strCache>
                <c:ptCount val="1"/>
                <c:pt idx="0">
                  <c:v>مقبول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 ورقة (الشراكات -المقومات والبناء) تقديم د.بشيت المطرفي</c:v>
                </c:pt>
                <c:pt idx="1">
                  <c:v>ورقة العمل المشترك(أنواعه وعوامل نجاحه) تقديم م.سعد القرشي</c:v>
                </c:pt>
                <c:pt idx="2">
                  <c:v>ورقة تطبيقات الاستدامة في الجمعيات الخيرية. تقديم  د.الرمضي الصقري</c:v>
                </c:pt>
                <c:pt idx="3">
                  <c:v>تجربة الشراكة  لدى جمعية زمزم</c:v>
                </c:pt>
              </c:strCache>
            </c:strRef>
          </c:cat>
          <c:val>
            <c:numRef>
              <c:f>ورقة1!$E$2:$E$5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673B-44E4-B6FC-1F7F75375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35680"/>
        <c:axId val="19313216"/>
      </c:barChart>
      <c:catAx>
        <c:axId val="1933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PT Bold Heading" panose="02010400000000000000" pitchFamily="2" charset="-78"/>
              </a:defRPr>
            </a:pPr>
            <a:endParaRPr lang="ar-SA"/>
          </a:p>
        </c:txPr>
        <c:crossAx val="19313216"/>
        <c:crosses val="autoZero"/>
        <c:auto val="1"/>
        <c:lblAlgn val="ctr"/>
        <c:lblOffset val="100"/>
        <c:noMultiLvlLbl val="0"/>
      </c:catAx>
      <c:valAx>
        <c:axId val="1931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933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sz="2000" b="0" i="0" u="none" strike="noStrike" kern="1200" spc="0" baseline="0" dirty="0">
                <a:ln w="0">
                  <a:noFill/>
                </a:ln>
                <a:solidFill>
                  <a:srgbClr val="D8D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التنسيق القبلي</a:t>
            </a:r>
          </a:p>
        </c:rich>
      </c:tx>
      <c:layout>
        <c:manualLayout>
          <c:xMode val="edge"/>
          <c:yMode val="edge"/>
          <c:x val="0.37389583359497286"/>
          <c:y val="1.3982559601119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ممتاز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ورقة1!$A$2:$A$6</c:f>
              <c:strCache>
                <c:ptCount val="5"/>
                <c:pt idx="0">
                  <c:v>التنسيق بوقت كافٍ قبل الفعالية:</c:v>
                </c:pt>
                <c:pt idx="1">
                  <c:v>وضوح إعلان ومحتوى اللقاء</c:v>
                </c:pt>
                <c:pt idx="2">
                  <c:v>سرعة التواصل والرد على الاستفسارات</c:v>
                </c:pt>
                <c:pt idx="3">
                  <c:v>التذكير بموعد اللقاء</c:v>
                </c:pt>
                <c:pt idx="4">
                  <c:v>وقت إقامة اللقاء</c:v>
                </c:pt>
              </c:strCache>
            </c:strRef>
          </c:cat>
          <c:val>
            <c:numRef>
              <c:f>ورقة1!$B$2:$B$6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0-4BF8-9C8D-F31D1D904F67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جيد جدا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ورقة1!$A$2:$A$6</c:f>
              <c:strCache>
                <c:ptCount val="5"/>
                <c:pt idx="0">
                  <c:v>التنسيق بوقت كافٍ قبل الفعالية:</c:v>
                </c:pt>
                <c:pt idx="1">
                  <c:v>وضوح إعلان ومحتوى اللقاء</c:v>
                </c:pt>
                <c:pt idx="2">
                  <c:v>سرعة التواصل والرد على الاستفسارات</c:v>
                </c:pt>
                <c:pt idx="3">
                  <c:v>التذكير بموعد اللقاء</c:v>
                </c:pt>
                <c:pt idx="4">
                  <c:v>وقت إقامة اللقاء</c:v>
                </c:pt>
              </c:strCache>
            </c:strRef>
          </c:cat>
          <c:val>
            <c:numRef>
              <c:f>ورقة1!$C$2:$C$6</c:f>
              <c:numCache>
                <c:formatCode>General</c:formatCode>
                <c:ptCount val="5"/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0-4BF8-9C8D-F31D1D904F67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جيد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ورقة1!$A$2:$A$6</c:f>
              <c:strCache>
                <c:ptCount val="5"/>
                <c:pt idx="0">
                  <c:v>التنسيق بوقت كافٍ قبل الفعالية:</c:v>
                </c:pt>
                <c:pt idx="1">
                  <c:v>وضوح إعلان ومحتوى اللقاء</c:v>
                </c:pt>
                <c:pt idx="2">
                  <c:v>سرعة التواصل والرد على الاستفسارات</c:v>
                </c:pt>
                <c:pt idx="3">
                  <c:v>التذكير بموعد اللقاء</c:v>
                </c:pt>
                <c:pt idx="4">
                  <c:v>وقت إقامة اللقاء</c:v>
                </c:pt>
              </c:strCache>
            </c:strRef>
          </c:cat>
          <c:val>
            <c:numRef>
              <c:f>ورقة1!$D$2:$D$6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FA40-4BF8-9C8D-F31D1D904F67}"/>
            </c:ext>
          </c:extLst>
        </c:ser>
        <c:ser>
          <c:idx val="3"/>
          <c:order val="3"/>
          <c:tx>
            <c:strRef>
              <c:f>ورقة1!$E$1</c:f>
              <c:strCache>
                <c:ptCount val="1"/>
                <c:pt idx="0">
                  <c:v>مقبول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ورقة1!$A$2:$A$6</c:f>
              <c:strCache>
                <c:ptCount val="5"/>
                <c:pt idx="0">
                  <c:v>التنسيق بوقت كافٍ قبل الفعالية:</c:v>
                </c:pt>
                <c:pt idx="1">
                  <c:v>وضوح إعلان ومحتوى اللقاء</c:v>
                </c:pt>
                <c:pt idx="2">
                  <c:v>سرعة التواصل والرد على الاستفسارات</c:v>
                </c:pt>
                <c:pt idx="3">
                  <c:v>التذكير بموعد اللقاء</c:v>
                </c:pt>
                <c:pt idx="4">
                  <c:v>وقت إقامة اللقاء</c:v>
                </c:pt>
              </c:strCache>
            </c:strRef>
          </c:cat>
          <c:val>
            <c:numRef>
              <c:f>ورقة1!$E$2:$E$6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FA40-4BF8-9C8D-F31D1D904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93849295"/>
        <c:axId val="593848047"/>
      </c:barChart>
      <c:catAx>
        <c:axId val="593849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PT Bold Heading" panose="02010400000000000000" pitchFamily="2" charset="-78"/>
              </a:defRPr>
            </a:pPr>
            <a:endParaRPr lang="ar-SA"/>
          </a:p>
        </c:txPr>
        <c:crossAx val="593848047"/>
        <c:crosses val="autoZero"/>
        <c:auto val="1"/>
        <c:lblAlgn val="ctr"/>
        <c:lblOffset val="100"/>
        <c:noMultiLvlLbl val="0"/>
      </c:catAx>
      <c:valAx>
        <c:axId val="593848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593849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2128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ar-SA" sz="2400" b="0" i="0" u="none" strike="noStrike" kern="1200" spc="0" baseline="0" dirty="0">
                <a:ln w="0">
                  <a:noFill/>
                </a:ln>
                <a:solidFill>
                  <a:srgbClr val="D8D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خلال اللقاء</a:t>
            </a:r>
          </a:p>
        </c:rich>
      </c:tx>
      <c:layout>
        <c:manualLayout>
          <c:xMode val="edge"/>
          <c:yMode val="edge"/>
          <c:x val="0.436964362970437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2128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ممتاز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ورقة1!$A$2:$A$7</c:f>
              <c:strCache>
                <c:ptCount val="6"/>
                <c:pt idx="0">
                  <c:v>مناسبة توقيت اللقاء 8:30ص إلى 11:40</c:v>
                </c:pt>
                <c:pt idx="1">
                  <c:v>الالتزام بموعد اللقاء المحدد</c:v>
                </c:pt>
                <c:pt idx="2">
                  <c:v>تمكن مدير اللقاء من إدارة الحوار والمداخلات</c:v>
                </c:pt>
                <c:pt idx="3">
                  <c:v>مناسبة غرفة الزوم واستمرار البث</c:v>
                </c:pt>
                <c:pt idx="4">
                  <c:v>جودة العرض والصوت</c:v>
                </c:pt>
                <c:pt idx="5">
                  <c:v>تقييمك للقاء بشكل عام </c:v>
                </c:pt>
              </c:strCache>
            </c:strRef>
          </c:cat>
          <c:val>
            <c:numRef>
              <c:f>ورقة1!$B$2:$B$7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F-4F89-8968-BB3AC7D837A8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جيد جدا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ورقة1!$A$2:$A$7</c:f>
              <c:strCache>
                <c:ptCount val="6"/>
                <c:pt idx="0">
                  <c:v>مناسبة توقيت اللقاء 8:30ص إلى 11:40</c:v>
                </c:pt>
                <c:pt idx="1">
                  <c:v>الالتزام بموعد اللقاء المحدد</c:v>
                </c:pt>
                <c:pt idx="2">
                  <c:v>تمكن مدير اللقاء من إدارة الحوار والمداخلات</c:v>
                </c:pt>
                <c:pt idx="3">
                  <c:v>مناسبة غرفة الزوم واستمرار البث</c:v>
                </c:pt>
                <c:pt idx="4">
                  <c:v>جودة العرض والصوت</c:v>
                </c:pt>
                <c:pt idx="5">
                  <c:v>تقييمك للقاء بشكل عام </c:v>
                </c:pt>
              </c:strCache>
            </c:strRef>
          </c:cat>
          <c:val>
            <c:numRef>
              <c:f>ورقة1!$C$2:$C$7</c:f>
              <c:numCache>
                <c:formatCode>General</c:formatCode>
                <c:ptCount val="6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FF-4F89-8968-BB3AC7D837A8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جيد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ورقة1!$A$2:$A$7</c:f>
              <c:strCache>
                <c:ptCount val="6"/>
                <c:pt idx="0">
                  <c:v>مناسبة توقيت اللقاء 8:30ص إلى 11:40</c:v>
                </c:pt>
                <c:pt idx="1">
                  <c:v>الالتزام بموعد اللقاء المحدد</c:v>
                </c:pt>
                <c:pt idx="2">
                  <c:v>تمكن مدير اللقاء من إدارة الحوار والمداخلات</c:v>
                </c:pt>
                <c:pt idx="3">
                  <c:v>مناسبة غرفة الزوم واستمرار البث</c:v>
                </c:pt>
                <c:pt idx="4">
                  <c:v>جودة العرض والصوت</c:v>
                </c:pt>
                <c:pt idx="5">
                  <c:v>تقييمك للقاء بشكل عام </c:v>
                </c:pt>
              </c:strCache>
            </c:strRef>
          </c:cat>
          <c:val>
            <c:numRef>
              <c:f>ورقة1!$D$2:$D$7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6DFF-4F89-8968-BB3AC7D83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325679"/>
        <c:axId val="602324015"/>
      </c:barChart>
      <c:catAx>
        <c:axId val="60232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PT Bold Heading" panose="02010400000000000000" pitchFamily="2" charset="-78"/>
              </a:defRPr>
            </a:pPr>
            <a:endParaRPr lang="ar-SA"/>
          </a:p>
        </c:txPr>
        <c:crossAx val="602324015"/>
        <c:crosses val="autoZero"/>
        <c:auto val="1"/>
        <c:lblAlgn val="ctr"/>
        <c:lblOffset val="100"/>
        <c:noMultiLvlLbl val="0"/>
      </c:catAx>
      <c:valAx>
        <c:axId val="60232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60232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EB4B1-71F0-4A42-9189-60945EA99C8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EE48127-EC10-4F9D-B01C-FD0E8CBD4040}">
      <dgm:prSet phldrT="[نص]"/>
      <dgm:spPr>
        <a:solidFill>
          <a:schemeClr val="bg1"/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نموذج موحد للشراكات</a:t>
          </a:r>
          <a:endParaRPr lang="ar-SA" dirty="0">
            <a:cs typeface="PT Bold Heading" panose="02010400000000000000" pitchFamily="2" charset="-78"/>
          </a:endParaRPr>
        </a:p>
      </dgm:t>
    </dgm:pt>
    <dgm:pt modelId="{CC6450FE-BA66-4220-999D-18C3A4E4C727}" type="parTrans" cxnId="{F0E13982-C9D0-4B38-8E23-626033B6BEBD}">
      <dgm:prSet/>
      <dgm:spPr/>
      <dgm:t>
        <a:bodyPr/>
        <a:lstStyle/>
        <a:p>
          <a:pPr rtl="1"/>
          <a:endParaRPr lang="ar-SA"/>
        </a:p>
      </dgm:t>
    </dgm:pt>
    <dgm:pt modelId="{EDA7E217-7B14-4C2A-AEEB-227990BB46AB}" type="sibTrans" cxnId="{F0E13982-C9D0-4B38-8E23-626033B6BEBD}">
      <dgm:prSet/>
      <dgm:spPr/>
      <dgm:t>
        <a:bodyPr/>
        <a:lstStyle/>
        <a:p>
          <a:pPr rtl="1"/>
          <a:endParaRPr lang="ar-SA"/>
        </a:p>
      </dgm:t>
    </dgm:pt>
    <dgm:pt modelId="{7CFE9901-71FB-4288-8BDF-A13934CB8FF0}">
      <dgm:prSet phldrT="[نص]"/>
      <dgm:spPr>
        <a:solidFill>
          <a:schemeClr val="bg1"/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الحوكمة</a:t>
          </a:r>
          <a:endParaRPr lang="ar-SA" dirty="0">
            <a:cs typeface="PT Bold Heading" panose="02010400000000000000" pitchFamily="2" charset="-78"/>
          </a:endParaRPr>
        </a:p>
      </dgm:t>
    </dgm:pt>
    <dgm:pt modelId="{48729398-F661-4FA2-939C-AE9D7C3F12F8}" type="parTrans" cxnId="{6046E176-E467-425B-93A3-53ED25F842BC}">
      <dgm:prSet/>
      <dgm:spPr/>
      <dgm:t>
        <a:bodyPr/>
        <a:lstStyle/>
        <a:p>
          <a:pPr rtl="1"/>
          <a:endParaRPr lang="ar-SA"/>
        </a:p>
      </dgm:t>
    </dgm:pt>
    <dgm:pt modelId="{9F7BB949-2817-40B1-8591-90621731359F}" type="sibTrans" cxnId="{6046E176-E467-425B-93A3-53ED25F842BC}">
      <dgm:prSet/>
      <dgm:spPr/>
      <dgm:t>
        <a:bodyPr/>
        <a:lstStyle/>
        <a:p>
          <a:pPr rtl="1"/>
          <a:endParaRPr lang="ar-SA"/>
        </a:p>
      </dgm:t>
    </dgm:pt>
    <dgm:pt modelId="{C03B8871-612E-4E54-A249-5DBE1DAA2689}">
      <dgm:prSet phldrT="[نص]"/>
      <dgm:spPr>
        <a:solidFill>
          <a:schemeClr val="bg1"/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الاستثمار</a:t>
          </a:r>
          <a:endParaRPr lang="ar-SA" dirty="0">
            <a:cs typeface="PT Bold Heading" panose="02010400000000000000" pitchFamily="2" charset="-78"/>
          </a:endParaRPr>
        </a:p>
      </dgm:t>
    </dgm:pt>
    <dgm:pt modelId="{AD6CFD81-3BEB-4CED-B198-E6F18F4ED16B}" type="parTrans" cxnId="{A1C3E626-354D-4DEF-B7A0-EA2EFDF152A6}">
      <dgm:prSet/>
      <dgm:spPr/>
      <dgm:t>
        <a:bodyPr/>
        <a:lstStyle/>
        <a:p>
          <a:pPr rtl="1"/>
          <a:endParaRPr lang="ar-SA"/>
        </a:p>
      </dgm:t>
    </dgm:pt>
    <dgm:pt modelId="{3CFE0E96-ED82-497D-A065-21B150A4C436}" type="sibTrans" cxnId="{A1C3E626-354D-4DEF-B7A0-EA2EFDF152A6}">
      <dgm:prSet/>
      <dgm:spPr/>
      <dgm:t>
        <a:bodyPr/>
        <a:lstStyle/>
        <a:p>
          <a:pPr rtl="1"/>
          <a:endParaRPr lang="ar-SA"/>
        </a:p>
      </dgm:t>
    </dgm:pt>
    <dgm:pt modelId="{7915E3A8-9994-48DA-86B4-C0C7846295FB}">
      <dgm:prSet phldrT="[نص]"/>
      <dgm:spPr>
        <a:solidFill>
          <a:schemeClr val="bg1"/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البناء المؤسسي</a:t>
          </a:r>
          <a:endParaRPr lang="ar-SA" dirty="0">
            <a:cs typeface="PT Bold Heading" panose="02010400000000000000" pitchFamily="2" charset="-78"/>
          </a:endParaRPr>
        </a:p>
      </dgm:t>
    </dgm:pt>
    <dgm:pt modelId="{16CC3529-EC43-477E-9220-F9D2EBC1380F}" type="parTrans" cxnId="{E1297BE4-9FF8-434D-9873-307FAA1FCA7C}">
      <dgm:prSet/>
      <dgm:spPr/>
      <dgm:t>
        <a:bodyPr/>
        <a:lstStyle/>
        <a:p>
          <a:pPr rtl="1"/>
          <a:endParaRPr lang="ar-SA"/>
        </a:p>
      </dgm:t>
    </dgm:pt>
    <dgm:pt modelId="{22BED5B4-B394-4B86-A7B1-397A920C5518}" type="sibTrans" cxnId="{E1297BE4-9FF8-434D-9873-307FAA1FCA7C}">
      <dgm:prSet/>
      <dgm:spPr/>
      <dgm:t>
        <a:bodyPr/>
        <a:lstStyle/>
        <a:p>
          <a:pPr rtl="1"/>
          <a:endParaRPr lang="ar-SA"/>
        </a:p>
      </dgm:t>
    </dgm:pt>
    <dgm:pt modelId="{8E6654B2-A389-4A58-AFDC-1E0569977F03}">
      <dgm:prSet phldrT="[نص]"/>
      <dgm:spPr>
        <a:solidFill>
          <a:schemeClr val="bg1"/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تفعيل مجالس الإدارة</a:t>
          </a:r>
          <a:endParaRPr lang="ar-SA" dirty="0">
            <a:cs typeface="PT Bold Heading" panose="02010400000000000000" pitchFamily="2" charset="-78"/>
          </a:endParaRPr>
        </a:p>
      </dgm:t>
    </dgm:pt>
    <dgm:pt modelId="{6CA696B4-9A4C-474E-9FFE-555C518D0091}" type="parTrans" cxnId="{DCAE75C8-F2B2-4554-ACEC-A3BF91322181}">
      <dgm:prSet/>
      <dgm:spPr/>
      <dgm:t>
        <a:bodyPr/>
        <a:lstStyle/>
        <a:p>
          <a:pPr rtl="1"/>
          <a:endParaRPr lang="ar-SA"/>
        </a:p>
      </dgm:t>
    </dgm:pt>
    <dgm:pt modelId="{AFD67147-1D49-4C55-8671-5D420E38112A}" type="sibTrans" cxnId="{DCAE75C8-F2B2-4554-ACEC-A3BF91322181}">
      <dgm:prSet/>
      <dgm:spPr/>
      <dgm:t>
        <a:bodyPr/>
        <a:lstStyle/>
        <a:p>
          <a:pPr rtl="1"/>
          <a:endParaRPr lang="ar-SA"/>
        </a:p>
      </dgm:t>
    </dgm:pt>
    <dgm:pt modelId="{5403423D-B40F-46DE-8232-D0B99CA0FCD7}">
      <dgm:prSet phldrT="[نص]"/>
      <dgm:spPr>
        <a:solidFill>
          <a:schemeClr val="bg1"/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dirty="0">
              <a:cs typeface="PT Bold Heading" panose="02010400000000000000" pitchFamily="2" charset="-78"/>
            </a:rPr>
            <a:t>الاستدامة</a:t>
          </a:r>
        </a:p>
      </dgm:t>
    </dgm:pt>
    <dgm:pt modelId="{BDEA9348-A811-4CDD-A011-3CEC06DA6FCB}" type="parTrans" cxnId="{4DD7D6AA-2C42-4CC7-8A39-D7C05CE67B83}">
      <dgm:prSet/>
      <dgm:spPr/>
      <dgm:t>
        <a:bodyPr/>
        <a:lstStyle/>
        <a:p>
          <a:pPr rtl="1"/>
          <a:endParaRPr lang="ar-SA"/>
        </a:p>
      </dgm:t>
    </dgm:pt>
    <dgm:pt modelId="{DB360CCB-7916-4110-8DA3-58BE758521B4}" type="sibTrans" cxnId="{4DD7D6AA-2C42-4CC7-8A39-D7C05CE67B83}">
      <dgm:prSet/>
      <dgm:spPr/>
      <dgm:t>
        <a:bodyPr/>
        <a:lstStyle/>
        <a:p>
          <a:pPr rtl="1"/>
          <a:endParaRPr lang="ar-SA"/>
        </a:p>
      </dgm:t>
    </dgm:pt>
    <dgm:pt modelId="{EBAEEA68-1DB4-48FF-9CB1-FFFDF09902B0}">
      <dgm:prSet phldrT="[نص]"/>
      <dgm:spPr>
        <a:solidFill>
          <a:schemeClr val="bg1"/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استدامة الرعاة بعد المنح والرعاية </a:t>
          </a:r>
          <a:endParaRPr lang="ar-SA" dirty="0">
            <a:cs typeface="PT Bold Heading" panose="02010400000000000000" pitchFamily="2" charset="-78"/>
          </a:endParaRPr>
        </a:p>
      </dgm:t>
    </dgm:pt>
    <dgm:pt modelId="{33379537-9575-44D6-919E-18609977F44E}" type="parTrans" cxnId="{D8FA94A3-D719-4FBA-9539-49DCC80A9FE6}">
      <dgm:prSet/>
      <dgm:spPr/>
      <dgm:t>
        <a:bodyPr/>
        <a:lstStyle/>
        <a:p>
          <a:pPr rtl="1"/>
          <a:endParaRPr lang="ar-SA"/>
        </a:p>
      </dgm:t>
    </dgm:pt>
    <dgm:pt modelId="{3E45DFF1-BF74-405F-A955-7EDAA3214E70}" type="sibTrans" cxnId="{D8FA94A3-D719-4FBA-9539-49DCC80A9FE6}">
      <dgm:prSet/>
      <dgm:spPr/>
      <dgm:t>
        <a:bodyPr/>
        <a:lstStyle/>
        <a:p>
          <a:pPr rtl="1"/>
          <a:endParaRPr lang="ar-SA"/>
        </a:p>
      </dgm:t>
    </dgm:pt>
    <dgm:pt modelId="{81E092DC-69D9-4F32-BB86-9B61DD40E63D}">
      <dgm:prSet phldrT="[نص]"/>
      <dgm:spPr>
        <a:solidFill>
          <a:schemeClr val="bg1"/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الإعلام الغير ربحي و قيمته في الإعلام المرئي والمسموع</a:t>
          </a:r>
          <a:endParaRPr lang="ar-SA" dirty="0">
            <a:cs typeface="PT Bold Heading" panose="02010400000000000000" pitchFamily="2" charset="-78"/>
          </a:endParaRPr>
        </a:p>
      </dgm:t>
    </dgm:pt>
    <dgm:pt modelId="{995C8445-4446-480A-A104-7CEFFDFFAB3D}" type="parTrans" cxnId="{430F13C3-84DC-481F-8D72-4ABFD2DA3D45}">
      <dgm:prSet/>
      <dgm:spPr/>
      <dgm:t>
        <a:bodyPr/>
        <a:lstStyle/>
        <a:p>
          <a:pPr rtl="1"/>
          <a:endParaRPr lang="ar-SA"/>
        </a:p>
      </dgm:t>
    </dgm:pt>
    <dgm:pt modelId="{CBC9AE28-2C1C-416D-BAE3-0B80D933A987}" type="sibTrans" cxnId="{430F13C3-84DC-481F-8D72-4ABFD2DA3D45}">
      <dgm:prSet/>
      <dgm:spPr/>
      <dgm:t>
        <a:bodyPr/>
        <a:lstStyle/>
        <a:p>
          <a:pPr rtl="1"/>
          <a:endParaRPr lang="ar-SA"/>
        </a:p>
      </dgm:t>
    </dgm:pt>
    <dgm:pt modelId="{EF8B52E6-144B-4E9E-8620-823EA0A451AC}">
      <dgm:prSet phldrT="[نص]"/>
      <dgm:spPr>
        <a:solidFill>
          <a:schemeClr val="bg1"/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الشراكات وطرق استدامتها</a:t>
          </a:r>
          <a:endParaRPr lang="ar-SA" dirty="0">
            <a:cs typeface="PT Bold Heading" panose="02010400000000000000" pitchFamily="2" charset="-78"/>
          </a:endParaRPr>
        </a:p>
      </dgm:t>
    </dgm:pt>
    <dgm:pt modelId="{0FAFD170-1CF2-4F18-8B7E-5F2473463E19}" type="parTrans" cxnId="{28E2360A-30EB-481F-9C8B-9E88E3BC0EEA}">
      <dgm:prSet/>
      <dgm:spPr/>
      <dgm:t>
        <a:bodyPr/>
        <a:lstStyle/>
        <a:p>
          <a:pPr rtl="1"/>
          <a:endParaRPr lang="ar-SA"/>
        </a:p>
      </dgm:t>
    </dgm:pt>
    <dgm:pt modelId="{AB2F464E-4585-474C-8BE0-61CF350A8921}" type="sibTrans" cxnId="{28E2360A-30EB-481F-9C8B-9E88E3BC0EEA}">
      <dgm:prSet/>
      <dgm:spPr/>
      <dgm:t>
        <a:bodyPr/>
        <a:lstStyle/>
        <a:p>
          <a:pPr rtl="1"/>
          <a:endParaRPr lang="ar-SA"/>
        </a:p>
      </dgm:t>
    </dgm:pt>
    <dgm:pt modelId="{63C718F4-D2A5-4BB1-842D-A4C3CFB6F6B7}">
      <dgm:prSet/>
      <dgm:spPr>
        <a:solidFill>
          <a:srgbClr val="6B4C6A"/>
        </a:solidFill>
        <a:ln>
          <a:solidFill>
            <a:srgbClr val="D8D8EC"/>
          </a:solidFill>
        </a:ln>
      </dgm:spPr>
      <dgm:t>
        <a:bodyPr/>
        <a:lstStyle/>
        <a:p>
          <a:pPr rtl="1"/>
          <a:r>
            <a:rPr lang="ar-SA" b="0" i="0" dirty="0">
              <a:solidFill>
                <a:schemeClr val="bg1"/>
              </a:solidFill>
              <a:cs typeface="PT Bold Heading" panose="02010400000000000000" pitchFamily="2" charset="-78"/>
            </a:rPr>
            <a:t>موضوعات لأوراق عمل تقترحونها</a:t>
          </a:r>
          <a:endParaRPr lang="en-GB" b="0" i="0" dirty="0">
            <a:solidFill>
              <a:schemeClr val="bg1"/>
            </a:solidFill>
            <a:cs typeface="PT Bold Heading" panose="02010400000000000000" pitchFamily="2" charset="-78"/>
          </a:endParaRPr>
        </a:p>
        <a:p>
          <a:pPr rtl="1"/>
          <a:r>
            <a:rPr lang="ar-SA" b="0" i="0" dirty="0">
              <a:solidFill>
                <a:schemeClr val="bg1"/>
              </a:solidFill>
              <a:cs typeface="PT Bold Heading" panose="02010400000000000000" pitchFamily="2" charset="-78"/>
            </a:rPr>
            <a:t> للقاء القادم:</a:t>
          </a:r>
          <a:endParaRPr lang="ar-SA" dirty="0">
            <a:cs typeface="PT Bold Heading" panose="02010400000000000000" pitchFamily="2" charset="-78"/>
          </a:endParaRPr>
        </a:p>
      </dgm:t>
    </dgm:pt>
    <dgm:pt modelId="{8B4B6BFA-DD83-493F-B710-629A979AD39F}" type="sibTrans" cxnId="{8527A687-992B-4D93-96CB-907ACF6EDB2C}">
      <dgm:prSet/>
      <dgm:spPr/>
      <dgm:t>
        <a:bodyPr/>
        <a:lstStyle/>
        <a:p>
          <a:pPr rtl="1"/>
          <a:endParaRPr lang="ar-SA"/>
        </a:p>
      </dgm:t>
    </dgm:pt>
    <dgm:pt modelId="{4A79AF5B-E32B-446D-9B5D-7CCB73C93D7D}" type="parTrans" cxnId="{8527A687-992B-4D93-96CB-907ACF6EDB2C}">
      <dgm:prSet/>
      <dgm:spPr/>
      <dgm:t>
        <a:bodyPr/>
        <a:lstStyle/>
        <a:p>
          <a:pPr rtl="1"/>
          <a:endParaRPr lang="ar-SA"/>
        </a:p>
      </dgm:t>
    </dgm:pt>
    <dgm:pt modelId="{71400DE0-7C23-4F24-A3F5-081D9601D8AF}">
      <dgm:prSet/>
      <dgm:spPr>
        <a:solidFill>
          <a:srgbClr val="6B4C6A"/>
        </a:solidFill>
        <a:ln>
          <a:solidFill>
            <a:srgbClr val="D8D8EC"/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تجارب نوعية تقترحون عرضها:</a:t>
          </a:r>
          <a:endParaRPr lang="ar-SA" dirty="0">
            <a:cs typeface="PT Bold Heading" panose="02010400000000000000" pitchFamily="2" charset="-78"/>
          </a:endParaRPr>
        </a:p>
      </dgm:t>
    </dgm:pt>
    <dgm:pt modelId="{3159A494-47AD-439D-9A23-E6F3F288578F}" type="parTrans" cxnId="{D09FCE80-21E2-44C1-A440-D034515A6B19}">
      <dgm:prSet/>
      <dgm:spPr/>
      <dgm:t>
        <a:bodyPr/>
        <a:lstStyle/>
        <a:p>
          <a:pPr rtl="1"/>
          <a:endParaRPr lang="ar-SA"/>
        </a:p>
      </dgm:t>
    </dgm:pt>
    <dgm:pt modelId="{0FB18D2D-8A0F-401D-A137-41D032E5EBFB}" type="sibTrans" cxnId="{D09FCE80-21E2-44C1-A440-D034515A6B19}">
      <dgm:prSet/>
      <dgm:spPr/>
      <dgm:t>
        <a:bodyPr/>
        <a:lstStyle/>
        <a:p>
          <a:pPr rtl="1"/>
          <a:endParaRPr lang="ar-SA"/>
        </a:p>
      </dgm:t>
    </dgm:pt>
    <dgm:pt modelId="{198549F5-87D7-4FF3-B811-B70A0286B50D}">
      <dgm:prSet/>
      <dgm:spPr>
        <a:solidFill>
          <a:schemeClr val="bg1">
            <a:alpha val="90000"/>
          </a:schemeClr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تجربة لجمعية نسائية بحكم أن دعوتها تستهدف السيدات</a:t>
          </a:r>
        </a:p>
      </dgm:t>
    </dgm:pt>
    <dgm:pt modelId="{40E3A151-3F66-4E63-9406-A8839B5F55D6}" type="parTrans" cxnId="{0F9714A2-9CE5-46C7-9239-B8E32A304AA1}">
      <dgm:prSet/>
      <dgm:spPr/>
      <dgm:t>
        <a:bodyPr/>
        <a:lstStyle/>
        <a:p>
          <a:pPr rtl="1"/>
          <a:endParaRPr lang="ar-SA"/>
        </a:p>
      </dgm:t>
    </dgm:pt>
    <dgm:pt modelId="{9A3D016C-5F3A-424A-9FAF-09E166D80E05}" type="sibTrans" cxnId="{0F9714A2-9CE5-46C7-9239-B8E32A304AA1}">
      <dgm:prSet/>
      <dgm:spPr/>
      <dgm:t>
        <a:bodyPr/>
        <a:lstStyle/>
        <a:p>
          <a:pPr rtl="1"/>
          <a:endParaRPr lang="ar-SA"/>
        </a:p>
      </dgm:t>
    </dgm:pt>
    <dgm:pt modelId="{A283F2B9-5598-47D2-8F4B-241B40B1FCB2}">
      <dgm:prSet/>
      <dgm:spPr>
        <a:solidFill>
          <a:schemeClr val="bg1">
            <a:alpha val="90000"/>
          </a:schemeClr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الشراكات في مؤسسة سليمان الراجحي</a:t>
          </a:r>
        </a:p>
      </dgm:t>
    </dgm:pt>
    <dgm:pt modelId="{C498ABA4-6C56-4777-BC2F-D34E4DA69F86}" type="parTrans" cxnId="{B182E661-5D61-431D-8AA4-6F7DB025A064}">
      <dgm:prSet/>
      <dgm:spPr/>
      <dgm:t>
        <a:bodyPr/>
        <a:lstStyle/>
        <a:p>
          <a:pPr rtl="1"/>
          <a:endParaRPr lang="ar-SA"/>
        </a:p>
      </dgm:t>
    </dgm:pt>
    <dgm:pt modelId="{C8811243-749D-441F-B1D1-D95D0764550F}" type="sibTrans" cxnId="{B182E661-5D61-431D-8AA4-6F7DB025A064}">
      <dgm:prSet/>
      <dgm:spPr/>
      <dgm:t>
        <a:bodyPr/>
        <a:lstStyle/>
        <a:p>
          <a:pPr rtl="1"/>
          <a:endParaRPr lang="ar-SA"/>
        </a:p>
      </dgm:t>
    </dgm:pt>
    <dgm:pt modelId="{1CD7E58E-C2BA-4FA5-AD7F-6D3BEB39C0FF}">
      <dgm:prSet/>
      <dgm:spPr>
        <a:solidFill>
          <a:schemeClr val="bg1">
            <a:alpha val="90000"/>
          </a:schemeClr>
        </a:solidFill>
        <a:ln>
          <a:solidFill>
            <a:srgbClr val="D8D8EC">
              <a:alpha val="90000"/>
            </a:srgbClr>
          </a:solidFill>
        </a:ln>
      </dgm:spPr>
      <dgm:t>
        <a:bodyPr/>
        <a:lstStyle/>
        <a:p>
          <a:pPr rtl="1"/>
          <a:r>
            <a:rPr lang="ar-SA" b="0" i="0" dirty="0">
              <a:cs typeface="PT Bold Heading" panose="02010400000000000000" pitchFamily="2" charset="-78"/>
            </a:rPr>
            <a:t>تجارب عالمية في الاستدامة</a:t>
          </a:r>
        </a:p>
      </dgm:t>
    </dgm:pt>
    <dgm:pt modelId="{A4F578AC-AD8C-4F42-B57B-48E7DD666897}" type="parTrans" cxnId="{4BA19CA1-5B04-476D-B399-71EA528AF412}">
      <dgm:prSet/>
      <dgm:spPr/>
      <dgm:t>
        <a:bodyPr/>
        <a:lstStyle/>
        <a:p>
          <a:pPr rtl="1"/>
          <a:endParaRPr lang="ar-SA"/>
        </a:p>
      </dgm:t>
    </dgm:pt>
    <dgm:pt modelId="{0622BAA5-28F5-4272-895F-6C3BFFFEF500}" type="sibTrans" cxnId="{4BA19CA1-5B04-476D-B399-71EA528AF412}">
      <dgm:prSet/>
      <dgm:spPr/>
      <dgm:t>
        <a:bodyPr/>
        <a:lstStyle/>
        <a:p>
          <a:pPr rtl="1"/>
          <a:endParaRPr lang="ar-SA"/>
        </a:p>
      </dgm:t>
    </dgm:pt>
    <dgm:pt modelId="{D6D905C2-CEAF-4999-A518-1238A937DCCB}" type="pres">
      <dgm:prSet presAssocID="{2ADEB4B1-71F0-4A42-9189-60945EA99C84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7AF9EF8-54FB-47B1-A1CD-3C3FE9C0D6E1}" type="pres">
      <dgm:prSet presAssocID="{63C718F4-D2A5-4BB1-842D-A4C3CFB6F6B7}" presName="composite" presStyleCnt="0"/>
      <dgm:spPr/>
    </dgm:pt>
    <dgm:pt modelId="{73E57FAA-7AC9-4316-9338-500A85ED279A}" type="pres">
      <dgm:prSet presAssocID="{63C718F4-D2A5-4BB1-842D-A4C3CFB6F6B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5C0E3BD-3BEA-4601-929F-746A5EFFDF5B}" type="pres">
      <dgm:prSet presAssocID="{63C718F4-D2A5-4BB1-842D-A4C3CFB6F6B7}" presName="desTx" presStyleLbl="alignAccFollowNode1" presStyleIdx="0" presStyleCnt="2">
        <dgm:presLayoutVars>
          <dgm:bulletEnabled val="1"/>
        </dgm:presLayoutVars>
      </dgm:prSet>
      <dgm:spPr/>
    </dgm:pt>
    <dgm:pt modelId="{9868C6A9-F9B1-4848-A43D-94DC4C378B54}" type="pres">
      <dgm:prSet presAssocID="{8B4B6BFA-DD83-493F-B710-629A979AD39F}" presName="space" presStyleCnt="0"/>
      <dgm:spPr/>
    </dgm:pt>
    <dgm:pt modelId="{0B38AF7F-22C7-47BF-9758-84A45A1E1997}" type="pres">
      <dgm:prSet presAssocID="{71400DE0-7C23-4F24-A3F5-081D9601D8AF}" presName="composite" presStyleCnt="0"/>
      <dgm:spPr/>
    </dgm:pt>
    <dgm:pt modelId="{D3F8E6D1-DE10-4269-B11B-C5BC6E9FB854}" type="pres">
      <dgm:prSet presAssocID="{71400DE0-7C23-4F24-A3F5-081D9601D8A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901A5E9-5F4D-4FF3-9E1E-59593D783C5D}" type="pres">
      <dgm:prSet presAssocID="{71400DE0-7C23-4F24-A3F5-081D9601D8A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8E2360A-30EB-481F-9C8B-9E88E3BC0EEA}" srcId="{63C718F4-D2A5-4BB1-842D-A4C3CFB6F6B7}" destId="{EF8B52E6-144B-4E9E-8620-823EA0A451AC}" srcOrd="8" destOrd="0" parTransId="{0FAFD170-1CF2-4F18-8B7E-5F2473463E19}" sibTransId="{AB2F464E-4585-474C-8BE0-61CF350A8921}"/>
    <dgm:cxn modelId="{8A84280D-E2EF-407A-8E79-350C873A691D}" type="presOf" srcId="{1CD7E58E-C2BA-4FA5-AD7F-6D3BEB39C0FF}" destId="{7901A5E9-5F4D-4FF3-9E1E-59593D783C5D}" srcOrd="0" destOrd="2" presId="urn:microsoft.com/office/officeart/2005/8/layout/hList1"/>
    <dgm:cxn modelId="{532AB410-18E6-4B3E-BA8C-0E6992FD9978}" type="presOf" srcId="{198549F5-87D7-4FF3-B811-B70A0286B50D}" destId="{7901A5E9-5F4D-4FF3-9E1E-59593D783C5D}" srcOrd="0" destOrd="0" presId="urn:microsoft.com/office/officeart/2005/8/layout/hList1"/>
    <dgm:cxn modelId="{0A4FD721-0559-4F8D-BAAD-23BFA029BD65}" type="presOf" srcId="{5403423D-B40F-46DE-8232-D0B99CA0FCD7}" destId="{55C0E3BD-3BEA-4601-929F-746A5EFFDF5B}" srcOrd="0" destOrd="5" presId="urn:microsoft.com/office/officeart/2005/8/layout/hList1"/>
    <dgm:cxn modelId="{3F5A7F26-25F3-4867-A24D-CE7136B88325}" type="presOf" srcId="{63C718F4-D2A5-4BB1-842D-A4C3CFB6F6B7}" destId="{73E57FAA-7AC9-4316-9338-500A85ED279A}" srcOrd="0" destOrd="0" presId="urn:microsoft.com/office/officeart/2005/8/layout/hList1"/>
    <dgm:cxn modelId="{A1C3E626-354D-4DEF-B7A0-EA2EFDF152A6}" srcId="{63C718F4-D2A5-4BB1-842D-A4C3CFB6F6B7}" destId="{C03B8871-612E-4E54-A249-5DBE1DAA2689}" srcOrd="2" destOrd="0" parTransId="{AD6CFD81-3BEB-4CED-B198-E6F18F4ED16B}" sibTransId="{3CFE0E96-ED82-497D-A065-21B150A4C436}"/>
    <dgm:cxn modelId="{B182E661-5D61-431D-8AA4-6F7DB025A064}" srcId="{71400DE0-7C23-4F24-A3F5-081D9601D8AF}" destId="{A283F2B9-5598-47D2-8F4B-241B40B1FCB2}" srcOrd="1" destOrd="0" parTransId="{C498ABA4-6C56-4777-BC2F-D34E4DA69F86}" sibTransId="{C8811243-749D-441F-B1D1-D95D0764550F}"/>
    <dgm:cxn modelId="{E97EEB52-659B-40A2-990F-DF214D825466}" type="presOf" srcId="{7915E3A8-9994-48DA-86B4-C0C7846295FB}" destId="{55C0E3BD-3BEA-4601-929F-746A5EFFDF5B}" srcOrd="0" destOrd="3" presId="urn:microsoft.com/office/officeart/2005/8/layout/hList1"/>
    <dgm:cxn modelId="{9584DC56-9847-45FF-8B4A-3C042F37B5B9}" type="presOf" srcId="{EF8B52E6-144B-4E9E-8620-823EA0A451AC}" destId="{55C0E3BD-3BEA-4601-929F-746A5EFFDF5B}" srcOrd="0" destOrd="8" presId="urn:microsoft.com/office/officeart/2005/8/layout/hList1"/>
    <dgm:cxn modelId="{6046E176-E467-425B-93A3-53ED25F842BC}" srcId="{63C718F4-D2A5-4BB1-842D-A4C3CFB6F6B7}" destId="{7CFE9901-71FB-4288-8BDF-A13934CB8FF0}" srcOrd="1" destOrd="0" parTransId="{48729398-F661-4FA2-939C-AE9D7C3F12F8}" sibTransId="{9F7BB949-2817-40B1-8591-90621731359F}"/>
    <dgm:cxn modelId="{D09FCE80-21E2-44C1-A440-D034515A6B19}" srcId="{2ADEB4B1-71F0-4A42-9189-60945EA99C84}" destId="{71400DE0-7C23-4F24-A3F5-081D9601D8AF}" srcOrd="1" destOrd="0" parTransId="{3159A494-47AD-439D-9A23-E6F3F288578F}" sibTransId="{0FB18D2D-8A0F-401D-A137-41D032E5EBFB}"/>
    <dgm:cxn modelId="{F0E13982-C9D0-4B38-8E23-626033B6BEBD}" srcId="{63C718F4-D2A5-4BB1-842D-A4C3CFB6F6B7}" destId="{0EE48127-EC10-4F9D-B01C-FD0E8CBD4040}" srcOrd="0" destOrd="0" parTransId="{CC6450FE-BA66-4220-999D-18C3A4E4C727}" sibTransId="{EDA7E217-7B14-4C2A-AEEB-227990BB46AB}"/>
    <dgm:cxn modelId="{8527A687-992B-4D93-96CB-907ACF6EDB2C}" srcId="{2ADEB4B1-71F0-4A42-9189-60945EA99C84}" destId="{63C718F4-D2A5-4BB1-842D-A4C3CFB6F6B7}" srcOrd="0" destOrd="0" parTransId="{4A79AF5B-E32B-446D-9B5D-7CCB73C93D7D}" sibTransId="{8B4B6BFA-DD83-493F-B710-629A979AD39F}"/>
    <dgm:cxn modelId="{55E11D9D-0008-40C5-8B5A-ED97354590F6}" type="presOf" srcId="{8E6654B2-A389-4A58-AFDC-1E0569977F03}" destId="{55C0E3BD-3BEA-4601-929F-746A5EFFDF5B}" srcOrd="0" destOrd="4" presId="urn:microsoft.com/office/officeart/2005/8/layout/hList1"/>
    <dgm:cxn modelId="{4BA19CA1-5B04-476D-B399-71EA528AF412}" srcId="{71400DE0-7C23-4F24-A3F5-081D9601D8AF}" destId="{1CD7E58E-C2BA-4FA5-AD7F-6D3BEB39C0FF}" srcOrd="2" destOrd="0" parTransId="{A4F578AC-AD8C-4F42-B57B-48E7DD666897}" sibTransId="{0622BAA5-28F5-4272-895F-6C3BFFFEF500}"/>
    <dgm:cxn modelId="{0F9714A2-9CE5-46C7-9239-B8E32A304AA1}" srcId="{71400DE0-7C23-4F24-A3F5-081D9601D8AF}" destId="{198549F5-87D7-4FF3-B811-B70A0286B50D}" srcOrd="0" destOrd="0" parTransId="{40E3A151-3F66-4E63-9406-A8839B5F55D6}" sibTransId="{9A3D016C-5F3A-424A-9FAF-09E166D80E05}"/>
    <dgm:cxn modelId="{D8FA94A3-D719-4FBA-9539-49DCC80A9FE6}" srcId="{63C718F4-D2A5-4BB1-842D-A4C3CFB6F6B7}" destId="{EBAEEA68-1DB4-48FF-9CB1-FFFDF09902B0}" srcOrd="6" destOrd="0" parTransId="{33379537-9575-44D6-919E-18609977F44E}" sibTransId="{3E45DFF1-BF74-405F-A955-7EDAA3214E70}"/>
    <dgm:cxn modelId="{C0A1BDA4-F024-4109-904B-E366A6ADD666}" type="presOf" srcId="{0EE48127-EC10-4F9D-B01C-FD0E8CBD4040}" destId="{55C0E3BD-3BEA-4601-929F-746A5EFFDF5B}" srcOrd="0" destOrd="0" presId="urn:microsoft.com/office/officeart/2005/8/layout/hList1"/>
    <dgm:cxn modelId="{3B125FA7-CA67-4908-889C-56C7B671F4D0}" type="presOf" srcId="{81E092DC-69D9-4F32-BB86-9B61DD40E63D}" destId="{55C0E3BD-3BEA-4601-929F-746A5EFFDF5B}" srcOrd="0" destOrd="7" presId="urn:microsoft.com/office/officeart/2005/8/layout/hList1"/>
    <dgm:cxn modelId="{5C4683A7-E78F-4C8D-9BAE-3EE92B03729B}" type="presOf" srcId="{A283F2B9-5598-47D2-8F4B-241B40B1FCB2}" destId="{7901A5E9-5F4D-4FF3-9E1E-59593D783C5D}" srcOrd="0" destOrd="1" presId="urn:microsoft.com/office/officeart/2005/8/layout/hList1"/>
    <dgm:cxn modelId="{4DD7D6AA-2C42-4CC7-8A39-D7C05CE67B83}" srcId="{63C718F4-D2A5-4BB1-842D-A4C3CFB6F6B7}" destId="{5403423D-B40F-46DE-8232-D0B99CA0FCD7}" srcOrd="5" destOrd="0" parTransId="{BDEA9348-A811-4CDD-A011-3CEC06DA6FCB}" sibTransId="{DB360CCB-7916-4110-8DA3-58BE758521B4}"/>
    <dgm:cxn modelId="{430F13C3-84DC-481F-8D72-4ABFD2DA3D45}" srcId="{63C718F4-D2A5-4BB1-842D-A4C3CFB6F6B7}" destId="{81E092DC-69D9-4F32-BB86-9B61DD40E63D}" srcOrd="7" destOrd="0" parTransId="{995C8445-4446-480A-A104-7CEFFDFFAB3D}" sibTransId="{CBC9AE28-2C1C-416D-BAE3-0B80D933A987}"/>
    <dgm:cxn modelId="{DCAE75C8-F2B2-4554-ACEC-A3BF91322181}" srcId="{63C718F4-D2A5-4BB1-842D-A4C3CFB6F6B7}" destId="{8E6654B2-A389-4A58-AFDC-1E0569977F03}" srcOrd="4" destOrd="0" parTransId="{6CA696B4-9A4C-474E-9FFE-555C518D0091}" sibTransId="{AFD67147-1D49-4C55-8671-5D420E38112A}"/>
    <dgm:cxn modelId="{7BC01ACB-E7C6-4A59-B64D-2A2C73AF94FE}" type="presOf" srcId="{7CFE9901-71FB-4288-8BDF-A13934CB8FF0}" destId="{55C0E3BD-3BEA-4601-929F-746A5EFFDF5B}" srcOrd="0" destOrd="1" presId="urn:microsoft.com/office/officeart/2005/8/layout/hList1"/>
    <dgm:cxn modelId="{4EBE7DD0-2E5A-4830-962D-C871A95F2284}" type="presOf" srcId="{71400DE0-7C23-4F24-A3F5-081D9601D8AF}" destId="{D3F8E6D1-DE10-4269-B11B-C5BC6E9FB854}" srcOrd="0" destOrd="0" presId="urn:microsoft.com/office/officeart/2005/8/layout/hList1"/>
    <dgm:cxn modelId="{B89990D3-2C0F-4DA9-958A-91D3307BEA7E}" type="presOf" srcId="{C03B8871-612E-4E54-A249-5DBE1DAA2689}" destId="{55C0E3BD-3BEA-4601-929F-746A5EFFDF5B}" srcOrd="0" destOrd="2" presId="urn:microsoft.com/office/officeart/2005/8/layout/hList1"/>
    <dgm:cxn modelId="{E1297BE4-9FF8-434D-9873-307FAA1FCA7C}" srcId="{63C718F4-D2A5-4BB1-842D-A4C3CFB6F6B7}" destId="{7915E3A8-9994-48DA-86B4-C0C7846295FB}" srcOrd="3" destOrd="0" parTransId="{16CC3529-EC43-477E-9220-F9D2EBC1380F}" sibTransId="{22BED5B4-B394-4B86-A7B1-397A920C5518}"/>
    <dgm:cxn modelId="{6F0DE4E4-E521-4777-98D9-05F61DFF677C}" type="presOf" srcId="{EBAEEA68-1DB4-48FF-9CB1-FFFDF09902B0}" destId="{55C0E3BD-3BEA-4601-929F-746A5EFFDF5B}" srcOrd="0" destOrd="6" presId="urn:microsoft.com/office/officeart/2005/8/layout/hList1"/>
    <dgm:cxn modelId="{2A7372E9-6E44-44C0-B72C-E5642806723C}" type="presOf" srcId="{2ADEB4B1-71F0-4A42-9189-60945EA99C84}" destId="{D6D905C2-CEAF-4999-A518-1238A937DCCB}" srcOrd="0" destOrd="0" presId="urn:microsoft.com/office/officeart/2005/8/layout/hList1"/>
    <dgm:cxn modelId="{CFC6161D-DDEC-4D4B-A8C7-317FBC406143}" type="presParOf" srcId="{D6D905C2-CEAF-4999-A518-1238A937DCCB}" destId="{C7AF9EF8-54FB-47B1-A1CD-3C3FE9C0D6E1}" srcOrd="0" destOrd="0" presId="urn:microsoft.com/office/officeart/2005/8/layout/hList1"/>
    <dgm:cxn modelId="{BA7EB328-0EC7-4FBE-9A0B-9CD3028C32D3}" type="presParOf" srcId="{C7AF9EF8-54FB-47B1-A1CD-3C3FE9C0D6E1}" destId="{73E57FAA-7AC9-4316-9338-500A85ED279A}" srcOrd="0" destOrd="0" presId="urn:microsoft.com/office/officeart/2005/8/layout/hList1"/>
    <dgm:cxn modelId="{316392D4-9C07-4CBA-AFD1-8E7DA43808C7}" type="presParOf" srcId="{C7AF9EF8-54FB-47B1-A1CD-3C3FE9C0D6E1}" destId="{55C0E3BD-3BEA-4601-929F-746A5EFFDF5B}" srcOrd="1" destOrd="0" presId="urn:microsoft.com/office/officeart/2005/8/layout/hList1"/>
    <dgm:cxn modelId="{4692758E-B886-4021-AE2C-A0F1C798A5D1}" type="presParOf" srcId="{D6D905C2-CEAF-4999-A518-1238A937DCCB}" destId="{9868C6A9-F9B1-4848-A43D-94DC4C378B54}" srcOrd="1" destOrd="0" presId="urn:microsoft.com/office/officeart/2005/8/layout/hList1"/>
    <dgm:cxn modelId="{30F90E67-1DAE-407F-B1CC-AC1DC88B180A}" type="presParOf" srcId="{D6D905C2-CEAF-4999-A518-1238A937DCCB}" destId="{0B38AF7F-22C7-47BF-9758-84A45A1E1997}" srcOrd="2" destOrd="0" presId="urn:microsoft.com/office/officeart/2005/8/layout/hList1"/>
    <dgm:cxn modelId="{904A1C91-00C2-4C5D-A645-FC5E727B5D9C}" type="presParOf" srcId="{0B38AF7F-22C7-47BF-9758-84A45A1E1997}" destId="{D3F8E6D1-DE10-4269-B11B-C5BC6E9FB854}" srcOrd="0" destOrd="0" presId="urn:microsoft.com/office/officeart/2005/8/layout/hList1"/>
    <dgm:cxn modelId="{0B848041-B91D-4C74-A276-B9A776CCA57A}" type="presParOf" srcId="{0B38AF7F-22C7-47BF-9758-84A45A1E1997}" destId="{7901A5E9-5F4D-4FF3-9E1E-59593D783C5D}" srcOrd="1" destOrd="0" presId="urn:microsoft.com/office/officeart/2005/8/layout/hList1"/>
  </dgm:cxnLst>
  <dgm:bg>
    <a:noFill/>
  </dgm:bg>
  <dgm:whole>
    <a:ln>
      <a:solidFill>
        <a:srgbClr val="D8D8EC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57FAA-7AC9-4316-9338-500A85ED279A}">
      <dsp:nvSpPr>
        <dsp:cNvPr id="0" name=""/>
        <dsp:cNvSpPr/>
      </dsp:nvSpPr>
      <dsp:spPr>
        <a:xfrm>
          <a:off x="3518016" y="62588"/>
          <a:ext cx="3085951" cy="818790"/>
        </a:xfrm>
        <a:prstGeom prst="rect">
          <a:avLst/>
        </a:prstGeom>
        <a:solidFill>
          <a:srgbClr val="6B4C6A"/>
        </a:solidFill>
        <a:ln w="25400" cap="flat" cmpd="sng" algn="ctr">
          <a:solidFill>
            <a:srgbClr val="D8D8E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0" i="0" kern="1200" dirty="0">
              <a:solidFill>
                <a:schemeClr val="bg1"/>
              </a:solidFill>
              <a:cs typeface="PT Bold Heading" panose="02010400000000000000" pitchFamily="2" charset="-78"/>
            </a:rPr>
            <a:t>موضوعات لأوراق عمل تقترحونها</a:t>
          </a:r>
          <a:endParaRPr lang="en-GB" sz="1400" b="0" i="0" kern="1200" dirty="0">
            <a:solidFill>
              <a:schemeClr val="bg1"/>
            </a:solidFill>
            <a:cs typeface="PT Bold Heading" panose="02010400000000000000" pitchFamily="2" charset="-78"/>
          </a:endParaRP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0" i="0" kern="1200" dirty="0">
              <a:solidFill>
                <a:schemeClr val="bg1"/>
              </a:solidFill>
              <a:cs typeface="PT Bold Heading" panose="02010400000000000000" pitchFamily="2" charset="-78"/>
            </a:rPr>
            <a:t> للقاء القادم:</a:t>
          </a:r>
          <a:endParaRPr lang="ar-SA" sz="1400" kern="1200" dirty="0">
            <a:cs typeface="PT Bold Heading" panose="02010400000000000000" pitchFamily="2" charset="-78"/>
          </a:endParaRPr>
        </a:p>
      </dsp:txBody>
      <dsp:txXfrm>
        <a:off x="3518016" y="62588"/>
        <a:ext cx="3085951" cy="818790"/>
      </dsp:txXfrm>
    </dsp:sp>
    <dsp:sp modelId="{55C0E3BD-3BEA-4601-929F-746A5EFFDF5B}">
      <dsp:nvSpPr>
        <dsp:cNvPr id="0" name=""/>
        <dsp:cNvSpPr/>
      </dsp:nvSpPr>
      <dsp:spPr>
        <a:xfrm>
          <a:off x="3518016" y="881378"/>
          <a:ext cx="3085951" cy="3458699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D8D8E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b="0" i="0" kern="1200" dirty="0">
              <a:cs typeface="PT Bold Heading" panose="02010400000000000000" pitchFamily="2" charset="-78"/>
            </a:rPr>
            <a:t>نموذج موحد للشراكات</a:t>
          </a:r>
          <a:endParaRPr lang="ar-SA" sz="1400" kern="1200" dirty="0">
            <a:cs typeface="PT Bold Heading" panose="0201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b="0" i="0" kern="1200" dirty="0">
              <a:cs typeface="PT Bold Heading" panose="02010400000000000000" pitchFamily="2" charset="-78"/>
            </a:rPr>
            <a:t>الحوكمة</a:t>
          </a:r>
          <a:endParaRPr lang="ar-SA" sz="1400" kern="1200" dirty="0">
            <a:cs typeface="PT Bold Heading" panose="0201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b="0" i="0" kern="1200" dirty="0">
              <a:cs typeface="PT Bold Heading" panose="02010400000000000000" pitchFamily="2" charset="-78"/>
            </a:rPr>
            <a:t>الاستثمار</a:t>
          </a:r>
          <a:endParaRPr lang="ar-SA" sz="1400" kern="1200" dirty="0">
            <a:cs typeface="PT Bold Heading" panose="0201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b="0" i="0" kern="1200" dirty="0">
              <a:cs typeface="PT Bold Heading" panose="02010400000000000000" pitchFamily="2" charset="-78"/>
            </a:rPr>
            <a:t>البناء المؤسسي</a:t>
          </a:r>
          <a:endParaRPr lang="ar-SA" sz="1400" kern="1200" dirty="0">
            <a:cs typeface="PT Bold Heading" panose="0201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b="0" i="0" kern="1200" dirty="0">
              <a:cs typeface="PT Bold Heading" panose="02010400000000000000" pitchFamily="2" charset="-78"/>
            </a:rPr>
            <a:t>تفعيل مجالس الإدارة</a:t>
          </a:r>
          <a:endParaRPr lang="ar-SA" sz="1400" kern="1200" dirty="0">
            <a:cs typeface="PT Bold Heading" panose="0201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kern="1200" dirty="0">
              <a:cs typeface="PT Bold Heading" panose="02010400000000000000" pitchFamily="2" charset="-78"/>
            </a:rPr>
            <a:t>الاستدامة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b="0" i="0" kern="1200" dirty="0">
              <a:cs typeface="PT Bold Heading" panose="02010400000000000000" pitchFamily="2" charset="-78"/>
            </a:rPr>
            <a:t>استدامة الرعاة بعد المنح والرعاية </a:t>
          </a:r>
          <a:endParaRPr lang="ar-SA" sz="1400" kern="1200" dirty="0">
            <a:cs typeface="PT Bold Heading" panose="0201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b="0" i="0" kern="1200" dirty="0">
              <a:cs typeface="PT Bold Heading" panose="02010400000000000000" pitchFamily="2" charset="-78"/>
            </a:rPr>
            <a:t>الإعلام الغير ربحي و قيمته في الإعلام المرئي والمسموع</a:t>
          </a:r>
          <a:endParaRPr lang="ar-SA" sz="1400" kern="1200" dirty="0">
            <a:cs typeface="PT Bold Heading" panose="0201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b="0" i="0" kern="1200" dirty="0">
              <a:cs typeface="PT Bold Heading" panose="02010400000000000000" pitchFamily="2" charset="-78"/>
            </a:rPr>
            <a:t>الشراكات وطرق استدامتها</a:t>
          </a:r>
          <a:endParaRPr lang="ar-SA" sz="1400" kern="1200" dirty="0">
            <a:cs typeface="PT Bold Heading" panose="02010400000000000000" pitchFamily="2" charset="-78"/>
          </a:endParaRPr>
        </a:p>
      </dsp:txBody>
      <dsp:txXfrm>
        <a:off x="3518016" y="881378"/>
        <a:ext cx="3085951" cy="3458699"/>
      </dsp:txXfrm>
    </dsp:sp>
    <dsp:sp modelId="{D3F8E6D1-DE10-4269-B11B-C5BC6E9FB854}">
      <dsp:nvSpPr>
        <dsp:cNvPr id="0" name=""/>
        <dsp:cNvSpPr/>
      </dsp:nvSpPr>
      <dsp:spPr>
        <a:xfrm>
          <a:off x="32" y="62588"/>
          <a:ext cx="3085951" cy="818790"/>
        </a:xfrm>
        <a:prstGeom prst="rect">
          <a:avLst/>
        </a:prstGeom>
        <a:solidFill>
          <a:srgbClr val="6B4C6A"/>
        </a:solidFill>
        <a:ln w="25400" cap="flat" cmpd="sng" algn="ctr">
          <a:solidFill>
            <a:srgbClr val="D8D8E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0" i="0" kern="1200" dirty="0">
              <a:cs typeface="PT Bold Heading" panose="02010400000000000000" pitchFamily="2" charset="-78"/>
            </a:rPr>
            <a:t>تجارب نوعية تقترحون عرضها:</a:t>
          </a:r>
          <a:endParaRPr lang="ar-SA" sz="1400" kern="1200" dirty="0">
            <a:cs typeface="PT Bold Heading" panose="02010400000000000000" pitchFamily="2" charset="-78"/>
          </a:endParaRPr>
        </a:p>
      </dsp:txBody>
      <dsp:txXfrm>
        <a:off x="32" y="62588"/>
        <a:ext cx="3085951" cy="818790"/>
      </dsp:txXfrm>
    </dsp:sp>
    <dsp:sp modelId="{7901A5E9-5F4D-4FF3-9E1E-59593D783C5D}">
      <dsp:nvSpPr>
        <dsp:cNvPr id="0" name=""/>
        <dsp:cNvSpPr/>
      </dsp:nvSpPr>
      <dsp:spPr>
        <a:xfrm>
          <a:off x="32" y="881378"/>
          <a:ext cx="3085951" cy="345869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D8D8E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b="0" i="0" kern="1200" dirty="0">
              <a:cs typeface="PT Bold Heading" panose="02010400000000000000" pitchFamily="2" charset="-78"/>
            </a:rPr>
            <a:t>تجربة لجمعية نسائية بحكم أن دعوتها تستهدف السيدات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b="0" i="0" kern="1200" dirty="0">
              <a:cs typeface="PT Bold Heading" panose="02010400000000000000" pitchFamily="2" charset="-78"/>
            </a:rPr>
            <a:t>الشراكات في مؤسسة سليمان الراجحي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b="0" i="0" kern="1200" dirty="0">
              <a:cs typeface="PT Bold Heading" panose="02010400000000000000" pitchFamily="2" charset="-78"/>
            </a:rPr>
            <a:t>تجارب عالمية في الاستدامة</a:t>
          </a:r>
        </a:p>
      </dsp:txBody>
      <dsp:txXfrm>
        <a:off x="32" y="881378"/>
        <a:ext cx="3085951" cy="345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مستطيل 2"/>
          <p:cNvSpPr>
            <a:spLocks noGrp="1" noChangeArrowheads="1"/>
          </p:cNvSpPr>
          <p:nvPr>
            <p:ph type="hdr" sz="quarter"/>
          </p:nvPr>
        </p:nvSpPr>
        <p:spPr bwMode="auto">
          <a:xfrm flipH="1"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1" anchor="t" anchorCtr="0" compatLnSpc="1">
            <a:prstTxWarp prst="textNoShape">
              <a:avLst/>
            </a:prstTxWarp>
          </a:bodyPr>
          <a:lstStyle>
            <a:lvl1pPr algn="r" defTabSz="931863" rtl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4819" name="مستطيل 3"/>
          <p:cNvSpPr>
            <a:spLocks noGrp="1" noChangeArrowheads="1"/>
          </p:cNvSpPr>
          <p:nvPr>
            <p:ph type="dt" sz="quarter" idx="1"/>
          </p:nvPr>
        </p:nvSpPr>
        <p:spPr bwMode="auto">
          <a:xfrm flipH="1">
            <a:off x="1587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1" anchor="t" anchorCtr="0" compatLnSpc="1">
            <a:prstTxWarp prst="textNoShape">
              <a:avLst/>
            </a:prstTxWarp>
          </a:bodyPr>
          <a:lstStyle>
            <a:lvl1pPr algn="r" defTabSz="931863" rtl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algn="l" rtl="1"/>
            <a:fld id="{253D2C8F-6228-42B1-9BF7-4B6BD7A3D264}" type="uaqdatetime1">
              <a:rPr lang="ar-SA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09/02/43</a:t>
            </a:fld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4820" name="مستطيل 4"/>
          <p:cNvSpPr>
            <a:spLocks noGrp="1" noChangeArrowheads="1"/>
          </p:cNvSpPr>
          <p:nvPr>
            <p:ph type="ftr" sz="quarter" idx="2"/>
          </p:nvPr>
        </p:nvSpPr>
        <p:spPr bwMode="auto">
          <a:xfrm flipH="1">
            <a:off x="3971925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1" anchor="b" anchorCtr="0" compatLnSpc="1">
            <a:prstTxWarp prst="textNoShape">
              <a:avLst/>
            </a:prstTxWarp>
          </a:bodyPr>
          <a:lstStyle>
            <a:lvl1pPr algn="r" defTabSz="931863" rtl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4821" name="مستطيل 5"/>
          <p:cNvSpPr>
            <a:spLocks noGrp="1" noChangeArrowheads="1"/>
          </p:cNvSpPr>
          <p:nvPr>
            <p:ph type="sldNum" sz="quarter" idx="3"/>
          </p:nvPr>
        </p:nvSpPr>
        <p:spPr bwMode="auto">
          <a:xfrm flipH="1">
            <a:off x="1587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1" anchor="b" anchorCtr="0" compatLnSpc="1">
            <a:prstTxWarp prst="textNoShape">
              <a:avLst/>
            </a:prstTxWarp>
          </a:bodyPr>
          <a:lstStyle>
            <a:lvl1pPr algn="r" defTabSz="931863" rtl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algn="l" rtl="1"/>
            <a:fld id="{F0B6EC5B-DE15-4B62-9DC0-DE1BD893DD16}" type="slidenum">
              <a:rPr lang="ar-SA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مستطيل 2"/>
          <p:cNvSpPr>
            <a:spLocks noGrp="1" noChangeArrowheads="1"/>
          </p:cNvSpPr>
          <p:nvPr>
            <p:ph type="hdr" sz="quarter"/>
          </p:nvPr>
        </p:nvSpPr>
        <p:spPr bwMode="auto">
          <a:xfrm flipH="1"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1" anchor="t" anchorCtr="0" compatLnSpc="1">
            <a:prstTxWarp prst="textNoShape">
              <a:avLst/>
            </a:prstTxWarp>
          </a:bodyPr>
          <a:lstStyle>
            <a:lvl1pPr algn="r" defTabSz="931863" rtl="1">
              <a:spcBef>
                <a:spcPct val="0"/>
              </a:spcBef>
              <a:buClrTx/>
              <a:buSzTx/>
              <a:buFontTx/>
              <a:buNone/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6627" name="مستطيل 3"/>
          <p:cNvSpPr>
            <a:spLocks noGrp="1" noChangeArrowheads="1"/>
          </p:cNvSpPr>
          <p:nvPr>
            <p:ph type="dt" idx="1"/>
          </p:nvPr>
        </p:nvSpPr>
        <p:spPr bwMode="auto">
          <a:xfrm flipH="1">
            <a:off x="1587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1" anchor="t" anchorCtr="0" compatLnSpc="1">
            <a:prstTxWarp prst="textNoShape">
              <a:avLst/>
            </a:prstTxWarp>
          </a:bodyPr>
          <a:lstStyle>
            <a:lvl1pPr algn="l" defTabSz="931863" rtl="1">
              <a:spcBef>
                <a:spcPct val="0"/>
              </a:spcBef>
              <a:buClrTx/>
              <a:buSzTx/>
              <a:buFontTx/>
              <a:buNone/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4413545D-58F3-4CC9-8FC9-25165AA1062B}" type="uaqdatetime1">
              <a:rPr lang="ar-SA" smtClean="0"/>
              <a:t>09/02/43</a:t>
            </a:fld>
            <a:endParaRPr lang="ar-SA" dirty="0"/>
          </a:p>
        </p:txBody>
      </p:sp>
      <p:sp>
        <p:nvSpPr>
          <p:cNvPr id="26628" name="مستطيل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مستطيل 5"/>
          <p:cNvSpPr>
            <a:spLocks noGrp="1" noChangeArrowheads="1"/>
          </p:cNvSpPr>
          <p:nvPr>
            <p:ph type="body" sz="quarter" idx="3"/>
          </p:nvPr>
        </p:nvSpPr>
        <p:spPr bwMode="auto">
          <a:xfrm flipH="1"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1" anchor="t" anchorCtr="0" compatLnSpc="1">
            <a:prstTxWarp prst="textNoShape">
              <a:avLst/>
            </a:prstTxWarp>
          </a:bodyPr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26630" name="مستطيل 6"/>
          <p:cNvSpPr>
            <a:spLocks noGrp="1" noChangeArrowheads="1"/>
          </p:cNvSpPr>
          <p:nvPr>
            <p:ph type="ftr" sz="quarter" idx="4"/>
          </p:nvPr>
        </p:nvSpPr>
        <p:spPr bwMode="auto">
          <a:xfrm flipH="1">
            <a:off x="3971925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1" anchor="b" anchorCtr="0" compatLnSpc="1">
            <a:prstTxWarp prst="textNoShape">
              <a:avLst/>
            </a:prstTxWarp>
          </a:bodyPr>
          <a:lstStyle>
            <a:lvl1pPr algn="r" defTabSz="931863" rtl="1">
              <a:spcBef>
                <a:spcPct val="0"/>
              </a:spcBef>
              <a:buClrTx/>
              <a:buSzTx/>
              <a:buFontTx/>
              <a:buNone/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6631" name="مستطيل 7"/>
          <p:cNvSpPr>
            <a:spLocks noGrp="1" noChangeArrowheads="1"/>
          </p:cNvSpPr>
          <p:nvPr>
            <p:ph type="sldNum" sz="quarter" idx="5"/>
          </p:nvPr>
        </p:nvSpPr>
        <p:spPr bwMode="auto">
          <a:xfrm flipH="1">
            <a:off x="1587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1" anchor="b" anchorCtr="0" compatLnSpc="1">
            <a:prstTxWarp prst="textNoShape">
              <a:avLst/>
            </a:prstTxWarp>
          </a:bodyPr>
          <a:lstStyle>
            <a:lvl1pPr algn="l" defTabSz="931863" rtl="1">
              <a:spcBef>
                <a:spcPct val="0"/>
              </a:spcBef>
              <a:buClrTx/>
              <a:buSzTx/>
              <a:buFontTx/>
              <a:buNone/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823FACB9-4E35-4CB3-835A-2EBF55FAEDE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48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21140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96009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26119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38397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4097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91976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44175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18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5367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86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20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498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719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21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8799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22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369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6271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3401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852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8448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337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053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823FACB9-4E35-4CB3-835A-2EBF55FAEDE3}" type="slidenum">
              <a:rPr lang="ar-SA" smtClean="0"/>
              <a:pPr algn="l"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440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سطر 2"/>
          <p:cNvSpPr>
            <a:spLocks noChangeShapeType="1"/>
          </p:cNvSpPr>
          <p:nvPr/>
        </p:nvSpPr>
        <p:spPr bwMode="auto">
          <a:xfrm flipH="1">
            <a:off x="18288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r" rtl="1"/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grpSp>
        <p:nvGrpSpPr>
          <p:cNvPr id="47112" name="المجموعة 8"/>
          <p:cNvGrpSpPr>
            <a:grpSpLocks/>
          </p:cNvGrpSpPr>
          <p:nvPr/>
        </p:nvGrpSpPr>
        <p:grpSpPr bwMode="auto">
          <a:xfrm flipH="1">
            <a:off x="312737" y="2992438"/>
            <a:ext cx="1338263" cy="2189162"/>
            <a:chOff x="4704" y="1885"/>
            <a:chExt cx="843" cy="1379"/>
          </a:xfrm>
        </p:grpSpPr>
        <p:sp>
          <p:nvSpPr>
            <p:cNvPr id="47113" name="شكل بيضاوي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14" name="الشكل البيضاوي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15" name="شكل بيضاوي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16" name="شكل بيضاوي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17" name="شكل بيضاوي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18" name="شكل بيضاوي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19" name="شكل بيضاوي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20" name="شكل بيضاوي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21" name="شكل بيضاوي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22" name="شكل بيضاوي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23" name="شكل بيضاوي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24" name="شكل بيضاوي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25" name="شكل بيضاوي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26" name="شكل بيضاوي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27" name="شكل بيضاوي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28" name="شكل بيضاوي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29" name="شكل بيضاوي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30" name="شكل بيضاوي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31" name="شكل بيضاوي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32" name="شكل بيضاوي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33" name="شكل بيضاوي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34" name="شكل بيضاوي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35" name="شكل بيضاوي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36" name="شكل بيضاوي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37" name="شكل بيضاوي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38" name="شكل بيضاوي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39" name="شكل بيضاوي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40" name="شكل بيضاوي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41" name="شكل بيضاوي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42" name="شكل بيضاوي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7143" name="شكل بيضاوي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47144" name="السطر 40"/>
          <p:cNvSpPr>
            <a:spLocks noChangeShapeType="1"/>
          </p:cNvSpPr>
          <p:nvPr/>
        </p:nvSpPr>
        <p:spPr bwMode="auto">
          <a:xfrm flipH="1">
            <a:off x="6096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r" rtl="1"/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7107" name="عنصر نائب للعنوان 1"/>
          <p:cNvSpPr>
            <a:spLocks noGrp="1" noChangeArrowheads="1"/>
          </p:cNvSpPr>
          <p:nvPr>
            <p:ph type="ctrTitle" hasCustomPrompt="1"/>
          </p:nvPr>
        </p:nvSpPr>
        <p:spPr>
          <a:xfrm flipH="1">
            <a:off x="2046287" y="466725"/>
            <a:ext cx="6781800" cy="2133600"/>
          </a:xfrm>
        </p:spPr>
        <p:txBody>
          <a:bodyPr rtlCol="1"/>
          <a:lstStyle>
            <a:lvl1pPr algn="l" rtl="1">
              <a:defRPr sz="4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47108" name="عنصر نائب للنص 2"/>
          <p:cNvSpPr>
            <a:spLocks noGrp="1" noChangeArrowheads="1"/>
          </p:cNvSpPr>
          <p:nvPr>
            <p:ph type="subTitle" idx="1" hasCustomPrompt="1"/>
          </p:nvPr>
        </p:nvSpPr>
        <p:spPr>
          <a:xfrm flipH="1">
            <a:off x="2046287" y="3049588"/>
            <a:ext cx="6248400" cy="2362200"/>
          </a:xfrm>
        </p:spPr>
        <p:txBody>
          <a:bodyPr rtlCol="1"/>
          <a:lstStyle>
            <a:lvl1pPr marL="0" indent="0" algn="l" rtl="1">
              <a:buFontTx/>
              <a:buNone/>
              <a:defRPr sz="29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انقر لتحرير نمط العنوان الثانوي الرئيسي</a:t>
            </a:r>
          </a:p>
        </p:txBody>
      </p:sp>
      <p:sp>
        <p:nvSpPr>
          <p:cNvPr id="47109" name="عنصر نائب للتاريخ 3"/>
          <p:cNvSpPr>
            <a:spLocks noGrp="1" noChangeArrowheads="1"/>
          </p:cNvSpPr>
          <p:nvPr>
            <p:ph type="dt" sz="half" idx="2"/>
          </p:nvPr>
        </p:nvSpPr>
        <p:spPr>
          <a:xfrm flipH="1">
            <a:off x="6553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109A3D1C-75E3-4D16-92A7-4864D726A7A9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47110" name="عنصر نائب للتذييل 4"/>
          <p:cNvSpPr>
            <a:spLocks noGrp="1" noChangeArrowheads="1"/>
          </p:cNvSpPr>
          <p:nvPr>
            <p:ph type="ftr" sz="quarter" idx="3"/>
          </p:nvPr>
        </p:nvSpPr>
        <p:spPr>
          <a:xfrm flipH="1">
            <a:off x="3124200" y="6248400"/>
            <a:ext cx="2895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47111" name="عنصر نائب لرقم الشريحة 5"/>
          <p:cNvSpPr>
            <a:spLocks noGrp="1" noChangeArrowheads="1"/>
          </p:cNvSpPr>
          <p:nvPr>
            <p:ph type="sldNum" sz="quarter" idx="4"/>
          </p:nvPr>
        </p:nvSpPr>
        <p:spPr>
          <a:xfrm flipH="1">
            <a:off x="457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E945280F-DE53-48B1-9FB9-96A39916642A}" type="slidenum">
              <a:rPr lang="ar-SA" altLang="en-US" smtClean="0"/>
              <a:pPr algn="l"/>
              <a:t>‹#›</a:t>
            </a:fld>
            <a:endParaRPr lang="ar-SA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19200" y="228600"/>
            <a:ext cx="7696200" cy="1295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609600" y="1524000"/>
            <a:ext cx="7391400" cy="4411663"/>
          </a:xfrm>
        </p:spPr>
        <p:txBody>
          <a:bodyPr vert="eaVert" rtlCol="1"/>
          <a:lstStyle>
            <a:lvl1pPr marL="45720" indent="0" algn="r" rtl="1">
              <a:buFontTx/>
              <a:buNone/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6553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1F6FABD7-1A12-4618-B801-23BEDDF32295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124200" y="6248400"/>
            <a:ext cx="2895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457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872E90EB-6CA4-453F-8712-C339590DE034}" type="slidenum">
              <a:rPr lang="ar-SA" altLang="en-US" smtClean="0"/>
              <a:pPr algn="l"/>
              <a:t>‹#›</a:t>
            </a:fld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411312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 hasCustomPrompt="1"/>
          </p:nvPr>
        </p:nvSpPr>
        <p:spPr>
          <a:xfrm flipH="1">
            <a:off x="609600" y="228600"/>
            <a:ext cx="2076450" cy="5707063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838450" y="228600"/>
            <a:ext cx="6076950" cy="5707063"/>
          </a:xfrm>
        </p:spPr>
        <p:txBody>
          <a:bodyPr vert="vert270" rtlCol="1"/>
          <a:lstStyle>
            <a:lvl1pPr marL="45720" indent="0" algn="r" rtl="1">
              <a:buFontTx/>
              <a:buNone/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</a:lstStyle>
          <a:p>
            <a:pPr lvl="0" rtl="1"/>
            <a:r>
              <a:rPr lang="ar-SA" dirty="0"/>
              <a:t>انقر لتحرير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6553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62A6691A-44E4-4607-A908-0F73BDA504D9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124200" y="6248400"/>
            <a:ext cx="2895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457200" y="6248400"/>
            <a:ext cx="2133600" cy="4572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26D251BA-4196-46F7-BF5E-DE37F6712AD1}" type="slidenum">
              <a:rPr lang="ar-SA" altLang="en-US" smtClean="0"/>
              <a:pPr/>
              <a:t>‹#›</a:t>
            </a:fld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3251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19200" y="228600"/>
            <a:ext cx="7696200" cy="1295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609600" y="1524000"/>
            <a:ext cx="7391400" cy="4411663"/>
          </a:xfrm>
        </p:spPr>
        <p:txBody>
          <a:bodyPr rtlCol="1"/>
          <a:lstStyle>
            <a:lvl1pPr marL="45720" indent="0" algn="r" rtl="1">
              <a:buFontTx/>
              <a:buNone/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6553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60A37A90-8AB4-47DC-B2CB-2F4143E007C4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124200" y="6248400"/>
            <a:ext cx="2895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457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71C6F290-D301-4864-9490-340EF11588D9}" type="slidenum">
              <a:rPr lang="ar-SA" altLang="en-US" smtClean="0"/>
              <a:pPr algn="l"/>
              <a:t>‹#›</a:t>
            </a:fld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30360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649287" y="4406900"/>
            <a:ext cx="7772400" cy="1362075"/>
          </a:xfrm>
        </p:spPr>
        <p:txBody>
          <a:bodyPr rtlCol="1" anchor="t"/>
          <a:lstStyle>
            <a:lvl1pPr algn="r" rtl="1">
              <a:defRPr sz="4000" b="1" cap="all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649287" y="2906713"/>
            <a:ext cx="7772400" cy="1500187"/>
          </a:xfrm>
        </p:spPr>
        <p:txBody>
          <a:bodyPr rtlCol="1" anchor="b"/>
          <a:lstStyle>
            <a:lvl1pPr marL="0" indent="0" algn="r" rtl="1">
              <a:buNone/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18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400"/>
            </a:lvl4pPr>
            <a:lvl5pPr marL="1828800" indent="0" algn="r" rtl="1">
              <a:buNone/>
              <a:defRPr sz="1400"/>
            </a:lvl5pPr>
            <a:lvl6pPr marL="2286000" indent="0" algn="r" rtl="1">
              <a:buNone/>
              <a:defRPr sz="1400"/>
            </a:lvl6pPr>
            <a:lvl7pPr marL="2743200" indent="0" algn="r" rtl="1">
              <a:buNone/>
              <a:defRPr sz="1400"/>
            </a:lvl7pPr>
            <a:lvl8pPr marL="3200400" indent="0" algn="r" rtl="1">
              <a:buNone/>
              <a:defRPr sz="1400"/>
            </a:lvl8pPr>
            <a:lvl9pPr marL="3657600" indent="0" algn="r" rtl="1">
              <a:buNone/>
              <a:defRPr sz="1400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6553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0B2B6040-2ED8-45A0-A93A-9E327998CA41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124200" y="6248400"/>
            <a:ext cx="2895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457200" y="6248400"/>
            <a:ext cx="2133600" cy="4572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D0208CE1-DD55-4A43-A479-EF83A2DC3985}" type="slidenum">
              <a:rPr lang="ar-SA" altLang="en-US" smtClean="0"/>
              <a:pPr/>
              <a:t>‹#›</a:t>
            </a:fld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16219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19200" y="228600"/>
            <a:ext cx="7696200" cy="1295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 flipH="1">
            <a:off x="4381500" y="1524000"/>
            <a:ext cx="3619500" cy="4411663"/>
          </a:xfrm>
        </p:spPr>
        <p:txBody>
          <a:bodyPr rtlCol="1"/>
          <a:lstStyle>
            <a:lvl1pPr marL="45720" indent="0" algn="r" rtl="1">
              <a:buFontTx/>
              <a:buNone/>
              <a:defRPr sz="2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609600" y="1524000"/>
            <a:ext cx="3619500" cy="4411663"/>
          </a:xfrm>
        </p:spPr>
        <p:txBody>
          <a:bodyPr rtlCol="1"/>
          <a:lstStyle>
            <a:lvl1pPr marL="45720" indent="0" algn="r" rtl="1">
              <a:buFontTx/>
              <a:buNone/>
              <a:defRPr sz="2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6553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BBE52882-8F86-46F4-ADE7-9209C6F6C382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124200" y="6248400"/>
            <a:ext cx="2895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457200" y="6248400"/>
            <a:ext cx="2133600" cy="4572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0927AF89-6755-46F5-BBCF-E571D7F311A5}" type="slidenum">
              <a:rPr lang="ar-SA" altLang="en-US" smtClean="0"/>
              <a:pPr/>
              <a:t>‹#›</a:t>
            </a:fld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10373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457200" y="274638"/>
            <a:ext cx="8229600" cy="1143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4646612" y="1535113"/>
            <a:ext cx="4040188" cy="63976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4646612" y="2174875"/>
            <a:ext cx="4040188" cy="3951288"/>
          </a:xfrm>
        </p:spPr>
        <p:txBody>
          <a:bodyPr rtlCol="1"/>
          <a:lstStyle>
            <a:lvl1pPr marL="45720" indent="0" algn="r" rtl="1">
              <a:buFontTx/>
              <a:buNone/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457200" y="1535113"/>
            <a:ext cx="4041775" cy="63976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 flipH="1">
            <a:off x="457200" y="2174875"/>
            <a:ext cx="4041775" cy="3951288"/>
          </a:xfrm>
        </p:spPr>
        <p:txBody>
          <a:bodyPr rtlCol="1"/>
          <a:lstStyle>
            <a:lvl1pPr marL="45720" indent="0" algn="r" rtl="1">
              <a:buFontTx/>
              <a:buNone/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6553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37AC20FD-FD5F-410C-80D2-B62C85A9B3D7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3124200" y="6248400"/>
            <a:ext cx="2895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457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F76BE3C0-1208-4260-82C3-0EB040027195}" type="slidenum">
              <a:rPr lang="ar-SA" altLang="en-US" smtClean="0"/>
              <a:pPr algn="l"/>
              <a:t>‹#›</a:t>
            </a:fld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13932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19200" y="228600"/>
            <a:ext cx="7696200" cy="1295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6553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DB267B21-BC71-4F8E-B743-021F105707C0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3124200" y="6248400"/>
            <a:ext cx="2895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457200" y="6248400"/>
            <a:ext cx="2133600" cy="4572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D5F02DF6-5EF1-449D-8E8F-F40E7D2FCBCB}" type="slidenum">
              <a:rPr lang="ar-SA" altLang="en-US" smtClean="0"/>
              <a:pPr/>
              <a:t>‹#›</a:t>
            </a:fld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8673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6553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1162D8B3-76E8-41EA-B2FB-4E71B71E7A2E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3124200" y="6248400"/>
            <a:ext cx="2895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457200" y="6248400"/>
            <a:ext cx="2133600" cy="4572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AC3460AA-1533-4548-8781-A6D0EAE276D6}" type="slidenum">
              <a:rPr lang="ar-SA" altLang="en-US" smtClean="0"/>
              <a:pPr/>
              <a:t>‹#›</a:t>
            </a:fld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125109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5678487" y="273050"/>
            <a:ext cx="3008313" cy="1162050"/>
          </a:xfrm>
        </p:spPr>
        <p:txBody>
          <a:bodyPr rtlCol="1"/>
          <a:lstStyle>
            <a:lvl1pPr algn="r" rtl="1">
              <a:defRPr sz="2000" b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457200" y="273050"/>
            <a:ext cx="5111750" cy="5853113"/>
          </a:xfrm>
        </p:spPr>
        <p:txBody>
          <a:bodyPr rtlCol="1"/>
          <a:lstStyle>
            <a:lvl1pPr marL="45720" indent="0" algn="r" rtl="1">
              <a:buFontTx/>
              <a:buNone/>
              <a:defRPr sz="3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5678487" y="1435100"/>
            <a:ext cx="3008313" cy="4691063"/>
          </a:xfrm>
        </p:spPr>
        <p:txBody>
          <a:bodyPr rtlCol="1"/>
          <a:lstStyle>
            <a:lvl1pPr marL="0" indent="0" algn="r" rtl="1">
              <a:buNone/>
              <a:defRPr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6553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42C03B38-929E-484B-A243-89F2A320827C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124200" y="6248400"/>
            <a:ext cx="2895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457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C6386842-FEC9-453F-B6F7-7C945F3A2D73}" type="slidenum">
              <a:rPr lang="ar-SA" altLang="en-US" smtClean="0"/>
              <a:pPr algn="l"/>
              <a:t>‹#›</a:t>
            </a:fld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15309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865312" y="4800600"/>
            <a:ext cx="5486400" cy="566738"/>
          </a:xfrm>
        </p:spPr>
        <p:txBody>
          <a:bodyPr rtlCol="1"/>
          <a:lstStyle>
            <a:lvl1pPr algn="r" rtl="1">
              <a:defRPr sz="2000" b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 hasCustomPrompt="1"/>
          </p:nvPr>
        </p:nvSpPr>
        <p:spPr>
          <a:xfrm flipH="1">
            <a:off x="1865312" y="612775"/>
            <a:ext cx="5486400" cy="4114800"/>
          </a:xfrm>
        </p:spPr>
        <p:txBody>
          <a:bodyPr rtlCol="1"/>
          <a:lstStyle>
            <a:lvl1pPr marL="0" indent="0" algn="r" rtl="1">
              <a:buNone/>
              <a:defRPr sz="3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1865312" y="5367338"/>
            <a:ext cx="5486400" cy="804862"/>
          </a:xfrm>
        </p:spPr>
        <p:txBody>
          <a:bodyPr rtlCol="1"/>
          <a:lstStyle>
            <a:lvl1pPr marL="0" indent="0" algn="r" rtl="1">
              <a:buNone/>
              <a:defRPr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6553200" y="6248400"/>
            <a:ext cx="2133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960D9A19-8F68-458D-814C-69CF0FBBC849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124200" y="6248400"/>
            <a:ext cx="2895600" cy="457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457200" y="6248400"/>
            <a:ext cx="2133600" cy="4572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96DA581-ADE3-4A40-91CB-711A776CAC29}" type="slidenum">
              <a:rPr lang="ar-SA" altLang="en-US" smtClean="0"/>
              <a:pPr/>
              <a:t>‹#›</a:t>
            </a:fld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29115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سطر 2"/>
          <p:cNvSpPr>
            <a:spLocks noChangeShapeType="1"/>
          </p:cNvSpPr>
          <p:nvPr/>
        </p:nvSpPr>
        <p:spPr bwMode="auto">
          <a:xfrm flipH="1">
            <a:off x="11811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grpSp>
        <p:nvGrpSpPr>
          <p:cNvPr id="46088" name="المجموعة 8"/>
          <p:cNvGrpSpPr>
            <a:grpSpLocks/>
          </p:cNvGrpSpPr>
          <p:nvPr/>
        </p:nvGrpSpPr>
        <p:grpSpPr bwMode="auto">
          <a:xfrm flipH="1">
            <a:off x="198437" y="152400"/>
            <a:ext cx="792163" cy="1295400"/>
            <a:chOff x="5136" y="960"/>
            <a:chExt cx="528" cy="864"/>
          </a:xfrm>
        </p:grpSpPr>
        <p:sp>
          <p:nvSpPr>
            <p:cNvPr id="46089" name="شكل بيضاوي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090" name="الشكل البيضاوي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091" name="شكل بيضاوي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092" name="شكل بيضاوي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093" name="شكل بيضاوي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094" name="شكل بيضاوي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095" name="شكل بيضاوي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096" name="شكل بيضاوي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097" name="شكل بيضاوي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098" name="شكل بيضاوي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099" name="شكل بيضاوي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00" name="شكل بيضاوي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01" name="شكل بيضاوي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02" name="شكل بيضاوي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03" name="شكل بيضاوي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04" name="شكل بيضاوي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05" name="شكل بيضاوي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06" name="شكل بيضاوي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07" name="شكل بيضاوي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08" name="شكل بيضاوي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09" name="شكل بيضاوي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10" name="شكل بيضاوي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11" name="شكل بيضاوي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12" name="شكل بيضاوي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13" name="شكل بيضاوي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14" name="شكل بيضاوي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15" name="شكل بيضاوي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16" name="شكل بيضاوي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17" name="شكل بيضاوي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18" name="شكل بيضاوي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46119" name="شكل بيضاوي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1" anchor="ctr"/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46083" name="عنصر نائب للعنوان 1"/>
          <p:cNvSpPr>
            <a:spLocks noGrp="1" noChangeArrowheads="1"/>
          </p:cNvSpPr>
          <p:nvPr>
            <p:ph type="title"/>
          </p:nvPr>
        </p:nvSpPr>
        <p:spPr bwMode="auto">
          <a:xfrm flipH="1">
            <a:off x="1219200" y="22860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b" anchorCtr="0" compatLnSpc="1">
            <a:prstTxWarp prst="textNoShape">
              <a:avLst/>
            </a:prstTxWarp>
          </a:bodyPr>
          <a:lstStyle/>
          <a:p>
            <a:pPr lvl="0"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46084" name="عنصر نائب للنص 2"/>
          <p:cNvSpPr>
            <a:spLocks noGrp="1" noChangeArrowheads="1"/>
          </p:cNvSpPr>
          <p:nvPr>
            <p:ph type="body" idx="1"/>
          </p:nvPr>
        </p:nvSpPr>
        <p:spPr bwMode="auto">
          <a:xfrm flipH="1">
            <a:off x="609600" y="1524000"/>
            <a:ext cx="73914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  <a:p>
            <a:pPr lvl="8" rtl="1"/>
            <a:endParaRPr lang="ar-SA" altLang="en-US"/>
          </a:p>
          <a:p>
            <a:pPr lvl="8" rtl="1"/>
            <a:endParaRPr lang="ar-SA" altLang="en-US" dirty="0"/>
          </a:p>
        </p:txBody>
      </p:sp>
      <p:sp>
        <p:nvSpPr>
          <p:cNvPr id="46085" name="عنصر نائب للتاريخ 3"/>
          <p:cNvSpPr>
            <a:spLocks noGrp="1" noChangeArrowheads="1"/>
          </p:cNvSpPr>
          <p:nvPr>
            <p:ph type="dt" sz="half" idx="2"/>
          </p:nvPr>
        </p:nvSpPr>
        <p:spPr bwMode="auto">
          <a:xfrm flipH="1"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buClrTx/>
              <a:buSzTx/>
              <a:buFontTx/>
              <a:buNone/>
              <a:defRPr sz="1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DEEC2C1-2C30-4AD1-BF6D-D6EA8B98AFB0}" type="uaqdatetime1">
              <a:rPr lang="ar-SA" altLang="en-US" smtClean="0"/>
              <a:t>09/02/43</a:t>
            </a:fld>
            <a:endParaRPr lang="ar-SA" altLang="en-US" dirty="0"/>
          </a:p>
        </p:txBody>
      </p:sp>
      <p:sp>
        <p:nvSpPr>
          <p:cNvPr id="46086" name="عنصر نائب للتذييل 4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>
            <a:lvl1pPr algn="ctr" rtl="1">
              <a:spcBef>
                <a:spcPct val="0"/>
              </a:spcBef>
              <a:buClrTx/>
              <a:buSzTx/>
              <a:buFontTx/>
              <a:buNone/>
              <a:defRPr sz="1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ar-SA"/>
              <a:t>نحو شراكات فاعلة</a:t>
            </a:r>
            <a:endParaRPr lang="ar-SA" altLang="en-US" dirty="0"/>
          </a:p>
        </p:txBody>
      </p:sp>
      <p:sp>
        <p:nvSpPr>
          <p:cNvPr id="46087" name="عنصر نائب لرقم الشريحة 5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buClrTx/>
              <a:buSzTx/>
              <a:buFontTx/>
              <a:buNone/>
              <a:defRPr sz="1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D7E5119E-5338-4B55-81DC-57EAC9440FD0}" type="slidenum">
              <a:rPr lang="ar-SA" altLang="en-US" smtClean="0"/>
              <a:pPr algn="l"/>
              <a:t>‹#›</a:t>
            </a:fld>
            <a:endParaRPr lang="ar-S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anose="020B0604030504040204" pitchFamily="34" charset="0"/>
          <a:ea typeface="+mj-ea"/>
          <a:cs typeface="Tahoma" panose="020B0604030504040204" pitchFamily="34" charset="0"/>
          <a:sym typeface="Tahoma" panose="020B0604030504040204" pitchFamily="34" charset="0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" indent="0" algn="r" rtl="1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20000"/>
        <a:buFontTx/>
        <a:buNone/>
        <a:defRPr sz="27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1pPr>
      <a:lvl2pPr marL="692150" indent="-347663" algn="r" rtl="1" eaLnBrk="1" fontAlgn="base" hangingPunct="1">
        <a:spcBef>
          <a:spcPct val="0"/>
        </a:spcBef>
        <a:spcAft>
          <a:spcPct val="25000"/>
        </a:spcAft>
        <a:buClr>
          <a:schemeClr val="accent2">
            <a:lumMod val="75000"/>
          </a:schemeClr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2pPr>
      <a:lvl3pPr marL="987425" indent="-293688" algn="r" rtl="1" eaLnBrk="1" fontAlgn="base" hangingPunct="1">
        <a:spcBef>
          <a:spcPct val="0"/>
        </a:spcBef>
        <a:spcAft>
          <a:spcPct val="2500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3pPr>
      <a:lvl4pPr marL="1281113" indent="-292100" algn="r" rtl="1" eaLnBrk="1" fontAlgn="base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4pPr>
      <a:lvl5pPr marL="1598613" indent="-315913" algn="r" rtl="1" eaLnBrk="1" fontAlgn="base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5pPr>
      <a:lvl6pPr marL="1920240" indent="-315913" algn="r" rtl="1" eaLnBrk="1" fontAlgn="base" hangingPunct="1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240280" indent="-315913" algn="r" rtl="1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651760" indent="-315913" algn="r" rtl="1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108960" indent="-315913" algn="r" rtl="1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عنوان 3">
            <a:extLst>
              <a:ext uri="{FF2B5EF4-FFF2-40B4-BE49-F238E27FC236}">
                <a16:creationId xmlns:a16="http://schemas.microsoft.com/office/drawing/2014/main" id="{70486D98-0B9B-4C4E-A25F-64BA4C5DB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763688" y="3501008"/>
            <a:ext cx="6781800" cy="1152128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rtlCol="1"/>
          <a:lstStyle/>
          <a:p>
            <a:pPr algn="ctr"/>
            <a:r>
              <a:rPr lang="ar-SA" sz="4000" b="0" dirty="0">
                <a:ln w="0">
                  <a:solidFill>
                    <a:srgbClr val="601C5C"/>
                  </a:solidFill>
                </a:ln>
                <a:solidFill>
                  <a:srgbClr val="592F61"/>
                </a:solidFill>
                <a:latin typeface="Comic Sans MS" panose="030F0702030302020204" pitchFamily="66" charset="0"/>
                <a:cs typeface="PT Bold Heading" panose="02010400000000000000" pitchFamily="2" charset="-78"/>
              </a:rPr>
              <a:t>تقرير اللقاء التنسيقي السادس</a:t>
            </a:r>
            <a:br>
              <a:rPr lang="ar-SA" sz="4000" b="0" dirty="0">
                <a:ln w="0">
                  <a:solidFill>
                    <a:srgbClr val="601C5C"/>
                  </a:solidFill>
                </a:ln>
                <a:solidFill>
                  <a:srgbClr val="592F61"/>
                </a:solidFill>
                <a:latin typeface="Comic Sans MS" panose="030F0702030302020204" pitchFamily="66" charset="0"/>
                <a:cs typeface="PT Bold Heading" panose="02010400000000000000" pitchFamily="2" charset="-78"/>
              </a:rPr>
            </a:br>
            <a:r>
              <a:rPr lang="ar-SA" sz="4000" b="0" dirty="0">
                <a:ln w="0">
                  <a:solidFill>
                    <a:srgbClr val="601C5C"/>
                  </a:solidFill>
                </a:ln>
                <a:solidFill>
                  <a:srgbClr val="592F61"/>
                </a:solidFill>
                <a:latin typeface="Comic Sans MS" panose="030F0702030302020204" pitchFamily="66" charset="0"/>
                <a:cs typeface="PT Bold Heading" panose="02010400000000000000" pitchFamily="2" charset="-78"/>
              </a:rPr>
              <a:t>1443هـ </a:t>
            </a:r>
            <a:endParaRPr lang="ar-SA" sz="4000" dirty="0">
              <a:solidFill>
                <a:srgbClr val="592F61"/>
              </a:solidFill>
              <a:latin typeface="Comic Sans MS" panose="030F0702030302020204" pitchFamily="66" charset="0"/>
              <a:cs typeface="PT Bold Heading" panose="02010400000000000000" pitchFamily="2" charset="-78"/>
              <a:sym typeface="Tahoma" panose="020B0604030504040204" pitchFamily="34" charset="0"/>
            </a:endParaRPr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D655BBED-E65C-4B70-99E3-9318D4F2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843808" y="4653136"/>
            <a:ext cx="4685953" cy="720080"/>
          </a:xfrm>
        </p:spPr>
        <p:txBody>
          <a:bodyPr rtlCol="1">
            <a:normAutofit/>
          </a:bodyPr>
          <a:lstStyle/>
          <a:p>
            <a:pPr algn="ctr"/>
            <a:r>
              <a:rPr lang="ar-SA" sz="3200" dirty="0">
                <a:ln w="0"/>
                <a:solidFill>
                  <a:schemeClr val="accent5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 (نحو شراكات فاعلة )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872208" cy="111174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 bwMode="auto">
          <a:xfrm>
            <a:off x="0" y="0"/>
            <a:ext cx="1403648" cy="1916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GB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2630500" y="776769"/>
            <a:ext cx="3816424" cy="2364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948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572E72D-EC02-4FD5-B95B-CC66A7A2EB2C}"/>
              </a:ext>
            </a:extLst>
          </p:cNvPr>
          <p:cNvSpPr txBox="1"/>
          <p:nvPr/>
        </p:nvSpPr>
        <p:spPr>
          <a:xfrm>
            <a:off x="4499992" y="4966459"/>
            <a:ext cx="2797723" cy="1231106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ar-SA" sz="2800" dirty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تقديم/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ar-SA" sz="3200" b="1" dirty="0">
                <a:ln w="0">
                  <a:noFill/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م. سعد القرشي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33116"/>
            <a:ext cx="852632" cy="794344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-310616" y="4797152"/>
            <a:ext cx="5026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ar-SA" sz="2800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PT Bold Heading" panose="02010400000000000000" pitchFamily="2" charset="-78"/>
            </a:endParaRP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أهمية العمل المشترك</a:t>
            </a:r>
          </a:p>
          <a:p>
            <a:pPr marL="457200" lvl="0" indent="-45720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أنواعه وسماته </a:t>
            </a:r>
          </a:p>
          <a:p>
            <a:pPr marL="457200" lvl="0" indent="-45720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عوامل نجاحه</a:t>
            </a:r>
          </a:p>
          <a:p>
            <a:pPr marL="457200" lvl="0" indent="-45720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الأسئلة المحورية لبناء العمل المشترك</a:t>
            </a:r>
          </a:p>
        </p:txBody>
      </p:sp>
      <p:cxnSp>
        <p:nvCxnSpPr>
          <p:cNvPr id="11" name="رابط مستقيم 10"/>
          <p:cNvCxnSpPr/>
          <p:nvPr/>
        </p:nvCxnSpPr>
        <p:spPr bwMode="auto">
          <a:xfrm>
            <a:off x="4716016" y="4725144"/>
            <a:ext cx="0" cy="194421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مستطيل 9"/>
          <p:cNvSpPr/>
          <p:nvPr/>
        </p:nvSpPr>
        <p:spPr>
          <a:xfrm>
            <a:off x="1352750" y="2100703"/>
            <a:ext cx="6492483" cy="1311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ورقة العمل الثانية</a:t>
            </a:r>
          </a:p>
          <a:p>
            <a:pPr lvl="0"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العمل المشترك (أنواعه وعوامل نجاحه)</a:t>
            </a:r>
            <a:endParaRPr lang="ar-SA" sz="3600" b="1" dirty="0">
              <a:ln w="0">
                <a:solidFill>
                  <a:schemeClr val="accent3"/>
                </a:solidFill>
              </a:ln>
              <a:solidFill>
                <a:srgbClr val="592F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PT Bold Heading" panose="02010400000000000000" pitchFamily="2" charset="-78"/>
              <a:sym typeface="Tahoma" panose="020B060403050404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03078" y="4732361"/>
            <a:ext cx="904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ar-SA" sz="2400" dirty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المحاور:</a:t>
            </a:r>
          </a:p>
        </p:txBody>
      </p:sp>
      <p:cxnSp>
        <p:nvCxnSpPr>
          <p:cNvPr id="13" name="رابط مستقيم 12"/>
          <p:cNvCxnSpPr/>
          <p:nvPr/>
        </p:nvCxnSpPr>
        <p:spPr bwMode="auto">
          <a:xfrm>
            <a:off x="4355976" y="6669360"/>
            <a:ext cx="720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476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572E72D-EC02-4FD5-B95B-CC66A7A2EB2C}"/>
              </a:ext>
            </a:extLst>
          </p:cNvPr>
          <p:cNvSpPr txBox="1"/>
          <p:nvPr/>
        </p:nvSpPr>
        <p:spPr>
          <a:xfrm>
            <a:off x="4499992" y="4966459"/>
            <a:ext cx="2797723" cy="125701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ar-SA" sz="2800" dirty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تقديم/ </a:t>
            </a:r>
          </a:p>
          <a:p>
            <a:pPr defTabSz="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defRPr/>
            </a:pPr>
            <a:r>
              <a:rPr lang="ar-SA" sz="3200" b="1" dirty="0">
                <a:ln w="0">
                  <a:noFill/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 </a:t>
            </a:r>
            <a:r>
              <a:rPr lang="ar-SA" sz="24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د. الرمضي الصقري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33116"/>
            <a:ext cx="852632" cy="794344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-310616" y="4797152"/>
            <a:ext cx="5026632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ar-SA" sz="2800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PT Bold Heading" panose="02010400000000000000" pitchFamily="2" charset="-78"/>
            </a:endParaRPr>
          </a:p>
          <a:p>
            <a:pPr marL="457200" indent="-45720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مفهوم الاستدامة بالإسلام</a:t>
            </a:r>
          </a:p>
          <a:p>
            <a:pPr marL="457200" lvl="0" indent="-45720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الاستدامة في سياقها الدولي </a:t>
            </a:r>
          </a:p>
          <a:p>
            <a:pPr marL="457200" lvl="0" indent="-45720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الاستدامة ورؤية المملكة 2030 </a:t>
            </a:r>
          </a:p>
          <a:p>
            <a:pPr marL="457200" lvl="0" indent="-45720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تطبيقات عملية في الاستدامة</a:t>
            </a:r>
            <a:endParaRPr lang="en-US" sz="2000" dirty="0">
              <a:solidFill>
                <a:schemeClr val="accent4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</p:txBody>
      </p:sp>
      <p:cxnSp>
        <p:nvCxnSpPr>
          <p:cNvPr id="11" name="رابط مستقيم 10"/>
          <p:cNvCxnSpPr/>
          <p:nvPr/>
        </p:nvCxnSpPr>
        <p:spPr bwMode="auto">
          <a:xfrm>
            <a:off x="4716016" y="4725144"/>
            <a:ext cx="0" cy="194421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مستطيل 9"/>
          <p:cNvSpPr/>
          <p:nvPr/>
        </p:nvSpPr>
        <p:spPr>
          <a:xfrm>
            <a:off x="1133139" y="2100703"/>
            <a:ext cx="6931706" cy="1311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ورقة العمل الثالثة</a:t>
            </a:r>
          </a:p>
          <a:p>
            <a:pPr lvl="0"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تطبيقات الاستدامة في الجمعيات الخيرية</a:t>
            </a:r>
            <a:endParaRPr lang="ar-SA" sz="3600" b="1" dirty="0">
              <a:ln w="0">
                <a:solidFill>
                  <a:schemeClr val="accent3"/>
                </a:solidFill>
              </a:ln>
              <a:solidFill>
                <a:srgbClr val="592F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PT Bold Heading" panose="02010400000000000000" pitchFamily="2" charset="-78"/>
              <a:sym typeface="Tahoma" panose="020B060403050404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03078" y="4732361"/>
            <a:ext cx="904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ar-SA" sz="2400" dirty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المحاور:</a:t>
            </a:r>
          </a:p>
        </p:txBody>
      </p:sp>
      <p:cxnSp>
        <p:nvCxnSpPr>
          <p:cNvPr id="13" name="رابط مستقيم 12"/>
          <p:cNvCxnSpPr/>
          <p:nvPr/>
        </p:nvCxnSpPr>
        <p:spPr bwMode="auto">
          <a:xfrm>
            <a:off x="4355976" y="6669360"/>
            <a:ext cx="720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971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جمعية زمزم للخدمات الصحية التطوعية">
            <a:extLst>
              <a:ext uri="{FF2B5EF4-FFF2-40B4-BE49-F238E27FC236}">
                <a16:creationId xmlns:a16="http://schemas.microsoft.com/office/drawing/2014/main" id="{F1E0AAFA-901D-40A4-BE33-AFB3AE50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16" y="2593974"/>
            <a:ext cx="1509851" cy="1428614"/>
          </a:xfrm>
          <a:prstGeom prst="ellipse">
            <a:avLst/>
          </a:prstGeom>
          <a:ln w="9525" cap="rnd">
            <a:solidFill>
              <a:srgbClr val="592F6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E49FBBD-E253-4C88-82B5-BF7250FE24AB}"/>
              </a:ext>
            </a:extLst>
          </p:cNvPr>
          <p:cNvSpPr txBox="1"/>
          <p:nvPr/>
        </p:nvSpPr>
        <p:spPr>
          <a:xfrm>
            <a:off x="755576" y="3930255"/>
            <a:ext cx="5583053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457200" rtl="1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نشأة زمزم</a:t>
            </a:r>
          </a:p>
          <a:p>
            <a:pPr marL="457200" marR="0" lvl="0" indent="-457200" algn="r" defTabSz="457200" rtl="1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البنية التحتية.</a:t>
            </a:r>
          </a:p>
          <a:p>
            <a:pPr marL="457200" marR="0" lvl="0" indent="-457200" algn="r" defTabSz="457200" rtl="1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الخدمات الصحية.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8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99" y="4277847"/>
            <a:ext cx="1561843" cy="1561843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1766629" y="5058769"/>
            <a:ext cx="4572000" cy="7489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457200" fontAlgn="auto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 startAt="4"/>
              <a:defRPr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تأسيس ادارة الشراكات.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 startAt="4"/>
              <a:defRPr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مقومات النجاح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-598784" y="4022588"/>
            <a:ext cx="37306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 startAt="6"/>
              <a:defRPr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. جائحة كرونا. 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 startAt="6"/>
              <a:defRPr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كراسة مناقصات </a:t>
            </a:r>
            <a:r>
              <a:rPr lang="en-GB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                             </a:t>
            </a: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مزودي الخدمة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 startAt="6"/>
              <a:defRPr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قصص نجاح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 startAt="6"/>
              <a:defRPr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نصائح عامة</a:t>
            </a:r>
            <a:endParaRPr lang="en-GB" sz="1800" dirty="0">
              <a:solidFill>
                <a:schemeClr val="accent4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6" name="العنوان 1">
            <a:extLst>
              <a:ext uri="{FF2B5EF4-FFF2-40B4-BE49-F238E27FC236}">
                <a16:creationId xmlns:a16="http://schemas.microsoft.com/office/drawing/2014/main" id="{49F73141-D3A6-47A5-B703-C5FDED978572}"/>
              </a:ext>
            </a:extLst>
          </p:cNvPr>
          <p:cNvSpPr txBox="1">
            <a:spLocks/>
          </p:cNvSpPr>
          <p:nvPr/>
        </p:nvSpPr>
        <p:spPr bwMode="auto">
          <a:xfrm flipH="1">
            <a:off x="-212204" y="2159274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b" anchorCtr="0" compatLnSpc="1">
            <a:prstTxWarp prst="textNoShape">
              <a:avLst/>
            </a:prstTxWarp>
          </a:bodyPr>
          <a:lstStyle>
            <a:lvl1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ar-SA" kern="1200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محاور التجربة النوعية </a:t>
            </a:r>
            <a:br>
              <a:rPr lang="ar-SA" kern="1200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</a:br>
            <a:r>
              <a:rPr lang="ar-SA" kern="1200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التي قدمت في اللقاء</a:t>
            </a:r>
          </a:p>
        </p:txBody>
      </p:sp>
      <p:cxnSp>
        <p:nvCxnSpPr>
          <p:cNvPr id="17" name="رابط مستقيم 16"/>
          <p:cNvCxnSpPr/>
          <p:nvPr/>
        </p:nvCxnSpPr>
        <p:spPr bwMode="auto">
          <a:xfrm>
            <a:off x="3635896" y="4148375"/>
            <a:ext cx="0" cy="194421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رابط مستقيم 17"/>
          <p:cNvCxnSpPr/>
          <p:nvPr/>
        </p:nvCxnSpPr>
        <p:spPr bwMode="auto">
          <a:xfrm>
            <a:off x="3275856" y="6093296"/>
            <a:ext cx="720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8781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10">
            <a:extLst>
              <a:ext uri="{FF2B5EF4-FFF2-40B4-BE49-F238E27FC236}">
                <a16:creationId xmlns:a16="http://schemas.microsoft.com/office/drawing/2014/main" id="{72BE5F54-4756-40AB-8D61-76EA7CA74DBB}"/>
              </a:ext>
            </a:extLst>
          </p:cNvPr>
          <p:cNvSpPr/>
          <p:nvPr/>
        </p:nvSpPr>
        <p:spPr>
          <a:xfrm>
            <a:off x="2699792" y="2006789"/>
            <a:ext cx="3164114" cy="89805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عدد المستفيدين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39A74CF-67E9-4132-828F-A21360ED25E3}"/>
              </a:ext>
            </a:extLst>
          </p:cNvPr>
          <p:cNvSpPr txBox="1"/>
          <p:nvPr/>
        </p:nvSpPr>
        <p:spPr>
          <a:xfrm>
            <a:off x="3328144" y="5367913"/>
            <a:ext cx="2107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dirty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111 مستفيد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12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04845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3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1658876F-2180-495D-9DE4-8190D8EFAFA8}"/>
              </a:ext>
            </a:extLst>
          </p:cNvPr>
          <p:cNvSpPr txBox="1"/>
          <p:nvPr/>
        </p:nvSpPr>
        <p:spPr>
          <a:xfrm>
            <a:off x="-348810" y="2098769"/>
            <a:ext cx="5064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ar-SA" sz="2400" dirty="0">
                <a:ln w="0">
                  <a:noFill/>
                </a:ln>
                <a:solidFill>
                  <a:srgbClr val="D8D8E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التنسيق القبلي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12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مستطيل مستدير الزوايا 10">
            <a:extLst>
              <a:ext uri="{FF2B5EF4-FFF2-40B4-BE49-F238E27FC236}">
                <a16:creationId xmlns:a16="http://schemas.microsoft.com/office/drawing/2014/main" id="{E4F5DF1F-A46A-4D6F-B182-16D26A34D9C5}"/>
              </a:ext>
            </a:extLst>
          </p:cNvPr>
          <p:cNvSpPr/>
          <p:nvPr/>
        </p:nvSpPr>
        <p:spPr>
          <a:xfrm>
            <a:off x="3563888" y="1340768"/>
            <a:ext cx="5274364" cy="1044686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قياس رضا المستفيدين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54" y="1580015"/>
            <a:ext cx="566192" cy="566192"/>
          </a:xfrm>
          <a:prstGeom prst="rect">
            <a:avLst/>
          </a:prstGeom>
        </p:spPr>
      </p:pic>
      <p:graphicFrame>
        <p:nvGraphicFramePr>
          <p:cNvPr id="9" name="مخطط 8">
            <a:extLst>
              <a:ext uri="{FF2B5EF4-FFF2-40B4-BE49-F238E27FC236}">
                <a16:creationId xmlns:a16="http://schemas.microsoft.com/office/drawing/2014/main" id="{083B1732-1463-4510-8CE7-53A50F09E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651764"/>
              </p:ext>
            </p:extLst>
          </p:nvPr>
        </p:nvGraphicFramePr>
        <p:xfrm>
          <a:off x="395536" y="2375403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4111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0">
            <a:extLst>
              <a:ext uri="{FF2B5EF4-FFF2-40B4-BE49-F238E27FC236}">
                <a16:creationId xmlns:a16="http://schemas.microsoft.com/office/drawing/2014/main" id="{E4F5DF1F-A46A-4D6F-B182-16D26A34D9C5}"/>
              </a:ext>
            </a:extLst>
          </p:cNvPr>
          <p:cNvSpPr/>
          <p:nvPr/>
        </p:nvSpPr>
        <p:spPr>
          <a:xfrm>
            <a:off x="3563888" y="1250473"/>
            <a:ext cx="5274364" cy="1044686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قياس رضا المستفيدين</a:t>
            </a:r>
          </a:p>
        </p:txBody>
      </p:sp>
      <p:graphicFrame>
        <p:nvGraphicFramePr>
          <p:cNvPr id="7" name="مخطط 6">
            <a:extLst>
              <a:ext uri="{FF2B5EF4-FFF2-40B4-BE49-F238E27FC236}">
                <a16:creationId xmlns:a16="http://schemas.microsoft.com/office/drawing/2014/main" id="{50CD4646-9379-4CE8-8083-D2B456157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504113"/>
              </p:ext>
            </p:extLst>
          </p:nvPr>
        </p:nvGraphicFramePr>
        <p:xfrm>
          <a:off x="467544" y="1772816"/>
          <a:ext cx="7406226" cy="516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9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54" y="1489720"/>
            <a:ext cx="566192" cy="5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2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مخطط 6">
            <a:extLst>
              <a:ext uri="{FF2B5EF4-FFF2-40B4-BE49-F238E27FC236}">
                <a16:creationId xmlns:a16="http://schemas.microsoft.com/office/drawing/2014/main" id="{DAFB8A0B-C183-433C-A486-FAE777665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14288"/>
              </p:ext>
            </p:extLst>
          </p:nvPr>
        </p:nvGraphicFramePr>
        <p:xfrm>
          <a:off x="683568" y="2290463"/>
          <a:ext cx="756084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9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مستطيل مستدير الزوايا 10">
            <a:extLst>
              <a:ext uri="{FF2B5EF4-FFF2-40B4-BE49-F238E27FC236}">
                <a16:creationId xmlns:a16="http://schemas.microsoft.com/office/drawing/2014/main" id="{E4F5DF1F-A46A-4D6F-B182-16D26A34D9C5}"/>
              </a:ext>
            </a:extLst>
          </p:cNvPr>
          <p:cNvSpPr/>
          <p:nvPr/>
        </p:nvSpPr>
        <p:spPr>
          <a:xfrm>
            <a:off x="3563888" y="1250473"/>
            <a:ext cx="5274364" cy="1044686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قياس رضا المستفيدين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54" y="1489720"/>
            <a:ext cx="566192" cy="5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1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مخطط 5">
            <a:extLst>
              <a:ext uri="{FF2B5EF4-FFF2-40B4-BE49-F238E27FC236}">
                <a16:creationId xmlns:a16="http://schemas.microsoft.com/office/drawing/2014/main" id="{5A81BC63-81BB-4636-86A8-75261B984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026847"/>
              </p:ext>
            </p:extLst>
          </p:nvPr>
        </p:nvGraphicFramePr>
        <p:xfrm>
          <a:off x="1187624" y="2924944"/>
          <a:ext cx="67687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10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مستطيل مستدير الزوايا 10">
            <a:extLst>
              <a:ext uri="{FF2B5EF4-FFF2-40B4-BE49-F238E27FC236}">
                <a16:creationId xmlns:a16="http://schemas.microsoft.com/office/drawing/2014/main" id="{E4F5DF1F-A46A-4D6F-B182-16D26A34D9C5}"/>
              </a:ext>
            </a:extLst>
          </p:cNvPr>
          <p:cNvSpPr/>
          <p:nvPr/>
        </p:nvSpPr>
        <p:spPr>
          <a:xfrm>
            <a:off x="3419872" y="1664234"/>
            <a:ext cx="5274364" cy="1044686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قياس رضا مقدمي اللقاء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54" y="1885194"/>
            <a:ext cx="566192" cy="5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مخطط 6">
            <a:extLst>
              <a:ext uri="{FF2B5EF4-FFF2-40B4-BE49-F238E27FC236}">
                <a16:creationId xmlns:a16="http://schemas.microsoft.com/office/drawing/2014/main" id="{3E058248-FCC8-4E73-9621-8BC485828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095737"/>
              </p:ext>
            </p:extLst>
          </p:nvPr>
        </p:nvGraphicFramePr>
        <p:xfrm>
          <a:off x="899592" y="2924944"/>
          <a:ext cx="69847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10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مستطيل مستدير الزوايا 10">
            <a:extLst>
              <a:ext uri="{FF2B5EF4-FFF2-40B4-BE49-F238E27FC236}">
                <a16:creationId xmlns:a16="http://schemas.microsoft.com/office/drawing/2014/main" id="{E4F5DF1F-A46A-4D6F-B182-16D26A34D9C5}"/>
              </a:ext>
            </a:extLst>
          </p:cNvPr>
          <p:cNvSpPr/>
          <p:nvPr/>
        </p:nvSpPr>
        <p:spPr>
          <a:xfrm>
            <a:off x="3419872" y="1736242"/>
            <a:ext cx="5274364" cy="1044686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قياس رضا مقدمي اللقاء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54" y="1957202"/>
            <a:ext cx="566192" cy="566192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 bwMode="auto">
          <a:xfrm>
            <a:off x="7020272" y="3933056"/>
            <a:ext cx="216024" cy="1152128"/>
          </a:xfrm>
          <a:prstGeom prst="rect">
            <a:avLst/>
          </a:prstGeom>
          <a:solidFill>
            <a:srgbClr val="CC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GB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4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C06FCFCC-E9B7-47A7-9026-E08E9A6B9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858833"/>
              </p:ext>
            </p:extLst>
          </p:nvPr>
        </p:nvGraphicFramePr>
        <p:xfrm>
          <a:off x="1259632" y="234888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80FD0151-A7A1-4ADD-973A-2BBDCFE36766}"/>
              </a:ext>
            </a:extLst>
          </p:cNvPr>
          <p:cNvSpPr txBox="1"/>
          <p:nvPr/>
        </p:nvSpPr>
        <p:spPr>
          <a:xfrm>
            <a:off x="4064064" y="1486525"/>
            <a:ext cx="5044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آراء المستفيدين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9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03278"/>
            <a:ext cx="812824" cy="8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4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صورة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 rot="10800000" flipH="1" flipV="1">
            <a:off x="1691680" y="1772816"/>
            <a:ext cx="568863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accent1"/>
            </a:solidFill>
          </a:ln>
          <a:effectLst>
            <a:glow>
              <a:schemeClr val="accent1">
                <a:alpha val="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10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834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68563736-F957-47A7-92D5-5E173B126703}"/>
              </a:ext>
            </a:extLst>
          </p:cNvPr>
          <p:cNvSpPr txBox="1"/>
          <p:nvPr/>
        </p:nvSpPr>
        <p:spPr>
          <a:xfrm>
            <a:off x="107504" y="2233719"/>
            <a:ext cx="8784976" cy="4219617"/>
          </a:xfrm>
          <a:prstGeom prst="rect">
            <a:avLst/>
          </a:prstGeom>
          <a:noFill/>
          <a:ln>
            <a:solidFill>
              <a:srgbClr val="D8D8EC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كل الشكر لجهودكم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جزاكم الله خير الجزاء لقاء ثري شكرا لإدارة البرنامج شكرا للمتحدثين على وقتهم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نعجز عن شكركم على هذا العمل ومجهودكم الرائع نتمنى المزيد من البرامج المهمة لقيام القطاع الغير ربحي بالطريقة الصحيحة والمؤدية للغرض الذي أقيمت له ، رضي الله عنكم وجزاكم خير الجزاء.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لقاء ثري ونافع.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بوركت جهودكم وعمل رائع. 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أتمنى الدورة وقتها الظهر أو المساء بعد صلاة العشاء. 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شكرا جزيلا - اللقاء جميل وشيق ومفيد ونطمح للمزيد كتب الله أجركم وبارك جهودكم ..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الله يعطيكم العافية.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9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FD0151-A7A1-4ADD-973A-2BBDCFE36766}"/>
              </a:ext>
            </a:extLst>
          </p:cNvPr>
          <p:cNvSpPr txBox="1"/>
          <p:nvPr/>
        </p:nvSpPr>
        <p:spPr>
          <a:xfrm>
            <a:off x="4064064" y="1486525"/>
            <a:ext cx="5044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آراء المستفيدين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03278"/>
            <a:ext cx="812824" cy="8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7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68563736-F957-47A7-92D5-5E173B126703}"/>
              </a:ext>
            </a:extLst>
          </p:cNvPr>
          <p:cNvSpPr txBox="1"/>
          <p:nvPr/>
        </p:nvSpPr>
        <p:spPr>
          <a:xfrm>
            <a:off x="251520" y="2322336"/>
            <a:ext cx="8568952" cy="4275016"/>
          </a:xfrm>
          <a:prstGeom prst="rect">
            <a:avLst/>
          </a:prstGeom>
          <a:solidFill>
            <a:schemeClr val="bg1"/>
          </a:solidFill>
          <a:ln>
            <a:solidFill>
              <a:srgbClr val="D8D8EC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التنظيم والمحتوى رائع جدًا بارك الله في جهودكم ونفع بكم/ نأمل لو أمكن بث اللقاء</a:t>
            </a:r>
            <a:endParaRPr lang="en-GB" sz="1800" dirty="0">
              <a:solidFill>
                <a:schemeClr val="accent4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في اليوتيوب ليتم الاستفادة منه ونشره</a:t>
            </a:r>
            <a:endParaRPr lang="en-US" sz="1800" dirty="0">
              <a:solidFill>
                <a:schemeClr val="accent4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الاستمرار في الوقت لأنه جدا مناسب.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اقترح تكون مثل هذي اللقاءات بشكل مستمر.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إيجاد جهة للإعلان عن أعمال واستثمارات الجمعيات خاصة المناطق الصغيرة.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كان بودي عرض تجربة زمزم مع الشراكات في بداياتها وكيف تطورت فقد كان التركيز على </a:t>
            </a:r>
            <a:endParaRPr lang="en-GB" sz="1800" dirty="0">
              <a:solidFill>
                <a:schemeClr val="accent4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عرض نماذج النجاح. 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شكر الله لكم وأثابكم خيراً ،نحتاج إلى برامج تنموية دورية ومستمرة. 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تزويدنا بالعروض المقدمة.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9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0FD0151-A7A1-4ADD-973A-2BBDCFE36766}"/>
              </a:ext>
            </a:extLst>
          </p:cNvPr>
          <p:cNvSpPr txBox="1"/>
          <p:nvPr/>
        </p:nvSpPr>
        <p:spPr>
          <a:xfrm>
            <a:off x="4064064" y="1486525"/>
            <a:ext cx="5044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آراء المستفيدين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03278"/>
            <a:ext cx="812824" cy="8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0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68563736-F957-47A7-92D5-5E173B126703}"/>
              </a:ext>
            </a:extLst>
          </p:cNvPr>
          <p:cNvSpPr txBox="1"/>
          <p:nvPr/>
        </p:nvSpPr>
        <p:spPr>
          <a:xfrm>
            <a:off x="179512" y="2636912"/>
            <a:ext cx="8675829" cy="2862322"/>
          </a:xfrm>
          <a:prstGeom prst="rect">
            <a:avLst/>
          </a:prstGeom>
          <a:noFill/>
          <a:ln>
            <a:solidFill>
              <a:srgbClr val="D8D8EC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الدعم للمجتمع بالنهوض بالأعمال الخيرية مثل مؤسسة زمزم.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اللقاء طويل نوعا ما فلو كان هناك استراحة قصيرة مثلا جزاكم الله خيرا وكتب أجركم </a:t>
            </a:r>
            <a:endParaRPr lang="en-GB" sz="1800" dirty="0">
              <a:solidFill>
                <a:schemeClr val="accent4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وجعل ما تقدمون في موازين حسناتكم 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تفعيل التوصيات السابقة ومتابعتها وخروجها لأرض الواقع. 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ملاحظتي: ما كان فيه تفاعل مع أسئلة الشات وكان  التفاعل فقط مع المداخلات الصوتية.</a:t>
            </a:r>
          </a:p>
          <a:p>
            <a:pPr marL="285750" indent="-285750">
              <a:lnSpc>
                <a:spcPct val="150000"/>
              </a:lnSpc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وفقكم الله وبارك جهدكم .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9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0FD0151-A7A1-4ADD-973A-2BBDCFE36766}"/>
              </a:ext>
            </a:extLst>
          </p:cNvPr>
          <p:cNvSpPr txBox="1"/>
          <p:nvPr/>
        </p:nvSpPr>
        <p:spPr>
          <a:xfrm>
            <a:off x="4064064" y="1835327"/>
            <a:ext cx="5044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آراء المستفيدين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752080"/>
            <a:ext cx="812824" cy="8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76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10">
            <a:extLst>
              <a:ext uri="{FF2B5EF4-FFF2-40B4-BE49-F238E27FC236}">
                <a16:creationId xmlns:a16="http://schemas.microsoft.com/office/drawing/2014/main" id="{A3D3D304-DAEA-455E-9096-354423EA8D9E}"/>
              </a:ext>
            </a:extLst>
          </p:cNvPr>
          <p:cNvSpPr/>
          <p:nvPr/>
        </p:nvSpPr>
        <p:spPr>
          <a:xfrm>
            <a:off x="3260440" y="1727154"/>
            <a:ext cx="5344008" cy="682725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2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توصيات مقدمي أوراق العمل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C998752-4818-46D0-B484-B90F746F2477}"/>
              </a:ext>
            </a:extLst>
          </p:cNvPr>
          <p:cNvSpPr txBox="1"/>
          <p:nvPr/>
        </p:nvSpPr>
        <p:spPr>
          <a:xfrm>
            <a:off x="467544" y="2636912"/>
            <a:ext cx="8380100" cy="3277820"/>
          </a:xfrm>
          <a:prstGeom prst="rect">
            <a:avLst/>
          </a:prstGeom>
          <a:noFill/>
          <a:ln>
            <a:solidFill>
              <a:srgbClr val="D8D8EC"/>
            </a:solidFill>
          </a:ln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+mj-lt"/>
              <a:buAutoNum type="arabicParenR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إصدار تشريعات وأنظمة تساهم في حث القطاعين (العام والخاص) على تفعيل برامج الشراكة مع الجمعيات والمؤسسات التنموية.</a:t>
            </a:r>
          </a:p>
          <a:p>
            <a:pPr marL="342900" indent="-342900" algn="r">
              <a:lnSpc>
                <a:spcPct val="150000"/>
              </a:lnSpc>
              <a:buFont typeface="+mj-lt"/>
              <a:buAutoNum type="arabicParenR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تطوير أنظمة الجمعيات والمؤسسات الخيرية فيما يتعلق بالشراكات.</a:t>
            </a:r>
          </a:p>
          <a:p>
            <a:pPr marL="342900" indent="-342900" algn="r">
              <a:lnSpc>
                <a:spcPct val="150000"/>
              </a:lnSpc>
              <a:buFont typeface="+mj-lt"/>
              <a:buAutoNum type="arabicParenR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أن تكون الشراكات محوراً رئيساً أثناء بناء استراتيجيات الجمعيات والمؤسسات التنموية.</a:t>
            </a:r>
          </a:p>
          <a:p>
            <a:pPr marL="342900" indent="-342900" algn="r">
              <a:lnSpc>
                <a:spcPct val="150000"/>
              </a:lnSpc>
              <a:buFont typeface="+mj-lt"/>
              <a:buAutoNum type="arabicParenR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إيجاد وحدة متخصصة في الشراكات ضمن الهيكل الإداري للجمعيات والمؤسسات التنموية.</a:t>
            </a:r>
          </a:p>
          <a:p>
            <a:pPr marL="342900" indent="-342900" algn="r">
              <a:lnSpc>
                <a:spcPct val="150000"/>
              </a:lnSpc>
              <a:buFont typeface="+mj-lt"/>
              <a:buAutoNum type="arabicParenR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الاستفادة من التجارب والممارسات الناجحة في مجال الشراكات ونشرها لتحفيز الآخرين.</a:t>
            </a:r>
          </a:p>
          <a:p>
            <a:pPr marL="342900" indent="-342900" algn="r">
              <a:lnSpc>
                <a:spcPct val="150000"/>
              </a:lnSpc>
              <a:buFont typeface="+mj-lt"/>
              <a:buAutoNum type="arabicParenR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إبراز فوائد وعوائد الشراكات على المشاركين جميعاً.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8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45" y="1727154"/>
            <a:ext cx="616956" cy="6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07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10">
            <a:extLst>
              <a:ext uri="{FF2B5EF4-FFF2-40B4-BE49-F238E27FC236}">
                <a16:creationId xmlns:a16="http://schemas.microsoft.com/office/drawing/2014/main" id="{A3D3D304-DAEA-455E-9096-354423EA8D9E}"/>
              </a:ext>
            </a:extLst>
          </p:cNvPr>
          <p:cNvSpPr/>
          <p:nvPr/>
        </p:nvSpPr>
        <p:spPr>
          <a:xfrm>
            <a:off x="3260440" y="1727154"/>
            <a:ext cx="5344008" cy="682725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2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توصيات مقدمي أوراق العمل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C998752-4818-46D0-B484-B90F746F2477}"/>
              </a:ext>
            </a:extLst>
          </p:cNvPr>
          <p:cNvSpPr txBox="1"/>
          <p:nvPr/>
        </p:nvSpPr>
        <p:spPr>
          <a:xfrm>
            <a:off x="395536" y="2636912"/>
            <a:ext cx="8452108" cy="2862322"/>
          </a:xfrm>
          <a:prstGeom prst="rect">
            <a:avLst/>
          </a:prstGeom>
          <a:noFill/>
          <a:ln>
            <a:solidFill>
              <a:srgbClr val="D8D8EC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7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الفهم الواضح والصحيح لمراحل العمل المشترك.</a:t>
            </a:r>
          </a:p>
          <a:p>
            <a:pPr marL="342900" indent="-342900" algn="r">
              <a:lnSpc>
                <a:spcPct val="150000"/>
              </a:lnSpc>
              <a:buFont typeface="+mj-lt"/>
              <a:buAutoNum type="arabicParenR" startAt="7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التأكد من توافر عوامل نجاح العمل المشترك.</a:t>
            </a:r>
          </a:p>
          <a:p>
            <a:pPr marL="342900" indent="-342900" algn="r">
              <a:lnSpc>
                <a:spcPct val="150000"/>
              </a:lnSpc>
              <a:buFont typeface="+mj-lt"/>
              <a:buAutoNum type="arabicParenR" startAt="7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العمل على نشر نموذج موحد أو متجانس لتقويم جدوى الشراكة قبل الدخول فيها.</a:t>
            </a:r>
          </a:p>
          <a:p>
            <a:pPr marL="342900" indent="-342900" algn="r">
              <a:lnSpc>
                <a:spcPct val="150000"/>
              </a:lnSpc>
              <a:buFont typeface="+mj-lt"/>
              <a:buAutoNum type="arabicParenR" startAt="7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عمل برنامج تقني للتواصل وتفعيل الشراكات.</a:t>
            </a:r>
            <a:endParaRPr lang="en-GB" sz="1800" dirty="0">
              <a:solidFill>
                <a:schemeClr val="accent4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 marL="342900" indent="-342900" algn="r">
              <a:lnSpc>
                <a:spcPct val="150000"/>
              </a:lnSpc>
              <a:buFont typeface="+mj-lt"/>
              <a:buAutoNum type="arabicParenR" startAt="7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تخصيص ميزانية للشراكات وتخصيص موارد مالية لها.</a:t>
            </a:r>
            <a:endParaRPr lang="en-GB" sz="1800" dirty="0">
              <a:solidFill>
                <a:schemeClr val="accent4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 marL="342900" indent="-342900" algn="r">
              <a:lnSpc>
                <a:spcPct val="150000"/>
              </a:lnSpc>
              <a:buFont typeface="+mj-lt"/>
              <a:buAutoNum type="arabicParenR" startAt="7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تفعيل أدوات التغيير وإدارة المعرفة من خلال الشراكات.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8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45" y="1727154"/>
            <a:ext cx="616956" cy="6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6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0">
            <a:extLst>
              <a:ext uri="{FF2B5EF4-FFF2-40B4-BE49-F238E27FC236}">
                <a16:creationId xmlns:a16="http://schemas.microsoft.com/office/drawing/2014/main" id="{A3D3D304-DAEA-455E-9096-354423EA8D9E}"/>
              </a:ext>
            </a:extLst>
          </p:cNvPr>
          <p:cNvSpPr/>
          <p:nvPr/>
        </p:nvSpPr>
        <p:spPr>
          <a:xfrm>
            <a:off x="4572000" y="2026195"/>
            <a:ext cx="3687824" cy="682725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2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توصيات فريق العمل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BB24E82-5325-474F-B25C-FC76ADB02382}"/>
              </a:ext>
            </a:extLst>
          </p:cNvPr>
          <p:cNvSpPr txBox="1"/>
          <p:nvPr/>
        </p:nvSpPr>
        <p:spPr>
          <a:xfrm>
            <a:off x="755576" y="2852936"/>
            <a:ext cx="7895356" cy="1920526"/>
          </a:xfrm>
          <a:prstGeom prst="rect">
            <a:avLst/>
          </a:prstGeom>
          <a:noFill/>
          <a:ln>
            <a:solidFill>
              <a:srgbClr val="D8D8EC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تلخيص التوصيات ودمجها ونشرها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تحويل أوراق العمل إلى دورات مكثفة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تصميم فيديوهات لشرح آلية الدخول للغرفة الزوم واستلام الشهادة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ar-SA" sz="1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إنشاء قاعدة بيانات للمسجلين في اللقاء للاستفادة بالشراكة مستقبلا معهم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5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32" y="2024956"/>
            <a:ext cx="638200" cy="6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96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0">
            <a:extLst>
              <a:ext uri="{FF2B5EF4-FFF2-40B4-BE49-F238E27FC236}">
                <a16:creationId xmlns:a16="http://schemas.microsoft.com/office/drawing/2014/main" id="{E4F5DF1F-A46A-4D6F-B182-16D26A34D9C5}"/>
              </a:ext>
            </a:extLst>
          </p:cNvPr>
          <p:cNvSpPr/>
          <p:nvPr/>
        </p:nvSpPr>
        <p:spPr>
          <a:xfrm>
            <a:off x="5508104" y="1616355"/>
            <a:ext cx="2594592" cy="57026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2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تقرير مصور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7EEB599-7D19-41EC-B85B-8619BD664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7" y="4603817"/>
            <a:ext cx="2867818" cy="166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D98A219-E27E-4AEF-A600-1FA15D4E1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32" y="4614294"/>
            <a:ext cx="2785764" cy="166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1436C22-194B-4AA5-A475-BE5CFDD18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26" y="2569897"/>
            <a:ext cx="2785763" cy="166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7FB113C-76E5-41F1-9F0B-F7CFED0AF4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7" y="2569898"/>
            <a:ext cx="2867818" cy="166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8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79" y="1532431"/>
            <a:ext cx="672433" cy="6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52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0">
            <a:extLst>
              <a:ext uri="{FF2B5EF4-FFF2-40B4-BE49-F238E27FC236}">
                <a16:creationId xmlns:a16="http://schemas.microsoft.com/office/drawing/2014/main" id="{E4F5DF1F-A46A-4D6F-B182-16D26A34D9C5}"/>
              </a:ext>
            </a:extLst>
          </p:cNvPr>
          <p:cNvSpPr/>
          <p:nvPr/>
        </p:nvSpPr>
        <p:spPr>
          <a:xfrm>
            <a:off x="5508104" y="1616355"/>
            <a:ext cx="2594592" cy="57026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2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تقرير مصور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7EEB599-7D19-41EC-B85B-8619BD664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76340"/>
            <a:ext cx="1681200" cy="363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D98A219-E27E-4AEF-A600-1FA15D4E1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75311"/>
            <a:ext cx="1682151" cy="3641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1436C22-194B-4AA5-A475-BE5CFDD18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08" y="2476340"/>
            <a:ext cx="1681200" cy="363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7FB113C-76E5-41F1-9F0B-F7CFED0AF4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76340"/>
            <a:ext cx="1681200" cy="363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8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79" y="1532431"/>
            <a:ext cx="672433" cy="6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1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0">
            <a:extLst>
              <a:ext uri="{FF2B5EF4-FFF2-40B4-BE49-F238E27FC236}">
                <a16:creationId xmlns:a16="http://schemas.microsoft.com/office/drawing/2014/main" id="{E4F5DF1F-A46A-4D6F-B182-16D26A34D9C5}"/>
              </a:ext>
            </a:extLst>
          </p:cNvPr>
          <p:cNvSpPr/>
          <p:nvPr/>
        </p:nvSpPr>
        <p:spPr>
          <a:xfrm>
            <a:off x="5508104" y="1616355"/>
            <a:ext cx="2594592" cy="57026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ar-SA" sz="32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تقرير مصور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7EEB599-7D19-41EC-B85B-8619BD664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76341"/>
            <a:ext cx="1681200" cy="363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D98A219-E27E-4AEF-A600-1FA15D4E1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75312"/>
            <a:ext cx="1682151" cy="364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1436C22-194B-4AA5-A475-BE5CFDD18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08" y="2476341"/>
            <a:ext cx="1681200" cy="363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7FB113C-76E5-41F1-9F0B-F7CFED0AF4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76341"/>
            <a:ext cx="1681200" cy="363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8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79" y="1532431"/>
            <a:ext cx="672433" cy="6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55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07C52FC-A02D-443C-BC54-5FA389D96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659653" cy="414819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72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25727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accent1"/>
            </a:solidFill>
          </a:ln>
          <a:effectLst>
            <a:glow>
              <a:schemeClr val="accent1">
                <a:alpha val="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10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056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08912" cy="492934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26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771800" y="1912208"/>
            <a:ext cx="3744416" cy="1085863"/>
          </a:xfrm>
        </p:spPr>
        <p:txBody>
          <a:bodyPr rtlCol="1"/>
          <a:lstStyle/>
          <a:p>
            <a:r>
              <a:rPr lang="ar-SA" sz="4400" b="0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مستشارو المشروع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7C6DA1F-20EB-4658-BD1A-35A4A4764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9" t="34619" r="4388" b="48342"/>
          <a:stretch/>
        </p:blipFill>
        <p:spPr>
          <a:xfrm>
            <a:off x="6393994" y="4163729"/>
            <a:ext cx="1444195" cy="1450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9E16B25-6291-4214-8568-1B2CF4AC5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34178" r="23844" b="48656"/>
          <a:stretch/>
        </p:blipFill>
        <p:spPr>
          <a:xfrm>
            <a:off x="3937605" y="4191471"/>
            <a:ext cx="1381635" cy="1430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EB5E3E3-F58B-481D-98F3-659EFB350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4" t="34178" r="43646" b="48656"/>
          <a:stretch/>
        </p:blipFill>
        <p:spPr>
          <a:xfrm>
            <a:off x="1291450" y="4191471"/>
            <a:ext cx="1420920" cy="1450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4CF76DC-AD84-4649-AB07-1907591386AF}"/>
              </a:ext>
            </a:extLst>
          </p:cNvPr>
          <p:cNvSpPr txBox="1"/>
          <p:nvPr/>
        </p:nvSpPr>
        <p:spPr>
          <a:xfrm>
            <a:off x="-601216" y="5746030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buNone/>
            </a:pPr>
            <a:r>
              <a:rPr lang="ar-SA" sz="2400" dirty="0">
                <a:solidFill>
                  <a:srgbClr val="6B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PT Bold Heading" panose="02010400000000000000" pitchFamily="2" charset="-78"/>
              </a:rPr>
              <a:t>م. سعد القرشي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AA57E69-8484-453C-A48A-AE7FA4980FBF}"/>
              </a:ext>
            </a:extLst>
          </p:cNvPr>
          <p:cNvSpPr txBox="1"/>
          <p:nvPr/>
        </p:nvSpPr>
        <p:spPr>
          <a:xfrm>
            <a:off x="6095528" y="5746030"/>
            <a:ext cx="1932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2400" dirty="0">
                <a:solidFill>
                  <a:srgbClr val="6B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PT Bold Heading" panose="02010400000000000000" pitchFamily="2" charset="-78"/>
              </a:rPr>
              <a:t>أ. عماد الحجري</a:t>
            </a:r>
            <a:endParaRPr lang="ar-SA" sz="24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847B572-0E61-445E-BA32-26982A063984}"/>
              </a:ext>
            </a:extLst>
          </p:cNvPr>
          <p:cNvSpPr txBox="1"/>
          <p:nvPr/>
        </p:nvSpPr>
        <p:spPr>
          <a:xfrm>
            <a:off x="3503240" y="5775647"/>
            <a:ext cx="212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2400" dirty="0">
                <a:solidFill>
                  <a:srgbClr val="6B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PT Bold Heading" panose="02010400000000000000" pitchFamily="2" charset="-78"/>
              </a:rPr>
              <a:t>د. بشيت المطرفي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12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شكل بيضاوي 13"/>
          <p:cNvSpPr/>
          <p:nvPr/>
        </p:nvSpPr>
        <p:spPr bwMode="auto">
          <a:xfrm>
            <a:off x="6887616" y="3753036"/>
            <a:ext cx="228475" cy="228475"/>
          </a:xfrm>
          <a:prstGeom prst="ellipse">
            <a:avLst/>
          </a:prstGeom>
          <a:solidFill>
            <a:srgbClr val="D8D8E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GB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شكل بيضاوي 14"/>
          <p:cNvSpPr/>
          <p:nvPr/>
        </p:nvSpPr>
        <p:spPr bwMode="auto">
          <a:xfrm>
            <a:off x="4426893" y="3753036"/>
            <a:ext cx="228475" cy="228475"/>
          </a:xfrm>
          <a:prstGeom prst="ellipse">
            <a:avLst/>
          </a:prstGeom>
          <a:solidFill>
            <a:srgbClr val="D8D8E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GB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شكل بيضاوي 15"/>
          <p:cNvSpPr/>
          <p:nvPr/>
        </p:nvSpPr>
        <p:spPr bwMode="auto">
          <a:xfrm>
            <a:off x="1906613" y="3753036"/>
            <a:ext cx="228475" cy="228475"/>
          </a:xfrm>
          <a:prstGeom prst="ellipse">
            <a:avLst/>
          </a:prstGeom>
          <a:solidFill>
            <a:srgbClr val="D8D8E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GB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رابط مستقيم 17"/>
          <p:cNvCxnSpPr>
            <a:stCxn id="14" idx="0"/>
          </p:cNvCxnSpPr>
          <p:nvPr/>
        </p:nvCxnSpPr>
        <p:spPr bwMode="auto">
          <a:xfrm flipH="1" flipV="1">
            <a:off x="7001853" y="3212976"/>
            <a:ext cx="1" cy="540060"/>
          </a:xfrm>
          <a:prstGeom prst="line">
            <a:avLst/>
          </a:prstGeom>
          <a:noFill/>
          <a:ln w="9525" cap="flat" cmpd="sng" algn="ctr">
            <a:solidFill>
              <a:srgbClr val="D8D8E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رابط مستقيم 19"/>
          <p:cNvCxnSpPr/>
          <p:nvPr/>
        </p:nvCxnSpPr>
        <p:spPr bwMode="auto">
          <a:xfrm flipH="1" flipV="1">
            <a:off x="4537728" y="3068960"/>
            <a:ext cx="1" cy="747501"/>
          </a:xfrm>
          <a:prstGeom prst="line">
            <a:avLst/>
          </a:prstGeom>
          <a:noFill/>
          <a:ln w="9525" cap="flat" cmpd="sng" algn="ctr">
            <a:solidFill>
              <a:srgbClr val="D8D8E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رابط مستقيم 20"/>
          <p:cNvCxnSpPr/>
          <p:nvPr/>
        </p:nvCxnSpPr>
        <p:spPr bwMode="auto">
          <a:xfrm flipH="1" flipV="1">
            <a:off x="2001910" y="3301232"/>
            <a:ext cx="1" cy="540060"/>
          </a:xfrm>
          <a:prstGeom prst="line">
            <a:avLst/>
          </a:prstGeom>
          <a:noFill/>
          <a:ln w="9525" cap="flat" cmpd="sng" algn="ctr">
            <a:solidFill>
              <a:srgbClr val="D8D8E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رابط مستقيم 22"/>
          <p:cNvCxnSpPr/>
          <p:nvPr/>
        </p:nvCxnSpPr>
        <p:spPr bwMode="auto">
          <a:xfrm>
            <a:off x="4537727" y="3276401"/>
            <a:ext cx="0" cy="0"/>
          </a:xfrm>
          <a:prstGeom prst="line">
            <a:avLst/>
          </a:prstGeom>
          <a:noFill/>
          <a:ln w="9525" cap="flat" cmpd="sng" algn="ctr">
            <a:solidFill>
              <a:srgbClr val="D8D8E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رابط مستقيم 25"/>
          <p:cNvCxnSpPr/>
          <p:nvPr/>
        </p:nvCxnSpPr>
        <p:spPr bwMode="auto">
          <a:xfrm flipH="1" flipV="1">
            <a:off x="6312770" y="2924944"/>
            <a:ext cx="689083" cy="288032"/>
          </a:xfrm>
          <a:prstGeom prst="line">
            <a:avLst/>
          </a:prstGeom>
          <a:noFill/>
          <a:ln w="9525" cap="flat" cmpd="sng" algn="ctr">
            <a:solidFill>
              <a:srgbClr val="D8D8E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رابط مستقيم 28"/>
          <p:cNvCxnSpPr/>
          <p:nvPr/>
        </p:nvCxnSpPr>
        <p:spPr bwMode="auto">
          <a:xfrm flipV="1">
            <a:off x="2001910" y="2924944"/>
            <a:ext cx="925266" cy="376288"/>
          </a:xfrm>
          <a:prstGeom prst="line">
            <a:avLst/>
          </a:prstGeom>
          <a:noFill/>
          <a:ln w="9525" cap="flat" cmpd="sng" algn="ctr">
            <a:solidFill>
              <a:srgbClr val="D8D8E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344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11C4BA0F-0F84-4FEB-90AD-2AA57B431FEC}"/>
              </a:ext>
            </a:extLst>
          </p:cNvPr>
          <p:cNvSpPr/>
          <p:nvPr/>
        </p:nvSpPr>
        <p:spPr>
          <a:xfrm>
            <a:off x="467544" y="1833211"/>
            <a:ext cx="8136904" cy="71095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latinLnBrk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  </a:t>
            </a:r>
            <a:r>
              <a:rPr lang="ar-SA" sz="4400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نبذة تعريفية للمشروع</a:t>
            </a: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B2CFF813-2E6A-488D-9E03-DF089E5B9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78606"/>
              </p:ext>
            </p:extLst>
          </p:nvPr>
        </p:nvGraphicFramePr>
        <p:xfrm>
          <a:off x="467544" y="2708920"/>
          <a:ext cx="8136904" cy="3888432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125752">
                  <a:extLst>
                    <a:ext uri="{9D8B030D-6E8A-4147-A177-3AD203B41FA5}">
                      <a16:colId xmlns:a16="http://schemas.microsoft.com/office/drawing/2014/main" val="4221325966"/>
                    </a:ext>
                  </a:extLst>
                </a:gridCol>
                <a:gridCol w="1074407">
                  <a:extLst>
                    <a:ext uri="{9D8B030D-6E8A-4147-A177-3AD203B41FA5}">
                      <a16:colId xmlns:a16="http://schemas.microsoft.com/office/drawing/2014/main" val="2135081146"/>
                    </a:ext>
                  </a:extLst>
                </a:gridCol>
                <a:gridCol w="5936745">
                  <a:extLst>
                    <a:ext uri="{9D8B030D-6E8A-4147-A177-3AD203B41FA5}">
                      <a16:colId xmlns:a16="http://schemas.microsoft.com/office/drawing/2014/main" val="2819149206"/>
                    </a:ext>
                  </a:extLst>
                </a:gridCol>
              </a:tblGrid>
              <a:tr h="10702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وصف المشروع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</a:txBody>
                  <a:tcPr marL="36396" marR="36396" marT="0" marB="0"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لقاء تنسيقي سنوي يهدف إلى تظافر جهود منظمات القطاع غير الربحي وعقد اتفاقيات الشراكة فيما بينها وتبادل الخبرات بين قياداتها، </a:t>
                      </a:r>
                      <a:r>
                        <a:rPr lang="ar-SA" sz="140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يتم فيه تقديم بعض أوراق العمل وعرض عدد من التجارب المميزة في مجال الشراكات.</a:t>
                      </a:r>
                      <a:endParaRPr lang="en-US" sz="1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</a:txBody>
                  <a:tcPr marL="36396" marR="36396" marT="0" marB="0"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58744"/>
                  </a:ext>
                </a:extLst>
              </a:tr>
              <a:tr h="713493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أهداف المشروع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</a:txBody>
                  <a:tcPr marL="36396" marR="36396" marT="0" marB="0"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الهدف العام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</a:txBody>
                  <a:tcPr marL="36396" marR="36396" marT="0" marB="0"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تظافر جهود منظمات القطاع غير الربحي وعقد اتفاقيات الشراكة فيما بينها وتبادل الخبرات بين قياداتها، وتوعيتها بأبرز وسائل تحقيق الاستدامة المالية.</a:t>
                      </a:r>
                      <a:endParaRPr lang="en-US" sz="1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</a:txBody>
                  <a:tcPr marL="36396" marR="36396" marT="0" marB="0"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909071"/>
                  </a:ext>
                </a:extLst>
              </a:tr>
              <a:tr h="139120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الأهداف التفصيلية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</a:txBody>
                  <a:tcPr marL="36396" marR="36396" marT="0" marB="0"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E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ar-SA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رفع الوعي بأهمية التكامل وتنسيق الشراكات بين منظمات القطاع غير الربحي.</a:t>
                      </a:r>
                      <a:endParaRPr lang="en-US" sz="1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ar-SA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تمكين المشاركين من وسائل تحقيق الاستدامة المالية.</a:t>
                      </a:r>
                      <a:endParaRPr lang="en-US" sz="1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ar-SA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بناء شراكات فاعلة وتبادل الخبرات بين الجهات المشاركة.</a:t>
                      </a:r>
                      <a:endParaRPr lang="en-US" sz="1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ar-SA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نشر ثقافة العمل المشترك بين قيادات ومنسوبي المنظمات من خلال اللقاءات.</a:t>
                      </a:r>
                      <a:endParaRPr lang="en-US" sz="1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</a:txBody>
                  <a:tcPr marL="36396" marR="36396" marT="0" marB="0"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502062"/>
                  </a:ext>
                </a:extLst>
              </a:tr>
              <a:tr h="71349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الفئة المستهدفة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</a:txBody>
                  <a:tcPr marL="36396" marR="36396" marT="0" marB="0"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PT Bold Heading" panose="02010400000000000000" pitchFamily="2" charset="-78"/>
                        </a:rPr>
                        <a:t>قيادات ومسؤولو العلاقات العامة وإدارة الشراكات في منظمات القطاع غير الربحي في مختلف أنحاء المملكة.</a:t>
                      </a:r>
                      <a:endParaRPr lang="en-US" sz="1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PT Bold Heading" panose="02010400000000000000" pitchFamily="2" charset="-78"/>
                      </a:endParaRPr>
                    </a:p>
                  </a:txBody>
                  <a:tcPr marL="36396" marR="36396" marT="0" marB="0"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30138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9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201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4DD6623-FCAA-41B0-9E31-3189A0AF9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136904" cy="493462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307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F24765FE-5DC8-4FFF-A1C7-4CC710B3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39552" y="2348880"/>
            <a:ext cx="7696200" cy="1295400"/>
          </a:xfrm>
        </p:spPr>
        <p:txBody>
          <a:bodyPr rtlCol="1"/>
          <a:lstStyle/>
          <a:p>
            <a:pPr algn="ctr"/>
            <a:r>
              <a:rPr lang="ar-SA" kern="1200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أوراق العمل التي قُدّمت في اللقاء</a:t>
            </a:r>
            <a:br>
              <a:rPr lang="ar-SA" kern="1200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</a:br>
            <a:r>
              <a:rPr lang="ar-SA" kern="1200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 ومحاورها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93659"/>
            <a:ext cx="2318109" cy="21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572E72D-EC02-4FD5-B95B-CC66A7A2EB2C}"/>
              </a:ext>
            </a:extLst>
          </p:cNvPr>
          <p:cNvSpPr txBox="1"/>
          <p:nvPr/>
        </p:nvSpPr>
        <p:spPr>
          <a:xfrm>
            <a:off x="4499992" y="4966459"/>
            <a:ext cx="2797723" cy="1231106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ar-SA" sz="2800" dirty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تقديم/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ar-SA" sz="3200" b="1" dirty="0">
                <a:ln w="0">
                  <a:noFill/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  <a:sym typeface="Tahoma" panose="020B0604030504040204" pitchFamily="34" charset="0"/>
              </a:rPr>
              <a:t>د. بشيت </a:t>
            </a:r>
            <a:r>
              <a:rPr lang="ar-SA" sz="2800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  <a:sym typeface="Tahoma" panose="020B0604030504040204" pitchFamily="34" charset="0"/>
              </a:rPr>
              <a:t>المطرفي</a:t>
            </a:r>
            <a:endParaRPr lang="ar-SA" sz="2800" dirty="0">
              <a:solidFill>
                <a:schemeClr val="accent4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1584176" cy="94070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624429-63B4-478F-AABE-188642D6DF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8064" r="13966" b="27419"/>
          <a:stretch/>
        </p:blipFill>
        <p:spPr bwMode="auto">
          <a:xfrm>
            <a:off x="1403648" y="326676"/>
            <a:ext cx="1581460" cy="97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33116"/>
            <a:ext cx="852632" cy="794344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-310616" y="4797152"/>
            <a:ext cx="5026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ar-SA" sz="2800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PT Bold Heading" panose="02010400000000000000" pitchFamily="2" charset="-78"/>
            </a:endParaRP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الشراكات- مفاهيم ومصطلحات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الشركات والاستدامة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مقومات الشراكات الناجحة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ar-SA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خطوات بناء الشراكات</a:t>
            </a:r>
          </a:p>
        </p:txBody>
      </p:sp>
      <p:cxnSp>
        <p:nvCxnSpPr>
          <p:cNvPr id="11" name="رابط مستقيم 10"/>
          <p:cNvCxnSpPr/>
          <p:nvPr/>
        </p:nvCxnSpPr>
        <p:spPr bwMode="auto">
          <a:xfrm>
            <a:off x="4716016" y="4725144"/>
            <a:ext cx="0" cy="194421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مستطيل 9"/>
          <p:cNvSpPr/>
          <p:nvPr/>
        </p:nvSpPr>
        <p:spPr>
          <a:xfrm>
            <a:off x="2123728" y="2133439"/>
            <a:ext cx="4876656" cy="1311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ورقة العمل الأولى</a:t>
            </a:r>
          </a:p>
          <a:p>
            <a:pPr lvl="0" algn="ctr">
              <a:buNone/>
            </a:pPr>
            <a:r>
              <a:rPr lang="ar-SA" sz="3600" b="1" dirty="0">
                <a:ln w="0">
                  <a:solidFill>
                    <a:schemeClr val="accent3"/>
                  </a:solidFill>
                </a:ln>
                <a:solidFill>
                  <a:srgbClr val="592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  <a:sym typeface="Tahoma" panose="020B0604030504040204" pitchFamily="34" charset="0"/>
              </a:rPr>
              <a:t>الشراكات - المقومات والبناء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803078" y="4732361"/>
            <a:ext cx="904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ar-SA" sz="2400" dirty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PT Bold Heading" panose="02010400000000000000" pitchFamily="2" charset="-78"/>
              </a:rPr>
              <a:t>المحاور:</a:t>
            </a:r>
          </a:p>
        </p:txBody>
      </p:sp>
      <p:cxnSp>
        <p:nvCxnSpPr>
          <p:cNvPr id="13" name="رابط مستقيم 12"/>
          <p:cNvCxnSpPr/>
          <p:nvPr/>
        </p:nvCxnSpPr>
        <p:spPr bwMode="auto">
          <a:xfrm>
            <a:off x="4355976" y="6669360"/>
            <a:ext cx="720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40863859"/>
      </p:ext>
    </p:extLst>
  </p:cSld>
  <p:clrMapOvr>
    <a:masterClrMapping/>
  </p:clrMapOvr>
</p:sld>
</file>

<file path=ppt/theme/theme1.xml><?xml version="1.0" encoding="utf-8"?>
<a:theme xmlns:a="http://schemas.openxmlformats.org/drawingml/2006/main" name="عرض تقديمي لتدريب فريق المبيعات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_26713077_TF02819076" id="{F3E72398-3FE3-45AB-9B46-27E23956A6D2}" vid="{72D70BF8-77B8-4E4A-8CC9-85494275C636}"/>
    </a:ext>
  </a:extLst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815</Words>
  <Application>Microsoft Office PowerPoint</Application>
  <PresentationFormat>عرض على الشاشة (4:3)</PresentationFormat>
  <Paragraphs>158</Paragraphs>
  <Slides>29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8" baseType="lpstr">
      <vt:lpstr>Arial</vt:lpstr>
      <vt:lpstr>Calibri</vt:lpstr>
      <vt:lpstr>Comic Sans MS</vt:lpstr>
      <vt:lpstr>Google Sans</vt:lpstr>
      <vt:lpstr>Monotype Koufi</vt:lpstr>
      <vt:lpstr>PT Bold Heading</vt:lpstr>
      <vt:lpstr>Tahoma</vt:lpstr>
      <vt:lpstr>Wingdings</vt:lpstr>
      <vt:lpstr>عرض تقديمي لتدريب فريق المبيعات</vt:lpstr>
      <vt:lpstr>تقرير اللقاء التنسيقي السادس 1443هـ </vt:lpstr>
      <vt:lpstr>عرض تقديمي في PowerPoint</vt:lpstr>
      <vt:lpstr>عرض تقديمي في PowerPoint</vt:lpstr>
      <vt:lpstr>عرض تقديمي في PowerPoint</vt:lpstr>
      <vt:lpstr>مستشارو المشروع</vt:lpstr>
      <vt:lpstr>عرض تقديمي في PowerPoint</vt:lpstr>
      <vt:lpstr>عرض تقديمي في PowerPoint</vt:lpstr>
      <vt:lpstr>أوراق العمل التي قُدّمت في اللقاء  ومحاورها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تدريب فريق المبيعات</dc:title>
  <dc:creator>Fno</dc:creator>
  <cp:lastModifiedBy>A AL</cp:lastModifiedBy>
  <cp:revision>28</cp:revision>
  <dcterms:created xsi:type="dcterms:W3CDTF">2021-09-08T14:37:32Z</dcterms:created>
  <dcterms:modified xsi:type="dcterms:W3CDTF">2021-09-16T09:08:45Z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