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notesMasterIdLst>
    <p:notesMasterId r:id="rId92"/>
  </p:notesMasterIdLst>
  <p:sldIdLst>
    <p:sldId id="257" r:id="rId2"/>
    <p:sldId id="276" r:id="rId3"/>
    <p:sldId id="279" r:id="rId4"/>
    <p:sldId id="343" r:id="rId5"/>
    <p:sldId id="258" r:id="rId6"/>
    <p:sldId id="260" r:id="rId7"/>
    <p:sldId id="259" r:id="rId8"/>
    <p:sldId id="282" r:id="rId9"/>
    <p:sldId id="283" r:id="rId10"/>
    <p:sldId id="284" r:id="rId11"/>
    <p:sldId id="285" r:id="rId12"/>
    <p:sldId id="286" r:id="rId13"/>
    <p:sldId id="287" r:id="rId14"/>
    <p:sldId id="289" r:id="rId15"/>
    <p:sldId id="290" r:id="rId16"/>
    <p:sldId id="261" r:id="rId17"/>
    <p:sldId id="262" r:id="rId18"/>
    <p:sldId id="263" r:id="rId19"/>
    <p:sldId id="292" r:id="rId20"/>
    <p:sldId id="264" r:id="rId21"/>
    <p:sldId id="265" r:id="rId22"/>
    <p:sldId id="266" r:id="rId23"/>
    <p:sldId id="267" r:id="rId24"/>
    <p:sldId id="272" r:id="rId25"/>
    <p:sldId id="273" r:id="rId26"/>
    <p:sldId id="275" r:id="rId27"/>
    <p:sldId id="291" r:id="rId28"/>
    <p:sldId id="288" r:id="rId29"/>
    <p:sldId id="294" r:id="rId30"/>
    <p:sldId id="295" r:id="rId31"/>
    <p:sldId id="296" r:id="rId32"/>
    <p:sldId id="298" r:id="rId33"/>
    <p:sldId id="297" r:id="rId34"/>
    <p:sldId id="320" r:id="rId35"/>
    <p:sldId id="299" r:id="rId36"/>
    <p:sldId id="321" r:id="rId37"/>
    <p:sldId id="300" r:id="rId38"/>
    <p:sldId id="322" r:id="rId39"/>
    <p:sldId id="301" r:id="rId40"/>
    <p:sldId id="323" r:id="rId41"/>
    <p:sldId id="302" r:id="rId42"/>
    <p:sldId id="324" r:id="rId43"/>
    <p:sldId id="325" r:id="rId44"/>
    <p:sldId id="303" r:id="rId45"/>
    <p:sldId id="326" r:id="rId46"/>
    <p:sldId id="304" r:id="rId47"/>
    <p:sldId id="327" r:id="rId48"/>
    <p:sldId id="305" r:id="rId49"/>
    <p:sldId id="328" r:id="rId50"/>
    <p:sldId id="306" r:id="rId51"/>
    <p:sldId id="329" r:id="rId52"/>
    <p:sldId id="307" r:id="rId53"/>
    <p:sldId id="330" r:id="rId54"/>
    <p:sldId id="308" r:id="rId55"/>
    <p:sldId id="331" r:id="rId56"/>
    <p:sldId id="309" r:id="rId57"/>
    <p:sldId id="332" r:id="rId58"/>
    <p:sldId id="310" r:id="rId59"/>
    <p:sldId id="333" r:id="rId60"/>
    <p:sldId id="311" r:id="rId61"/>
    <p:sldId id="334" r:id="rId62"/>
    <p:sldId id="312" r:id="rId63"/>
    <p:sldId id="335" r:id="rId64"/>
    <p:sldId id="336" r:id="rId65"/>
    <p:sldId id="293" r:id="rId66"/>
    <p:sldId id="313" r:id="rId67"/>
    <p:sldId id="314" r:id="rId68"/>
    <p:sldId id="315" r:id="rId69"/>
    <p:sldId id="316" r:id="rId70"/>
    <p:sldId id="318" r:id="rId71"/>
    <p:sldId id="317" r:id="rId72"/>
    <p:sldId id="319" r:id="rId73"/>
    <p:sldId id="337" r:id="rId74"/>
    <p:sldId id="352" r:id="rId75"/>
    <p:sldId id="339" r:id="rId76"/>
    <p:sldId id="344" r:id="rId77"/>
    <p:sldId id="345" r:id="rId78"/>
    <p:sldId id="346" r:id="rId79"/>
    <p:sldId id="347" r:id="rId80"/>
    <p:sldId id="348" r:id="rId81"/>
    <p:sldId id="349" r:id="rId82"/>
    <p:sldId id="350" r:id="rId83"/>
    <p:sldId id="338" r:id="rId84"/>
    <p:sldId id="340" r:id="rId85"/>
    <p:sldId id="353" r:id="rId86"/>
    <p:sldId id="341" r:id="rId87"/>
    <p:sldId id="354" r:id="rId88"/>
    <p:sldId id="355" r:id="rId89"/>
    <p:sldId id="342" r:id="rId90"/>
    <p:sldId id="271" r:id="rId91"/>
  </p:sldIdLst>
  <p:sldSz cx="6858000" cy="9144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3B2"/>
    <a:srgbClr val="EF9C63"/>
    <a:srgbClr val="64A0D7"/>
    <a:srgbClr val="5EA9CA"/>
    <a:srgbClr val="8B8B8B"/>
    <a:srgbClr val="FFECE5"/>
    <a:srgbClr val="8298C0"/>
    <a:srgbClr val="7F1721"/>
    <a:srgbClr val="B6304B"/>
    <a:srgbClr val="DE98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588" autoAdjust="0"/>
    <p:restoredTop sz="94660"/>
  </p:normalViewPr>
  <p:slideViewPr>
    <p:cSldViewPr snapToGrid="0">
      <p:cViewPr varScale="1">
        <p:scale>
          <a:sx n="56" d="100"/>
          <a:sy n="56" d="100"/>
        </p:scale>
        <p:origin x="222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82.4</c:v>
                </c:pt>
                <c:pt idx="1">
                  <c:v>95</c:v>
                </c:pt>
                <c:pt idx="2">
                  <c:v>100</c:v>
                </c:pt>
                <c:pt idx="3">
                  <c:v>64.7</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38000888"/>
        <c:axId val="538001672"/>
      </c:barChart>
      <c:catAx>
        <c:axId val="538000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38001672"/>
        <c:crosses val="autoZero"/>
        <c:auto val="1"/>
        <c:lblAlgn val="ctr"/>
        <c:lblOffset val="100"/>
        <c:noMultiLvlLbl val="0"/>
      </c:catAx>
      <c:valAx>
        <c:axId val="538001672"/>
        <c:scaling>
          <c:orientation val="minMax"/>
        </c:scaling>
        <c:delete val="1"/>
        <c:axPos val="l"/>
        <c:numFmt formatCode="General" sourceLinked="1"/>
        <c:majorTickMark val="none"/>
        <c:minorTickMark val="none"/>
        <c:tickLblPos val="nextTo"/>
        <c:crossAx val="5380008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78</c:v>
                </c:pt>
                <c:pt idx="1">
                  <c:v>95</c:v>
                </c:pt>
                <c:pt idx="2">
                  <c:v>100</c:v>
                </c:pt>
                <c:pt idx="3">
                  <c:v>91</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403929256"/>
        <c:axId val="403926904"/>
      </c:barChart>
      <c:catAx>
        <c:axId val="403929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403926904"/>
        <c:crosses val="autoZero"/>
        <c:auto val="1"/>
        <c:lblAlgn val="ctr"/>
        <c:lblOffset val="100"/>
        <c:noMultiLvlLbl val="0"/>
      </c:catAx>
      <c:valAx>
        <c:axId val="403926904"/>
        <c:scaling>
          <c:orientation val="minMax"/>
        </c:scaling>
        <c:delete val="1"/>
        <c:axPos val="l"/>
        <c:numFmt formatCode="General" sourceLinked="1"/>
        <c:majorTickMark val="none"/>
        <c:minorTickMark val="none"/>
        <c:tickLblPos val="nextTo"/>
        <c:crossAx val="4039292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100</c:v>
                </c:pt>
                <c:pt idx="2">
                  <c:v>100</c:v>
                </c:pt>
                <c:pt idx="3">
                  <c:v>90.5</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36994120"/>
        <c:axId val="536993728"/>
      </c:barChart>
      <c:catAx>
        <c:axId val="536994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36993728"/>
        <c:crosses val="autoZero"/>
        <c:auto val="1"/>
        <c:lblAlgn val="ctr"/>
        <c:lblOffset val="100"/>
        <c:noMultiLvlLbl val="0"/>
      </c:catAx>
      <c:valAx>
        <c:axId val="536993728"/>
        <c:scaling>
          <c:orientation val="minMax"/>
        </c:scaling>
        <c:delete val="1"/>
        <c:axPos val="l"/>
        <c:numFmt formatCode="General" sourceLinked="1"/>
        <c:majorTickMark val="none"/>
        <c:minorTickMark val="none"/>
        <c:tickLblPos val="nextTo"/>
        <c:crossAx val="5369941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92.5</c:v>
                </c:pt>
                <c:pt idx="1">
                  <c:v>100</c:v>
                </c:pt>
                <c:pt idx="2">
                  <c:v>100</c:v>
                </c:pt>
                <c:pt idx="3">
                  <c:v>85.7</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45633432"/>
        <c:axId val="545633824"/>
      </c:barChart>
      <c:catAx>
        <c:axId val="545633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45633824"/>
        <c:crosses val="autoZero"/>
        <c:auto val="1"/>
        <c:lblAlgn val="ctr"/>
        <c:lblOffset val="100"/>
        <c:noMultiLvlLbl val="0"/>
      </c:catAx>
      <c:valAx>
        <c:axId val="545633824"/>
        <c:scaling>
          <c:orientation val="minMax"/>
        </c:scaling>
        <c:delete val="1"/>
        <c:axPos val="l"/>
        <c:numFmt formatCode="General" sourceLinked="1"/>
        <c:majorTickMark val="none"/>
        <c:minorTickMark val="none"/>
        <c:tickLblPos val="nextTo"/>
        <c:crossAx val="54563343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92.9</c:v>
                </c:pt>
                <c:pt idx="1">
                  <c:v>100</c:v>
                </c:pt>
                <c:pt idx="2">
                  <c:v>100</c:v>
                </c:pt>
                <c:pt idx="3">
                  <c:v>85.9</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45636176"/>
        <c:axId val="545636568"/>
      </c:barChart>
      <c:catAx>
        <c:axId val="545636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45636568"/>
        <c:crosses val="autoZero"/>
        <c:auto val="1"/>
        <c:lblAlgn val="ctr"/>
        <c:lblOffset val="100"/>
        <c:noMultiLvlLbl val="0"/>
      </c:catAx>
      <c:valAx>
        <c:axId val="545636568"/>
        <c:scaling>
          <c:orientation val="minMax"/>
        </c:scaling>
        <c:delete val="1"/>
        <c:axPos val="l"/>
        <c:numFmt formatCode="General" sourceLinked="1"/>
        <c:majorTickMark val="none"/>
        <c:minorTickMark val="none"/>
        <c:tickLblPos val="nextTo"/>
        <c:crossAx val="5456361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100</c:v>
                </c:pt>
                <c:pt idx="2">
                  <c:v>100</c:v>
                </c:pt>
                <c:pt idx="3">
                  <c:v>100</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45639312"/>
        <c:axId val="545639704"/>
      </c:barChart>
      <c:catAx>
        <c:axId val="5456393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45639704"/>
        <c:crosses val="autoZero"/>
        <c:auto val="1"/>
        <c:lblAlgn val="ctr"/>
        <c:lblOffset val="100"/>
        <c:noMultiLvlLbl val="0"/>
      </c:catAx>
      <c:valAx>
        <c:axId val="545639704"/>
        <c:scaling>
          <c:orientation val="minMax"/>
        </c:scaling>
        <c:delete val="1"/>
        <c:axPos val="l"/>
        <c:numFmt formatCode="General" sourceLinked="1"/>
        <c:majorTickMark val="none"/>
        <c:minorTickMark val="none"/>
        <c:tickLblPos val="nextTo"/>
        <c:crossAx val="5456393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100</c:v>
                </c:pt>
                <c:pt idx="2">
                  <c:v>100</c:v>
                </c:pt>
                <c:pt idx="3">
                  <c:v>93</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45642448"/>
        <c:axId val="545642840"/>
      </c:barChart>
      <c:catAx>
        <c:axId val="54564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45642840"/>
        <c:crosses val="autoZero"/>
        <c:auto val="1"/>
        <c:lblAlgn val="ctr"/>
        <c:lblOffset val="100"/>
        <c:noMultiLvlLbl val="0"/>
      </c:catAx>
      <c:valAx>
        <c:axId val="545642840"/>
        <c:scaling>
          <c:orientation val="minMax"/>
        </c:scaling>
        <c:delete val="1"/>
        <c:axPos val="l"/>
        <c:numFmt formatCode="General" sourceLinked="1"/>
        <c:majorTickMark val="none"/>
        <c:minorTickMark val="none"/>
        <c:tickLblPos val="nextTo"/>
        <c:crossAx val="5456424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النسبة</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ar-SA"/>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ورقة1!$A$2:$A$6</c:f>
              <c:strCache>
                <c:ptCount val="5"/>
                <c:pt idx="0">
                  <c:v>وقت انعقاد الدورة </c:v>
                </c:pt>
                <c:pt idx="1">
                  <c:v>مدة اللقاء ومناسبته للدورة </c:v>
                </c:pt>
                <c:pt idx="2">
                  <c:v>البيئة التدريبية </c:v>
                </c:pt>
                <c:pt idx="3">
                  <c:v>تعاون المنظمات </c:v>
                </c:pt>
                <c:pt idx="4">
                  <c:v>موافقة مستوى المتدربات لتوقعاتك </c:v>
                </c:pt>
              </c:strCache>
            </c:strRef>
          </c:cat>
          <c:val>
            <c:numRef>
              <c:f>ورقة1!$B$2:$B$6</c:f>
              <c:numCache>
                <c:formatCode>General</c:formatCode>
                <c:ptCount val="5"/>
                <c:pt idx="0">
                  <c:v>100</c:v>
                </c:pt>
                <c:pt idx="1">
                  <c:v>83.3</c:v>
                </c:pt>
                <c:pt idx="2">
                  <c:v>83</c:v>
                </c:pt>
                <c:pt idx="3">
                  <c:v>100</c:v>
                </c:pt>
                <c:pt idx="4">
                  <c:v>83</c:v>
                </c:pt>
              </c:numCache>
            </c:numRef>
          </c:val>
          <c:extLst xmlns:c16r2="http://schemas.microsoft.com/office/drawing/2015/06/chart">
            <c:ext xmlns:c16="http://schemas.microsoft.com/office/drawing/2014/chart" uri="{C3380CC4-5D6E-409C-BE32-E72D297353CC}">
              <c16:uniqueId val="{00000004-4301-4C85-9DAF-C17369269B03}"/>
            </c:ext>
          </c:extLst>
        </c:ser>
        <c:dLbls>
          <c:dLblPos val="inEnd"/>
          <c:showLegendKey val="0"/>
          <c:showVal val="1"/>
          <c:showCatName val="0"/>
          <c:showSerName val="0"/>
          <c:showPercent val="0"/>
          <c:showBubbleSize val="0"/>
        </c:dLbls>
        <c:gapWidth val="41"/>
        <c:axId val="544212480"/>
        <c:axId val="544212088"/>
      </c:barChart>
      <c:catAx>
        <c:axId val="544212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ar-SA"/>
          </a:p>
        </c:txPr>
        <c:crossAx val="544212088"/>
        <c:crosses val="autoZero"/>
        <c:auto val="1"/>
        <c:lblAlgn val="ctr"/>
        <c:lblOffset val="100"/>
        <c:noMultiLvlLbl val="0"/>
      </c:catAx>
      <c:valAx>
        <c:axId val="544212088"/>
        <c:scaling>
          <c:orientation val="minMax"/>
        </c:scaling>
        <c:delete val="1"/>
        <c:axPos val="l"/>
        <c:numFmt formatCode="General" sourceLinked="1"/>
        <c:majorTickMark val="none"/>
        <c:minorTickMark val="none"/>
        <c:tickLblPos val="nextTo"/>
        <c:crossAx val="5442124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ar-SA"/>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80%</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ar-S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ورقة1!$A$2:$A$7</c:f>
              <c:strCache>
                <c:ptCount val="6"/>
                <c:pt idx="0">
                  <c:v>المجال الشخصي </c:v>
                </c:pt>
                <c:pt idx="1">
                  <c:v>المجال الدعوي </c:v>
                </c:pt>
                <c:pt idx="2">
                  <c:v>المجال العلمي </c:v>
                </c:pt>
                <c:pt idx="3">
                  <c:v>المجال المهاري </c:v>
                </c:pt>
                <c:pt idx="4">
                  <c:v>المجال الفكري </c:v>
                </c:pt>
                <c:pt idx="5">
                  <c:v>المجال التقني </c:v>
                </c:pt>
              </c:strCache>
            </c:strRef>
          </c:cat>
          <c:val>
            <c:numRef>
              <c:f>ورقة1!$B$2:$B$7</c:f>
              <c:numCache>
                <c:formatCode>General</c:formatCode>
                <c:ptCount val="6"/>
                <c:pt idx="0">
                  <c:v>95</c:v>
                </c:pt>
                <c:pt idx="1">
                  <c:v>89.3</c:v>
                </c:pt>
                <c:pt idx="2">
                  <c:v>81</c:v>
                </c:pt>
                <c:pt idx="3">
                  <c:v>82.7</c:v>
                </c:pt>
                <c:pt idx="4">
                  <c:v>89.45</c:v>
                </c:pt>
                <c:pt idx="5">
                  <c:v>79.430000000000007</c:v>
                </c:pt>
              </c:numCache>
            </c:numRef>
          </c:val>
          <c:extLst xmlns:c16r2="http://schemas.microsoft.com/office/drawing/2015/06/chart">
            <c:ext xmlns:c16="http://schemas.microsoft.com/office/drawing/2014/chart" uri="{C3380CC4-5D6E-409C-BE32-E72D297353CC}">
              <c16:uniqueId val="{00000004-4301-4C85-9DAF-C17369269B03}"/>
            </c:ext>
          </c:extLst>
        </c:ser>
        <c:ser>
          <c:idx val="1"/>
          <c:order val="1"/>
          <c:tx>
            <c:strRef>
              <c:f>ورقة1!$C$1</c:f>
              <c:strCache>
                <c:ptCount val="1"/>
                <c:pt idx="0">
                  <c:v>40%</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ar-S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ورقة1!$A$2:$A$7</c:f>
              <c:strCache>
                <c:ptCount val="6"/>
                <c:pt idx="0">
                  <c:v>المجال الشخصي </c:v>
                </c:pt>
                <c:pt idx="1">
                  <c:v>المجال الدعوي </c:v>
                </c:pt>
                <c:pt idx="2">
                  <c:v>المجال العلمي </c:v>
                </c:pt>
                <c:pt idx="3">
                  <c:v>المجال المهاري </c:v>
                </c:pt>
                <c:pt idx="4">
                  <c:v>المجال الفكري </c:v>
                </c:pt>
                <c:pt idx="5">
                  <c:v>المجال التقني </c:v>
                </c:pt>
              </c:strCache>
            </c:strRef>
          </c:cat>
          <c:val>
            <c:numRef>
              <c:f>ورقة1!$C$2:$C$7</c:f>
              <c:numCache>
                <c:formatCode>General</c:formatCode>
                <c:ptCount val="6"/>
                <c:pt idx="0">
                  <c:v>5</c:v>
                </c:pt>
                <c:pt idx="1">
                  <c:v>11</c:v>
                </c:pt>
                <c:pt idx="2">
                  <c:v>19</c:v>
                </c:pt>
                <c:pt idx="3">
                  <c:v>18.3</c:v>
                </c:pt>
                <c:pt idx="4">
                  <c:v>10.55</c:v>
                </c:pt>
                <c:pt idx="5">
                  <c:v>20.57</c:v>
                </c:pt>
              </c:numCache>
            </c:numRef>
          </c:val>
        </c:ser>
        <c:dLbls>
          <c:showLegendKey val="0"/>
          <c:showVal val="1"/>
          <c:showCatName val="0"/>
          <c:showSerName val="0"/>
          <c:showPercent val="0"/>
          <c:showBubbleSize val="0"/>
        </c:dLbls>
        <c:gapWidth val="355"/>
        <c:overlap val="-70"/>
        <c:axId val="545647544"/>
        <c:axId val="545647152"/>
      </c:barChart>
      <c:catAx>
        <c:axId val="545647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ar-SA"/>
          </a:p>
        </c:txPr>
        <c:crossAx val="545647152"/>
        <c:crosses val="autoZero"/>
        <c:auto val="1"/>
        <c:lblAlgn val="ctr"/>
        <c:lblOffset val="100"/>
        <c:noMultiLvlLbl val="0"/>
      </c:catAx>
      <c:valAx>
        <c:axId val="545647152"/>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ar-SA"/>
          </a:p>
        </c:txPr>
        <c:crossAx val="5456475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ar-SA"/>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النسبة</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ar-S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ورقة1!$A$2:$A$7</c:f>
              <c:strCache>
                <c:ptCount val="5"/>
                <c:pt idx="0">
                  <c:v>إدارة البرنامج </c:v>
                </c:pt>
                <c:pt idx="1">
                  <c:v>نسبة الاستفادة العامة من البرنامج </c:v>
                </c:pt>
                <c:pt idx="2">
                  <c:v>توقيت البرنامج </c:v>
                </c:pt>
                <c:pt idx="3">
                  <c:v>مدة البرنامج </c:v>
                </c:pt>
                <c:pt idx="4">
                  <c:v>البيئة التدريبية</c:v>
                </c:pt>
              </c:strCache>
            </c:strRef>
          </c:cat>
          <c:val>
            <c:numRef>
              <c:f>ورقة1!$B$2:$B$7</c:f>
              <c:numCache>
                <c:formatCode>General</c:formatCode>
                <c:ptCount val="6"/>
                <c:pt idx="0">
                  <c:v>95</c:v>
                </c:pt>
                <c:pt idx="1">
                  <c:v>88</c:v>
                </c:pt>
                <c:pt idx="2">
                  <c:v>84</c:v>
                </c:pt>
                <c:pt idx="3">
                  <c:v>90</c:v>
                </c:pt>
                <c:pt idx="4">
                  <c:v>95</c:v>
                </c:pt>
              </c:numCache>
            </c:numRef>
          </c:val>
          <c:extLst xmlns:c16r2="http://schemas.microsoft.com/office/drawing/2015/06/chart">
            <c:ext xmlns:c16="http://schemas.microsoft.com/office/drawing/2014/chart" uri="{C3380CC4-5D6E-409C-BE32-E72D297353CC}">
              <c16:uniqueId val="{00000004-4301-4C85-9DAF-C17369269B03}"/>
            </c:ext>
          </c:extLst>
        </c:ser>
        <c:dLbls>
          <c:showLegendKey val="0"/>
          <c:showVal val="1"/>
          <c:showCatName val="0"/>
          <c:showSerName val="0"/>
          <c:showPercent val="0"/>
          <c:showBubbleSize val="0"/>
        </c:dLbls>
        <c:gapWidth val="355"/>
        <c:overlap val="-70"/>
        <c:axId val="544207776"/>
        <c:axId val="544208168"/>
      </c:barChart>
      <c:catAx>
        <c:axId val="54420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ar-SA"/>
          </a:p>
        </c:txPr>
        <c:crossAx val="544208168"/>
        <c:crosses val="autoZero"/>
        <c:auto val="1"/>
        <c:lblAlgn val="ctr"/>
        <c:lblOffset val="100"/>
        <c:noMultiLvlLbl val="0"/>
      </c:catAx>
      <c:valAx>
        <c:axId val="54420816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ar-SA"/>
          </a:p>
        </c:txPr>
        <c:crossAx val="5442077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ar-SA"/>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النسبة</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ar-SA"/>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ورقة1!$A$2:$A$7</c:f>
              <c:strCache>
                <c:ptCount val="6"/>
                <c:pt idx="0">
                  <c:v>مكان الحفل </c:v>
                </c:pt>
                <c:pt idx="1">
                  <c:v>توقيت الحفل </c:v>
                </c:pt>
                <c:pt idx="2">
                  <c:v>فقرات الحفل </c:v>
                </c:pt>
                <c:pt idx="3">
                  <c:v>العرض والصوتيات </c:v>
                </c:pt>
                <c:pt idx="4">
                  <c:v>الضيافة والاستقال </c:v>
                </c:pt>
                <c:pt idx="5">
                  <c:v>مستوى الرضى العام عن البرنامج </c:v>
                </c:pt>
              </c:strCache>
            </c:strRef>
          </c:cat>
          <c:val>
            <c:numRef>
              <c:f>ورقة1!$B$2:$B$7</c:f>
              <c:numCache>
                <c:formatCode>General</c:formatCode>
                <c:ptCount val="6"/>
                <c:pt idx="0">
                  <c:v>90</c:v>
                </c:pt>
                <c:pt idx="1">
                  <c:v>88</c:v>
                </c:pt>
                <c:pt idx="2">
                  <c:v>83</c:v>
                </c:pt>
                <c:pt idx="3">
                  <c:v>57</c:v>
                </c:pt>
                <c:pt idx="4">
                  <c:v>95</c:v>
                </c:pt>
                <c:pt idx="5">
                  <c:v>84.5</c:v>
                </c:pt>
              </c:numCache>
            </c:numRef>
          </c:val>
          <c:extLst xmlns:c16r2="http://schemas.microsoft.com/office/drawing/2015/06/chart">
            <c:ext xmlns:c16="http://schemas.microsoft.com/office/drawing/2014/chart" uri="{C3380CC4-5D6E-409C-BE32-E72D297353CC}">
              <c16:uniqueId val="{00000004-4301-4C85-9DAF-C17369269B03}"/>
            </c:ext>
          </c:extLst>
        </c:ser>
        <c:dLbls>
          <c:showLegendKey val="0"/>
          <c:showVal val="1"/>
          <c:showCatName val="0"/>
          <c:showSerName val="0"/>
          <c:showPercent val="0"/>
          <c:showBubbleSize val="0"/>
        </c:dLbls>
        <c:gapWidth val="355"/>
        <c:overlap val="-70"/>
        <c:axId val="544214048"/>
        <c:axId val="544211696"/>
      </c:barChart>
      <c:catAx>
        <c:axId val="54421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ar-SA"/>
          </a:p>
        </c:txPr>
        <c:crossAx val="544211696"/>
        <c:crosses val="autoZero"/>
        <c:auto val="1"/>
        <c:lblAlgn val="ctr"/>
        <c:lblOffset val="100"/>
        <c:noMultiLvlLbl val="0"/>
      </c:catAx>
      <c:valAx>
        <c:axId val="544211696"/>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ar-SA"/>
          </a:p>
        </c:txPr>
        <c:crossAx val="5442140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ar-S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88.2</c:v>
                </c:pt>
                <c:pt idx="1">
                  <c:v>100</c:v>
                </c:pt>
                <c:pt idx="2">
                  <c:v>100</c:v>
                </c:pt>
                <c:pt idx="3">
                  <c:v>95</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41317224"/>
        <c:axId val="541316832"/>
      </c:barChart>
      <c:catAx>
        <c:axId val="541317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41316832"/>
        <c:crosses val="autoZero"/>
        <c:auto val="1"/>
        <c:lblAlgn val="ctr"/>
        <c:lblOffset val="100"/>
        <c:noMultiLvlLbl val="0"/>
      </c:catAx>
      <c:valAx>
        <c:axId val="541316832"/>
        <c:scaling>
          <c:orientation val="minMax"/>
        </c:scaling>
        <c:delete val="1"/>
        <c:axPos val="l"/>
        <c:numFmt formatCode="General" sourceLinked="1"/>
        <c:majorTickMark val="none"/>
        <c:minorTickMark val="none"/>
        <c:tickLblPos val="nextTo"/>
        <c:crossAx val="5413172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92.2</c:v>
                </c:pt>
                <c:pt idx="1">
                  <c:v>100</c:v>
                </c:pt>
                <c:pt idx="2">
                  <c:v>92</c:v>
                </c:pt>
                <c:pt idx="3">
                  <c:v>84.6</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36996080"/>
        <c:axId val="536995688"/>
      </c:barChart>
      <c:catAx>
        <c:axId val="536996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36995688"/>
        <c:crosses val="autoZero"/>
        <c:auto val="1"/>
        <c:lblAlgn val="ctr"/>
        <c:lblOffset val="100"/>
        <c:noMultiLvlLbl val="0"/>
      </c:catAx>
      <c:valAx>
        <c:axId val="536995688"/>
        <c:scaling>
          <c:orientation val="minMax"/>
        </c:scaling>
        <c:delete val="1"/>
        <c:axPos val="l"/>
        <c:numFmt formatCode="General" sourceLinked="1"/>
        <c:majorTickMark val="none"/>
        <c:minorTickMark val="none"/>
        <c:tickLblPos val="nextTo"/>
        <c:crossAx val="5369960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96</c:v>
                </c:pt>
                <c:pt idx="2">
                  <c:v>100</c:v>
                </c:pt>
                <c:pt idx="3">
                  <c:v>83.3</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409871976"/>
        <c:axId val="409873152"/>
      </c:barChart>
      <c:catAx>
        <c:axId val="4098719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409873152"/>
        <c:crosses val="autoZero"/>
        <c:auto val="1"/>
        <c:lblAlgn val="ctr"/>
        <c:lblOffset val="100"/>
        <c:noMultiLvlLbl val="0"/>
      </c:catAx>
      <c:valAx>
        <c:axId val="409873152"/>
        <c:scaling>
          <c:orientation val="minMax"/>
        </c:scaling>
        <c:delete val="1"/>
        <c:axPos val="l"/>
        <c:numFmt formatCode="General" sourceLinked="1"/>
        <c:majorTickMark val="none"/>
        <c:minorTickMark val="none"/>
        <c:tickLblPos val="nextTo"/>
        <c:crossAx val="4098719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100</c:v>
                </c:pt>
                <c:pt idx="1">
                  <c:v>100</c:v>
                </c:pt>
                <c:pt idx="2">
                  <c:v>100</c:v>
                </c:pt>
                <c:pt idx="3">
                  <c:v>100</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236240024"/>
        <c:axId val="81758672"/>
      </c:barChart>
      <c:catAx>
        <c:axId val="236240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81758672"/>
        <c:crosses val="autoZero"/>
        <c:auto val="1"/>
        <c:lblAlgn val="ctr"/>
        <c:lblOffset val="100"/>
        <c:noMultiLvlLbl val="0"/>
      </c:catAx>
      <c:valAx>
        <c:axId val="81758672"/>
        <c:scaling>
          <c:orientation val="minMax"/>
        </c:scaling>
        <c:delete val="1"/>
        <c:axPos val="l"/>
        <c:numFmt formatCode="General" sourceLinked="1"/>
        <c:majorTickMark val="none"/>
        <c:minorTickMark val="none"/>
        <c:tickLblPos val="nextTo"/>
        <c:crossAx val="2362400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57</c:v>
                </c:pt>
                <c:pt idx="1">
                  <c:v>71</c:v>
                </c:pt>
                <c:pt idx="2">
                  <c:v>100</c:v>
                </c:pt>
                <c:pt idx="3">
                  <c:v>68</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44210520"/>
        <c:axId val="544210912"/>
      </c:barChart>
      <c:catAx>
        <c:axId val="544210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44210912"/>
        <c:crosses val="autoZero"/>
        <c:auto val="1"/>
        <c:lblAlgn val="ctr"/>
        <c:lblOffset val="100"/>
        <c:noMultiLvlLbl val="0"/>
      </c:catAx>
      <c:valAx>
        <c:axId val="544210912"/>
        <c:scaling>
          <c:orientation val="minMax"/>
        </c:scaling>
        <c:delete val="1"/>
        <c:axPos val="l"/>
        <c:numFmt formatCode="General" sourceLinked="1"/>
        <c:majorTickMark val="none"/>
        <c:minorTickMark val="none"/>
        <c:tickLblPos val="nextTo"/>
        <c:crossAx val="5442105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92.2</c:v>
                </c:pt>
                <c:pt idx="1">
                  <c:v>100</c:v>
                </c:pt>
                <c:pt idx="2">
                  <c:v>92</c:v>
                </c:pt>
                <c:pt idx="3">
                  <c:v>84.6</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36990200"/>
        <c:axId val="536991768"/>
      </c:barChart>
      <c:catAx>
        <c:axId val="536990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36991768"/>
        <c:crosses val="autoZero"/>
        <c:auto val="1"/>
        <c:lblAlgn val="ctr"/>
        <c:lblOffset val="100"/>
        <c:noMultiLvlLbl val="0"/>
      </c:catAx>
      <c:valAx>
        <c:axId val="536991768"/>
        <c:scaling>
          <c:orientation val="minMax"/>
        </c:scaling>
        <c:delete val="1"/>
        <c:axPos val="l"/>
        <c:numFmt formatCode="General" sourceLinked="1"/>
        <c:majorTickMark val="none"/>
        <c:minorTickMark val="none"/>
        <c:tickLblPos val="nextTo"/>
        <c:crossAx val="5369902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81</c:v>
                </c:pt>
                <c:pt idx="1">
                  <c:v>83</c:v>
                </c:pt>
                <c:pt idx="2">
                  <c:v>100</c:v>
                </c:pt>
                <c:pt idx="3">
                  <c:v>63.6</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36992944"/>
        <c:axId val="536993336"/>
      </c:barChart>
      <c:catAx>
        <c:axId val="536992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36993336"/>
        <c:crosses val="autoZero"/>
        <c:auto val="1"/>
        <c:lblAlgn val="ctr"/>
        <c:lblOffset val="100"/>
        <c:noMultiLvlLbl val="0"/>
      </c:catAx>
      <c:valAx>
        <c:axId val="536993336"/>
        <c:scaling>
          <c:orientation val="minMax"/>
        </c:scaling>
        <c:delete val="1"/>
        <c:axPos val="l"/>
        <c:numFmt formatCode="General" sourceLinked="1"/>
        <c:majorTickMark val="none"/>
        <c:minorTickMark val="none"/>
        <c:tickLblPos val="nextTo"/>
        <c:crossAx val="5369929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ar-SA"/>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ورقة1!$B$1</c:f>
              <c:strCache>
                <c:ptCount val="1"/>
                <c:pt idx="0">
                  <c:v>النسبة</c:v>
                </c:pt>
              </c:strCache>
            </c:strRef>
          </c:tx>
          <c:spPr>
            <a:solidFill>
              <a:schemeClr val="dk1">
                <a:tint val="88500"/>
              </a:schemeClr>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4301-4C85-9DAF-C17369269B03}"/>
              </c:ext>
            </c:extLst>
          </c:dPt>
          <c:dPt>
            <c:idx val="2"/>
            <c:invertIfNegative val="0"/>
            <c:bubble3D val="0"/>
            <c:extLst xmlns:c16r2="http://schemas.microsoft.com/office/drawing/2015/06/chart">
              <c:ext xmlns:c16="http://schemas.microsoft.com/office/drawing/2014/chart" uri="{C3380CC4-5D6E-409C-BE32-E72D297353CC}">
                <c16:uniqueId val="{00000003-4301-4C85-9DAF-C17369269B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ar-SA"/>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ورقة1!$A$2:$A$5</c:f>
              <c:strCache>
                <c:ptCount val="4"/>
                <c:pt idx="0">
                  <c:v>موضوع الدورة ومحاورها </c:v>
                </c:pt>
                <c:pt idx="1">
                  <c:v>المدرب </c:v>
                </c:pt>
                <c:pt idx="2">
                  <c:v>البيئة التدريبية </c:v>
                </c:pt>
                <c:pt idx="3">
                  <c:v>نسبة تعلم مهارة جديدة</c:v>
                </c:pt>
              </c:strCache>
            </c:strRef>
          </c:cat>
          <c:val>
            <c:numRef>
              <c:f>ورقة1!$B$2:$B$5</c:f>
              <c:numCache>
                <c:formatCode>General</c:formatCode>
                <c:ptCount val="4"/>
                <c:pt idx="0">
                  <c:v>88.7</c:v>
                </c:pt>
                <c:pt idx="1">
                  <c:v>100</c:v>
                </c:pt>
                <c:pt idx="2">
                  <c:v>86</c:v>
                </c:pt>
                <c:pt idx="3">
                  <c:v>80</c:v>
                </c:pt>
              </c:numCache>
            </c:numRef>
          </c:val>
          <c:extLst xmlns:c16r2="http://schemas.microsoft.com/office/drawing/2015/06/chart">
            <c:ext xmlns:c16="http://schemas.microsoft.com/office/drawing/2014/chart" uri="{C3380CC4-5D6E-409C-BE32-E72D297353CC}">
              <c16:uniqueId val="{00000004-4301-4C85-9DAF-C17369269B03}"/>
            </c:ext>
          </c:extLst>
        </c:ser>
        <c:dLbls>
          <c:dLblPos val="ctr"/>
          <c:showLegendKey val="0"/>
          <c:showVal val="1"/>
          <c:showCatName val="0"/>
          <c:showSerName val="0"/>
          <c:showPercent val="0"/>
          <c:showBubbleSize val="0"/>
        </c:dLbls>
        <c:gapWidth val="79"/>
        <c:overlap val="100"/>
        <c:axId val="536989416"/>
        <c:axId val="538006376"/>
      </c:barChart>
      <c:catAx>
        <c:axId val="536989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bg1"/>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ar-SA"/>
          </a:p>
        </c:txPr>
        <c:crossAx val="538006376"/>
        <c:crosses val="autoZero"/>
        <c:auto val="1"/>
        <c:lblAlgn val="ctr"/>
        <c:lblOffset val="100"/>
        <c:noMultiLvlLbl val="0"/>
      </c:catAx>
      <c:valAx>
        <c:axId val="538006376"/>
        <c:scaling>
          <c:orientation val="minMax"/>
        </c:scaling>
        <c:delete val="1"/>
        <c:axPos val="l"/>
        <c:numFmt formatCode="General" sourceLinked="1"/>
        <c:majorTickMark val="none"/>
        <c:minorTickMark val="none"/>
        <c:tickLblPos val="nextTo"/>
        <c:crossAx val="5369894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ar-SA"/>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C959106-4E9E-4761-A4BD-4940BB30CC5F}" type="datetimeFigureOut">
              <a:rPr lang="ar-SA" smtClean="0"/>
              <a:t>07/06/43</a:t>
            </a:fld>
            <a:endParaRPr lang="ar-SA"/>
          </a:p>
        </p:txBody>
      </p:sp>
      <p:sp>
        <p:nvSpPr>
          <p:cNvPr id="4" name="عنصر نائب لصورة الشريحة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76744DB-1AFF-4C07-BB71-0FCC83C5CDE9}" type="slidenum">
              <a:rPr lang="ar-SA" smtClean="0"/>
              <a:t>‹#›</a:t>
            </a:fld>
            <a:endParaRPr lang="ar-SA"/>
          </a:p>
        </p:txBody>
      </p:sp>
    </p:spTree>
    <p:extLst>
      <p:ext uri="{BB962C8B-B14F-4D97-AF65-F5344CB8AC3E}">
        <p14:creationId xmlns:p14="http://schemas.microsoft.com/office/powerpoint/2010/main" val="41086837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86785B9-6967-3D49-8AAA-EC2F52002D60}" type="slidenum">
              <a:rPr lang="ar-SA" smtClean="0"/>
              <a:t>1</a:t>
            </a:fld>
            <a:endParaRPr lang="ar-SA"/>
          </a:p>
        </p:txBody>
      </p:sp>
    </p:spTree>
    <p:extLst>
      <p:ext uri="{BB962C8B-B14F-4D97-AF65-F5344CB8AC3E}">
        <p14:creationId xmlns:p14="http://schemas.microsoft.com/office/powerpoint/2010/main" val="1040499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10</a:t>
            </a:fld>
            <a:endParaRPr/>
          </a:p>
        </p:txBody>
      </p:sp>
    </p:spTree>
    <p:extLst>
      <p:ext uri="{BB962C8B-B14F-4D97-AF65-F5344CB8AC3E}">
        <p14:creationId xmlns:p14="http://schemas.microsoft.com/office/powerpoint/2010/main" val="2171921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11</a:t>
            </a:fld>
            <a:endParaRPr/>
          </a:p>
        </p:txBody>
      </p:sp>
    </p:spTree>
    <p:extLst>
      <p:ext uri="{BB962C8B-B14F-4D97-AF65-F5344CB8AC3E}">
        <p14:creationId xmlns:p14="http://schemas.microsoft.com/office/powerpoint/2010/main" val="4176395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12</a:t>
            </a:fld>
            <a:endParaRPr/>
          </a:p>
        </p:txBody>
      </p:sp>
    </p:spTree>
    <p:extLst>
      <p:ext uri="{BB962C8B-B14F-4D97-AF65-F5344CB8AC3E}">
        <p14:creationId xmlns:p14="http://schemas.microsoft.com/office/powerpoint/2010/main" val="4018469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13</a:t>
            </a:fld>
            <a:endParaRPr/>
          </a:p>
        </p:txBody>
      </p:sp>
    </p:spTree>
    <p:extLst>
      <p:ext uri="{BB962C8B-B14F-4D97-AF65-F5344CB8AC3E}">
        <p14:creationId xmlns:p14="http://schemas.microsoft.com/office/powerpoint/2010/main" val="2179841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14</a:t>
            </a:fld>
            <a:endParaRPr/>
          </a:p>
        </p:txBody>
      </p:sp>
    </p:spTree>
    <p:extLst>
      <p:ext uri="{BB962C8B-B14F-4D97-AF65-F5344CB8AC3E}">
        <p14:creationId xmlns:p14="http://schemas.microsoft.com/office/powerpoint/2010/main" val="71718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15</a:t>
            </a:fld>
            <a:endParaRPr/>
          </a:p>
        </p:txBody>
      </p:sp>
    </p:spTree>
    <p:extLst>
      <p:ext uri="{BB962C8B-B14F-4D97-AF65-F5344CB8AC3E}">
        <p14:creationId xmlns:p14="http://schemas.microsoft.com/office/powerpoint/2010/main" val="749521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17</a:t>
            </a:fld>
            <a:endParaRPr/>
          </a:p>
        </p:txBody>
      </p:sp>
    </p:spTree>
    <p:extLst>
      <p:ext uri="{BB962C8B-B14F-4D97-AF65-F5344CB8AC3E}">
        <p14:creationId xmlns:p14="http://schemas.microsoft.com/office/powerpoint/2010/main" val="761028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18</a:t>
            </a:fld>
            <a:endParaRPr/>
          </a:p>
        </p:txBody>
      </p:sp>
    </p:spTree>
    <p:extLst>
      <p:ext uri="{BB962C8B-B14F-4D97-AF65-F5344CB8AC3E}">
        <p14:creationId xmlns:p14="http://schemas.microsoft.com/office/powerpoint/2010/main" val="169641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20</a:t>
            </a:fld>
            <a:endParaRPr/>
          </a:p>
        </p:txBody>
      </p:sp>
    </p:spTree>
    <p:extLst>
      <p:ext uri="{BB962C8B-B14F-4D97-AF65-F5344CB8AC3E}">
        <p14:creationId xmlns:p14="http://schemas.microsoft.com/office/powerpoint/2010/main" val="2206492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21</a:t>
            </a:fld>
            <a:endParaRPr/>
          </a:p>
        </p:txBody>
      </p:sp>
    </p:spTree>
    <p:extLst>
      <p:ext uri="{BB962C8B-B14F-4D97-AF65-F5344CB8AC3E}">
        <p14:creationId xmlns:p14="http://schemas.microsoft.com/office/powerpoint/2010/main" val="380439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a:t>
            </a:fld>
            <a:endParaRPr/>
          </a:p>
        </p:txBody>
      </p:sp>
    </p:spTree>
    <p:extLst>
      <p:ext uri="{BB962C8B-B14F-4D97-AF65-F5344CB8AC3E}">
        <p14:creationId xmlns:p14="http://schemas.microsoft.com/office/powerpoint/2010/main" val="888761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22</a:t>
            </a:fld>
            <a:endParaRPr/>
          </a:p>
        </p:txBody>
      </p:sp>
    </p:spTree>
    <p:extLst>
      <p:ext uri="{BB962C8B-B14F-4D97-AF65-F5344CB8AC3E}">
        <p14:creationId xmlns:p14="http://schemas.microsoft.com/office/powerpoint/2010/main" val="334818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23</a:t>
            </a:fld>
            <a:endParaRPr/>
          </a:p>
        </p:txBody>
      </p:sp>
    </p:spTree>
    <p:extLst>
      <p:ext uri="{BB962C8B-B14F-4D97-AF65-F5344CB8AC3E}">
        <p14:creationId xmlns:p14="http://schemas.microsoft.com/office/powerpoint/2010/main" val="3396634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24</a:t>
            </a:fld>
            <a:endParaRPr/>
          </a:p>
        </p:txBody>
      </p:sp>
    </p:spTree>
    <p:extLst>
      <p:ext uri="{BB962C8B-B14F-4D97-AF65-F5344CB8AC3E}">
        <p14:creationId xmlns:p14="http://schemas.microsoft.com/office/powerpoint/2010/main" val="2795799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25</a:t>
            </a:fld>
            <a:endParaRPr/>
          </a:p>
        </p:txBody>
      </p:sp>
    </p:spTree>
    <p:extLst>
      <p:ext uri="{BB962C8B-B14F-4D97-AF65-F5344CB8AC3E}">
        <p14:creationId xmlns:p14="http://schemas.microsoft.com/office/powerpoint/2010/main" val="549484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26</a:t>
            </a:fld>
            <a:endParaRPr/>
          </a:p>
        </p:txBody>
      </p:sp>
    </p:spTree>
    <p:extLst>
      <p:ext uri="{BB962C8B-B14F-4D97-AF65-F5344CB8AC3E}">
        <p14:creationId xmlns:p14="http://schemas.microsoft.com/office/powerpoint/2010/main" val="3962995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27</a:t>
            </a:fld>
            <a:endParaRPr/>
          </a:p>
        </p:txBody>
      </p:sp>
    </p:spTree>
    <p:extLst>
      <p:ext uri="{BB962C8B-B14F-4D97-AF65-F5344CB8AC3E}">
        <p14:creationId xmlns:p14="http://schemas.microsoft.com/office/powerpoint/2010/main" val="1738068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29</a:t>
            </a:fld>
            <a:endParaRPr/>
          </a:p>
        </p:txBody>
      </p:sp>
    </p:spTree>
    <p:extLst>
      <p:ext uri="{BB962C8B-B14F-4D97-AF65-F5344CB8AC3E}">
        <p14:creationId xmlns:p14="http://schemas.microsoft.com/office/powerpoint/2010/main" val="654720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30</a:t>
            </a:fld>
            <a:endParaRPr/>
          </a:p>
        </p:txBody>
      </p:sp>
    </p:spTree>
    <p:extLst>
      <p:ext uri="{BB962C8B-B14F-4D97-AF65-F5344CB8AC3E}">
        <p14:creationId xmlns:p14="http://schemas.microsoft.com/office/powerpoint/2010/main" val="1314801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31</a:t>
            </a:fld>
            <a:endParaRPr/>
          </a:p>
        </p:txBody>
      </p:sp>
    </p:spTree>
    <p:extLst>
      <p:ext uri="{BB962C8B-B14F-4D97-AF65-F5344CB8AC3E}">
        <p14:creationId xmlns:p14="http://schemas.microsoft.com/office/powerpoint/2010/main" val="2053949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32</a:t>
            </a:fld>
            <a:endParaRPr/>
          </a:p>
        </p:txBody>
      </p:sp>
    </p:spTree>
    <p:extLst>
      <p:ext uri="{BB962C8B-B14F-4D97-AF65-F5344CB8AC3E}">
        <p14:creationId xmlns:p14="http://schemas.microsoft.com/office/powerpoint/2010/main" val="225669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a:t>
            </a:fld>
            <a:endParaRPr/>
          </a:p>
        </p:txBody>
      </p:sp>
    </p:spTree>
    <p:extLst>
      <p:ext uri="{BB962C8B-B14F-4D97-AF65-F5344CB8AC3E}">
        <p14:creationId xmlns:p14="http://schemas.microsoft.com/office/powerpoint/2010/main" val="3308303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33</a:t>
            </a:fld>
            <a:endParaRPr/>
          </a:p>
        </p:txBody>
      </p:sp>
    </p:spTree>
    <p:extLst>
      <p:ext uri="{BB962C8B-B14F-4D97-AF65-F5344CB8AC3E}">
        <p14:creationId xmlns:p14="http://schemas.microsoft.com/office/powerpoint/2010/main" val="2122901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34</a:t>
            </a:fld>
            <a:endParaRPr/>
          </a:p>
        </p:txBody>
      </p:sp>
    </p:spTree>
    <p:extLst>
      <p:ext uri="{BB962C8B-B14F-4D97-AF65-F5344CB8AC3E}">
        <p14:creationId xmlns:p14="http://schemas.microsoft.com/office/powerpoint/2010/main" val="3248370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35</a:t>
            </a:fld>
            <a:endParaRPr/>
          </a:p>
        </p:txBody>
      </p:sp>
    </p:spTree>
    <p:extLst>
      <p:ext uri="{BB962C8B-B14F-4D97-AF65-F5344CB8AC3E}">
        <p14:creationId xmlns:p14="http://schemas.microsoft.com/office/powerpoint/2010/main" val="1734046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36</a:t>
            </a:fld>
            <a:endParaRPr/>
          </a:p>
        </p:txBody>
      </p:sp>
    </p:spTree>
    <p:extLst>
      <p:ext uri="{BB962C8B-B14F-4D97-AF65-F5344CB8AC3E}">
        <p14:creationId xmlns:p14="http://schemas.microsoft.com/office/powerpoint/2010/main" val="828083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37</a:t>
            </a:fld>
            <a:endParaRPr/>
          </a:p>
        </p:txBody>
      </p:sp>
    </p:spTree>
    <p:extLst>
      <p:ext uri="{BB962C8B-B14F-4D97-AF65-F5344CB8AC3E}">
        <p14:creationId xmlns:p14="http://schemas.microsoft.com/office/powerpoint/2010/main" val="2718656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38</a:t>
            </a:fld>
            <a:endParaRPr/>
          </a:p>
        </p:txBody>
      </p:sp>
    </p:spTree>
    <p:extLst>
      <p:ext uri="{BB962C8B-B14F-4D97-AF65-F5344CB8AC3E}">
        <p14:creationId xmlns:p14="http://schemas.microsoft.com/office/powerpoint/2010/main" val="1576616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39</a:t>
            </a:fld>
            <a:endParaRPr/>
          </a:p>
        </p:txBody>
      </p:sp>
    </p:spTree>
    <p:extLst>
      <p:ext uri="{BB962C8B-B14F-4D97-AF65-F5344CB8AC3E}">
        <p14:creationId xmlns:p14="http://schemas.microsoft.com/office/powerpoint/2010/main" val="1704406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40</a:t>
            </a:fld>
            <a:endParaRPr/>
          </a:p>
        </p:txBody>
      </p:sp>
    </p:spTree>
    <p:extLst>
      <p:ext uri="{BB962C8B-B14F-4D97-AF65-F5344CB8AC3E}">
        <p14:creationId xmlns:p14="http://schemas.microsoft.com/office/powerpoint/2010/main" val="3522994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41</a:t>
            </a:fld>
            <a:endParaRPr/>
          </a:p>
        </p:txBody>
      </p:sp>
    </p:spTree>
    <p:extLst>
      <p:ext uri="{BB962C8B-B14F-4D97-AF65-F5344CB8AC3E}">
        <p14:creationId xmlns:p14="http://schemas.microsoft.com/office/powerpoint/2010/main" val="92713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42</a:t>
            </a:fld>
            <a:endParaRPr/>
          </a:p>
        </p:txBody>
      </p:sp>
    </p:spTree>
    <p:extLst>
      <p:ext uri="{BB962C8B-B14F-4D97-AF65-F5344CB8AC3E}">
        <p14:creationId xmlns:p14="http://schemas.microsoft.com/office/powerpoint/2010/main" val="427427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a:t>
            </a:fld>
            <a:endParaRPr/>
          </a:p>
        </p:txBody>
      </p:sp>
    </p:spTree>
    <p:extLst>
      <p:ext uri="{BB962C8B-B14F-4D97-AF65-F5344CB8AC3E}">
        <p14:creationId xmlns:p14="http://schemas.microsoft.com/office/powerpoint/2010/main" val="680475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43</a:t>
            </a:fld>
            <a:endParaRPr/>
          </a:p>
        </p:txBody>
      </p:sp>
    </p:spTree>
    <p:extLst>
      <p:ext uri="{BB962C8B-B14F-4D97-AF65-F5344CB8AC3E}">
        <p14:creationId xmlns:p14="http://schemas.microsoft.com/office/powerpoint/2010/main" val="3659833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44</a:t>
            </a:fld>
            <a:endParaRPr/>
          </a:p>
        </p:txBody>
      </p:sp>
    </p:spTree>
    <p:extLst>
      <p:ext uri="{BB962C8B-B14F-4D97-AF65-F5344CB8AC3E}">
        <p14:creationId xmlns:p14="http://schemas.microsoft.com/office/powerpoint/2010/main" val="2157230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45</a:t>
            </a:fld>
            <a:endParaRPr/>
          </a:p>
        </p:txBody>
      </p:sp>
    </p:spTree>
    <p:extLst>
      <p:ext uri="{BB962C8B-B14F-4D97-AF65-F5344CB8AC3E}">
        <p14:creationId xmlns:p14="http://schemas.microsoft.com/office/powerpoint/2010/main" val="1003000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46</a:t>
            </a:fld>
            <a:endParaRPr/>
          </a:p>
        </p:txBody>
      </p:sp>
    </p:spTree>
    <p:extLst>
      <p:ext uri="{BB962C8B-B14F-4D97-AF65-F5344CB8AC3E}">
        <p14:creationId xmlns:p14="http://schemas.microsoft.com/office/powerpoint/2010/main" val="1185482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47</a:t>
            </a:fld>
            <a:endParaRPr/>
          </a:p>
        </p:txBody>
      </p:sp>
    </p:spTree>
    <p:extLst>
      <p:ext uri="{BB962C8B-B14F-4D97-AF65-F5344CB8AC3E}">
        <p14:creationId xmlns:p14="http://schemas.microsoft.com/office/powerpoint/2010/main" val="3383446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48</a:t>
            </a:fld>
            <a:endParaRPr/>
          </a:p>
        </p:txBody>
      </p:sp>
    </p:spTree>
    <p:extLst>
      <p:ext uri="{BB962C8B-B14F-4D97-AF65-F5344CB8AC3E}">
        <p14:creationId xmlns:p14="http://schemas.microsoft.com/office/powerpoint/2010/main" val="4226333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49</a:t>
            </a:fld>
            <a:endParaRPr/>
          </a:p>
        </p:txBody>
      </p:sp>
    </p:spTree>
    <p:extLst>
      <p:ext uri="{BB962C8B-B14F-4D97-AF65-F5344CB8AC3E}">
        <p14:creationId xmlns:p14="http://schemas.microsoft.com/office/powerpoint/2010/main" val="4000876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50</a:t>
            </a:fld>
            <a:endParaRPr/>
          </a:p>
        </p:txBody>
      </p:sp>
    </p:spTree>
    <p:extLst>
      <p:ext uri="{BB962C8B-B14F-4D97-AF65-F5344CB8AC3E}">
        <p14:creationId xmlns:p14="http://schemas.microsoft.com/office/powerpoint/2010/main" val="1820036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51</a:t>
            </a:fld>
            <a:endParaRPr/>
          </a:p>
        </p:txBody>
      </p:sp>
    </p:spTree>
    <p:extLst>
      <p:ext uri="{BB962C8B-B14F-4D97-AF65-F5344CB8AC3E}">
        <p14:creationId xmlns:p14="http://schemas.microsoft.com/office/powerpoint/2010/main" val="2581076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52</a:t>
            </a:fld>
            <a:endParaRPr/>
          </a:p>
        </p:txBody>
      </p:sp>
    </p:spTree>
    <p:extLst>
      <p:ext uri="{BB962C8B-B14F-4D97-AF65-F5344CB8AC3E}">
        <p14:creationId xmlns:p14="http://schemas.microsoft.com/office/powerpoint/2010/main" val="294264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a:t>
            </a:fld>
            <a:endParaRPr/>
          </a:p>
        </p:txBody>
      </p:sp>
    </p:spTree>
    <p:extLst>
      <p:ext uri="{BB962C8B-B14F-4D97-AF65-F5344CB8AC3E}">
        <p14:creationId xmlns:p14="http://schemas.microsoft.com/office/powerpoint/2010/main" val="3324848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53</a:t>
            </a:fld>
            <a:endParaRPr/>
          </a:p>
        </p:txBody>
      </p:sp>
    </p:spTree>
    <p:extLst>
      <p:ext uri="{BB962C8B-B14F-4D97-AF65-F5344CB8AC3E}">
        <p14:creationId xmlns:p14="http://schemas.microsoft.com/office/powerpoint/2010/main" val="7195251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54</a:t>
            </a:fld>
            <a:endParaRPr/>
          </a:p>
        </p:txBody>
      </p:sp>
    </p:spTree>
    <p:extLst>
      <p:ext uri="{BB962C8B-B14F-4D97-AF65-F5344CB8AC3E}">
        <p14:creationId xmlns:p14="http://schemas.microsoft.com/office/powerpoint/2010/main" val="728721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55</a:t>
            </a:fld>
            <a:endParaRPr/>
          </a:p>
        </p:txBody>
      </p:sp>
    </p:spTree>
    <p:extLst>
      <p:ext uri="{BB962C8B-B14F-4D97-AF65-F5344CB8AC3E}">
        <p14:creationId xmlns:p14="http://schemas.microsoft.com/office/powerpoint/2010/main" val="26210849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56</a:t>
            </a:fld>
            <a:endParaRPr/>
          </a:p>
        </p:txBody>
      </p:sp>
    </p:spTree>
    <p:extLst>
      <p:ext uri="{BB962C8B-B14F-4D97-AF65-F5344CB8AC3E}">
        <p14:creationId xmlns:p14="http://schemas.microsoft.com/office/powerpoint/2010/main" val="29221855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57</a:t>
            </a:fld>
            <a:endParaRPr/>
          </a:p>
        </p:txBody>
      </p:sp>
    </p:spTree>
    <p:extLst>
      <p:ext uri="{BB962C8B-B14F-4D97-AF65-F5344CB8AC3E}">
        <p14:creationId xmlns:p14="http://schemas.microsoft.com/office/powerpoint/2010/main" val="9194972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58</a:t>
            </a:fld>
            <a:endParaRPr/>
          </a:p>
        </p:txBody>
      </p:sp>
    </p:spTree>
    <p:extLst>
      <p:ext uri="{BB962C8B-B14F-4D97-AF65-F5344CB8AC3E}">
        <p14:creationId xmlns:p14="http://schemas.microsoft.com/office/powerpoint/2010/main" val="10284658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59</a:t>
            </a:fld>
            <a:endParaRPr/>
          </a:p>
        </p:txBody>
      </p:sp>
    </p:spTree>
    <p:extLst>
      <p:ext uri="{BB962C8B-B14F-4D97-AF65-F5344CB8AC3E}">
        <p14:creationId xmlns:p14="http://schemas.microsoft.com/office/powerpoint/2010/main" val="515724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60</a:t>
            </a:fld>
            <a:endParaRPr/>
          </a:p>
        </p:txBody>
      </p:sp>
    </p:spTree>
    <p:extLst>
      <p:ext uri="{BB962C8B-B14F-4D97-AF65-F5344CB8AC3E}">
        <p14:creationId xmlns:p14="http://schemas.microsoft.com/office/powerpoint/2010/main" val="6166605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61</a:t>
            </a:fld>
            <a:endParaRPr/>
          </a:p>
        </p:txBody>
      </p:sp>
    </p:spTree>
    <p:extLst>
      <p:ext uri="{BB962C8B-B14F-4D97-AF65-F5344CB8AC3E}">
        <p14:creationId xmlns:p14="http://schemas.microsoft.com/office/powerpoint/2010/main" val="2989276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62</a:t>
            </a:fld>
            <a:endParaRPr/>
          </a:p>
        </p:txBody>
      </p:sp>
    </p:spTree>
    <p:extLst>
      <p:ext uri="{BB962C8B-B14F-4D97-AF65-F5344CB8AC3E}">
        <p14:creationId xmlns:p14="http://schemas.microsoft.com/office/powerpoint/2010/main" val="222468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a:t>
            </a:fld>
            <a:endParaRPr/>
          </a:p>
        </p:txBody>
      </p:sp>
    </p:spTree>
    <p:extLst>
      <p:ext uri="{BB962C8B-B14F-4D97-AF65-F5344CB8AC3E}">
        <p14:creationId xmlns:p14="http://schemas.microsoft.com/office/powerpoint/2010/main" val="3436343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63</a:t>
            </a:fld>
            <a:endParaRPr/>
          </a:p>
        </p:txBody>
      </p:sp>
    </p:spTree>
    <p:extLst>
      <p:ext uri="{BB962C8B-B14F-4D97-AF65-F5344CB8AC3E}">
        <p14:creationId xmlns:p14="http://schemas.microsoft.com/office/powerpoint/2010/main" val="2973949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64</a:t>
            </a:fld>
            <a:endParaRPr/>
          </a:p>
        </p:txBody>
      </p:sp>
    </p:spTree>
    <p:extLst>
      <p:ext uri="{BB962C8B-B14F-4D97-AF65-F5344CB8AC3E}">
        <p14:creationId xmlns:p14="http://schemas.microsoft.com/office/powerpoint/2010/main" val="35333102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65</a:t>
            </a:fld>
            <a:endParaRPr/>
          </a:p>
        </p:txBody>
      </p:sp>
    </p:spTree>
    <p:extLst>
      <p:ext uri="{BB962C8B-B14F-4D97-AF65-F5344CB8AC3E}">
        <p14:creationId xmlns:p14="http://schemas.microsoft.com/office/powerpoint/2010/main" val="12315096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66</a:t>
            </a:fld>
            <a:endParaRPr/>
          </a:p>
        </p:txBody>
      </p:sp>
    </p:spTree>
    <p:extLst>
      <p:ext uri="{BB962C8B-B14F-4D97-AF65-F5344CB8AC3E}">
        <p14:creationId xmlns:p14="http://schemas.microsoft.com/office/powerpoint/2010/main" val="318187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67</a:t>
            </a:fld>
            <a:endParaRPr/>
          </a:p>
        </p:txBody>
      </p:sp>
    </p:spTree>
    <p:extLst>
      <p:ext uri="{BB962C8B-B14F-4D97-AF65-F5344CB8AC3E}">
        <p14:creationId xmlns:p14="http://schemas.microsoft.com/office/powerpoint/2010/main" val="26854210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68</a:t>
            </a:fld>
            <a:endParaRPr/>
          </a:p>
        </p:txBody>
      </p:sp>
    </p:spTree>
    <p:extLst>
      <p:ext uri="{BB962C8B-B14F-4D97-AF65-F5344CB8AC3E}">
        <p14:creationId xmlns:p14="http://schemas.microsoft.com/office/powerpoint/2010/main" val="437295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69</a:t>
            </a:fld>
            <a:endParaRPr/>
          </a:p>
        </p:txBody>
      </p:sp>
    </p:spTree>
    <p:extLst>
      <p:ext uri="{BB962C8B-B14F-4D97-AF65-F5344CB8AC3E}">
        <p14:creationId xmlns:p14="http://schemas.microsoft.com/office/powerpoint/2010/main" val="40189281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70</a:t>
            </a:fld>
            <a:endParaRPr/>
          </a:p>
        </p:txBody>
      </p:sp>
    </p:spTree>
    <p:extLst>
      <p:ext uri="{BB962C8B-B14F-4D97-AF65-F5344CB8AC3E}">
        <p14:creationId xmlns:p14="http://schemas.microsoft.com/office/powerpoint/2010/main" val="19456899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71</a:t>
            </a:fld>
            <a:endParaRPr/>
          </a:p>
        </p:txBody>
      </p:sp>
    </p:spTree>
    <p:extLst>
      <p:ext uri="{BB962C8B-B14F-4D97-AF65-F5344CB8AC3E}">
        <p14:creationId xmlns:p14="http://schemas.microsoft.com/office/powerpoint/2010/main" val="32784179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72</a:t>
            </a:fld>
            <a:endParaRPr/>
          </a:p>
        </p:txBody>
      </p:sp>
    </p:spTree>
    <p:extLst>
      <p:ext uri="{BB962C8B-B14F-4D97-AF65-F5344CB8AC3E}">
        <p14:creationId xmlns:p14="http://schemas.microsoft.com/office/powerpoint/2010/main" val="2750955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73" name="Google Shape;173;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a:t>
            </a:fld>
            <a:endParaRPr/>
          </a:p>
        </p:txBody>
      </p:sp>
    </p:spTree>
    <p:extLst>
      <p:ext uri="{BB962C8B-B14F-4D97-AF65-F5344CB8AC3E}">
        <p14:creationId xmlns:p14="http://schemas.microsoft.com/office/powerpoint/2010/main" val="19715821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73</a:t>
            </a:fld>
            <a:endParaRPr/>
          </a:p>
        </p:txBody>
      </p:sp>
    </p:spTree>
    <p:extLst>
      <p:ext uri="{BB962C8B-B14F-4D97-AF65-F5344CB8AC3E}">
        <p14:creationId xmlns:p14="http://schemas.microsoft.com/office/powerpoint/2010/main" val="14976249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74</a:t>
            </a:fld>
            <a:endParaRPr/>
          </a:p>
        </p:txBody>
      </p:sp>
    </p:spTree>
    <p:extLst>
      <p:ext uri="{BB962C8B-B14F-4D97-AF65-F5344CB8AC3E}">
        <p14:creationId xmlns:p14="http://schemas.microsoft.com/office/powerpoint/2010/main" val="10288150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75</a:t>
            </a:fld>
            <a:endParaRPr/>
          </a:p>
        </p:txBody>
      </p:sp>
    </p:spTree>
    <p:extLst>
      <p:ext uri="{BB962C8B-B14F-4D97-AF65-F5344CB8AC3E}">
        <p14:creationId xmlns:p14="http://schemas.microsoft.com/office/powerpoint/2010/main" val="39505214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76</a:t>
            </a:fld>
            <a:endParaRPr/>
          </a:p>
        </p:txBody>
      </p:sp>
    </p:spTree>
    <p:extLst>
      <p:ext uri="{BB962C8B-B14F-4D97-AF65-F5344CB8AC3E}">
        <p14:creationId xmlns:p14="http://schemas.microsoft.com/office/powerpoint/2010/main" val="51732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77</a:t>
            </a:fld>
            <a:endParaRPr/>
          </a:p>
        </p:txBody>
      </p:sp>
    </p:spTree>
    <p:extLst>
      <p:ext uri="{BB962C8B-B14F-4D97-AF65-F5344CB8AC3E}">
        <p14:creationId xmlns:p14="http://schemas.microsoft.com/office/powerpoint/2010/main" val="20400455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78</a:t>
            </a:fld>
            <a:endParaRPr/>
          </a:p>
        </p:txBody>
      </p:sp>
    </p:spTree>
    <p:extLst>
      <p:ext uri="{BB962C8B-B14F-4D97-AF65-F5344CB8AC3E}">
        <p14:creationId xmlns:p14="http://schemas.microsoft.com/office/powerpoint/2010/main" val="21875191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79</a:t>
            </a:fld>
            <a:endParaRPr/>
          </a:p>
        </p:txBody>
      </p:sp>
    </p:spTree>
    <p:extLst>
      <p:ext uri="{BB962C8B-B14F-4D97-AF65-F5344CB8AC3E}">
        <p14:creationId xmlns:p14="http://schemas.microsoft.com/office/powerpoint/2010/main" val="6276065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80</a:t>
            </a:fld>
            <a:endParaRPr/>
          </a:p>
        </p:txBody>
      </p:sp>
    </p:spTree>
    <p:extLst>
      <p:ext uri="{BB962C8B-B14F-4D97-AF65-F5344CB8AC3E}">
        <p14:creationId xmlns:p14="http://schemas.microsoft.com/office/powerpoint/2010/main" val="88972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81</a:t>
            </a:fld>
            <a:endParaRPr/>
          </a:p>
        </p:txBody>
      </p:sp>
    </p:spTree>
    <p:extLst>
      <p:ext uri="{BB962C8B-B14F-4D97-AF65-F5344CB8AC3E}">
        <p14:creationId xmlns:p14="http://schemas.microsoft.com/office/powerpoint/2010/main" val="24205977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82</a:t>
            </a:fld>
            <a:endParaRPr/>
          </a:p>
        </p:txBody>
      </p:sp>
    </p:spTree>
    <p:extLst>
      <p:ext uri="{BB962C8B-B14F-4D97-AF65-F5344CB8AC3E}">
        <p14:creationId xmlns:p14="http://schemas.microsoft.com/office/powerpoint/2010/main" val="193622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a:t>
            </a:fld>
            <a:endParaRPr/>
          </a:p>
        </p:txBody>
      </p:sp>
    </p:spTree>
    <p:extLst>
      <p:ext uri="{BB962C8B-B14F-4D97-AF65-F5344CB8AC3E}">
        <p14:creationId xmlns:p14="http://schemas.microsoft.com/office/powerpoint/2010/main" val="2412124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83</a:t>
            </a:fld>
            <a:endParaRPr/>
          </a:p>
        </p:txBody>
      </p:sp>
    </p:spTree>
    <p:extLst>
      <p:ext uri="{BB962C8B-B14F-4D97-AF65-F5344CB8AC3E}">
        <p14:creationId xmlns:p14="http://schemas.microsoft.com/office/powerpoint/2010/main" val="32875722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84</a:t>
            </a:fld>
            <a:endParaRPr/>
          </a:p>
        </p:txBody>
      </p:sp>
    </p:spTree>
    <p:extLst>
      <p:ext uri="{BB962C8B-B14F-4D97-AF65-F5344CB8AC3E}">
        <p14:creationId xmlns:p14="http://schemas.microsoft.com/office/powerpoint/2010/main" val="9327304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85</a:t>
            </a:fld>
            <a:endParaRPr/>
          </a:p>
        </p:txBody>
      </p:sp>
    </p:spTree>
    <p:extLst>
      <p:ext uri="{BB962C8B-B14F-4D97-AF65-F5344CB8AC3E}">
        <p14:creationId xmlns:p14="http://schemas.microsoft.com/office/powerpoint/2010/main" val="14272734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86</a:t>
            </a:fld>
            <a:endParaRPr/>
          </a:p>
        </p:txBody>
      </p:sp>
    </p:spTree>
    <p:extLst>
      <p:ext uri="{BB962C8B-B14F-4D97-AF65-F5344CB8AC3E}">
        <p14:creationId xmlns:p14="http://schemas.microsoft.com/office/powerpoint/2010/main" val="37355458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87</a:t>
            </a:fld>
            <a:endParaRPr/>
          </a:p>
        </p:txBody>
      </p:sp>
    </p:spTree>
    <p:extLst>
      <p:ext uri="{BB962C8B-B14F-4D97-AF65-F5344CB8AC3E}">
        <p14:creationId xmlns:p14="http://schemas.microsoft.com/office/powerpoint/2010/main" val="18955991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88</a:t>
            </a:fld>
            <a:endParaRPr/>
          </a:p>
        </p:txBody>
      </p:sp>
    </p:spTree>
    <p:extLst>
      <p:ext uri="{BB962C8B-B14F-4D97-AF65-F5344CB8AC3E}">
        <p14:creationId xmlns:p14="http://schemas.microsoft.com/office/powerpoint/2010/main" val="28441534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89</a:t>
            </a:fld>
            <a:endParaRPr/>
          </a:p>
        </p:txBody>
      </p:sp>
    </p:spTree>
    <p:extLst>
      <p:ext uri="{BB962C8B-B14F-4D97-AF65-F5344CB8AC3E}">
        <p14:creationId xmlns:p14="http://schemas.microsoft.com/office/powerpoint/2010/main" val="24845837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90</a:t>
            </a:fld>
            <a:endParaRPr/>
          </a:p>
        </p:txBody>
      </p:sp>
    </p:spTree>
    <p:extLst>
      <p:ext uri="{BB962C8B-B14F-4D97-AF65-F5344CB8AC3E}">
        <p14:creationId xmlns:p14="http://schemas.microsoft.com/office/powerpoint/2010/main" val="245952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9" name="Google Shape;9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ar-SA"/>
              <a:t>9</a:t>
            </a:fld>
            <a:endParaRPr/>
          </a:p>
        </p:txBody>
      </p:sp>
    </p:spTree>
    <p:extLst>
      <p:ext uri="{BB962C8B-B14F-4D97-AF65-F5344CB8AC3E}">
        <p14:creationId xmlns:p14="http://schemas.microsoft.com/office/powerpoint/2010/main" val="44258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8F3FC61B-4445-43D8-95E2-D648998B9613}" type="datetimeFigureOut">
              <a:rPr lang="ar-SA" smtClean="0"/>
              <a:t>07/06/43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2856631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8F3FC61B-4445-43D8-95E2-D648998B9613}" type="datetimeFigureOut">
              <a:rPr lang="ar-SA" smtClean="0"/>
              <a:t>07/06/43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25986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8F3FC61B-4445-43D8-95E2-D648998B9613}" type="datetimeFigureOut">
              <a:rPr lang="ar-SA" smtClean="0"/>
              <a:t>07/06/43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2919858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8F3FC61B-4445-43D8-95E2-D648998B9613}" type="datetimeFigureOut">
              <a:rPr lang="ar-SA" smtClean="0"/>
              <a:t>07/06/43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379049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8F3FC61B-4445-43D8-95E2-D648998B9613}" type="datetimeFigureOut">
              <a:rPr lang="ar-SA" smtClean="0"/>
              <a:t>07/06/43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326594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8F3FC61B-4445-43D8-95E2-D648998B9613}" type="datetimeFigureOut">
              <a:rPr lang="ar-SA" smtClean="0"/>
              <a:t>07/06/43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1829096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472381" y="3340100"/>
            <a:ext cx="2901255" cy="4912784"/>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3471863" y="3340100"/>
            <a:ext cx="2915543" cy="4912784"/>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8F3FC61B-4445-43D8-95E2-D648998B9613}" type="datetimeFigureOut">
              <a:rPr lang="ar-SA" smtClean="0"/>
              <a:t>07/06/43</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248853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8F3FC61B-4445-43D8-95E2-D648998B9613}" type="datetimeFigureOut">
              <a:rPr lang="ar-SA" smtClean="0"/>
              <a:t>07/06/43</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202145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FC61B-4445-43D8-95E2-D648998B9613}" type="datetimeFigureOut">
              <a:rPr lang="ar-SA" smtClean="0"/>
              <a:t>07/06/43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175208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8F3FC61B-4445-43D8-95E2-D648998B9613}" type="datetimeFigureOut">
              <a:rPr lang="ar-SA" smtClean="0"/>
              <a:t>07/06/43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3435829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8F3FC61B-4445-43D8-95E2-D648998B9613}" type="datetimeFigureOut">
              <a:rPr lang="ar-SA" smtClean="0"/>
              <a:t>07/06/43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FCDD3D3F-AC1D-49B9-AD9C-FAC9EF7E12D7}" type="slidenum">
              <a:rPr lang="ar-SA" smtClean="0"/>
              <a:t>‹#›</a:t>
            </a:fld>
            <a:endParaRPr lang="ar-SA"/>
          </a:p>
        </p:txBody>
      </p:sp>
    </p:spTree>
    <p:extLst>
      <p:ext uri="{BB962C8B-B14F-4D97-AF65-F5344CB8AC3E}">
        <p14:creationId xmlns:p14="http://schemas.microsoft.com/office/powerpoint/2010/main" val="3183202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8F3FC61B-4445-43D8-95E2-D648998B9613}" type="datetimeFigureOut">
              <a:rPr lang="ar-SA" smtClean="0"/>
              <a:t>07/06/43</a:t>
            </a:fld>
            <a:endParaRPr lang="ar-SA"/>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FCDD3D3F-AC1D-49B9-AD9C-FAC9EF7E12D7}" type="slidenum">
              <a:rPr lang="ar-SA" smtClean="0"/>
              <a:t>‹#›</a:t>
            </a:fld>
            <a:endParaRPr lang="ar-SA"/>
          </a:p>
        </p:txBody>
      </p:sp>
    </p:spTree>
    <p:extLst>
      <p:ext uri="{BB962C8B-B14F-4D97-AF65-F5344CB8AC3E}">
        <p14:creationId xmlns:p14="http://schemas.microsoft.com/office/powerpoint/2010/main" val="1660603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0.jpg"/></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30.jpeg"/><Relationship Id="rId4" Type="http://schemas.openxmlformats.org/officeDocument/2006/relationships/image" Target="../media/image5.png"/><Relationship Id="rId9"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4.jpeg"/><Relationship Id="rId5" Type="http://schemas.openxmlformats.org/officeDocument/2006/relationships/image" Target="../media/image3.png"/><Relationship Id="rId10" Type="http://schemas.openxmlformats.org/officeDocument/2006/relationships/image" Target="../media/image33.jpeg"/><Relationship Id="rId4" Type="http://schemas.openxmlformats.org/officeDocument/2006/relationships/image" Target="../media/image5.png"/><Relationship Id="rId9" Type="http://schemas.openxmlformats.org/officeDocument/2006/relationships/image" Target="../media/image32.jpeg"/><Relationship Id="rId1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8.jpeg"/><Relationship Id="rId12"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2.jpeg"/><Relationship Id="rId5" Type="http://schemas.openxmlformats.org/officeDocument/2006/relationships/image" Target="../media/image3.png"/><Relationship Id="rId10" Type="http://schemas.openxmlformats.org/officeDocument/2006/relationships/image" Target="../media/image41.jpeg"/><Relationship Id="rId4" Type="http://schemas.openxmlformats.org/officeDocument/2006/relationships/image" Target="../media/image5.pn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45.jpg"/><Relationship Id="rId4" Type="http://schemas.openxmlformats.org/officeDocument/2006/relationships/image" Target="../media/image5.png"/><Relationship Id="rId9" Type="http://schemas.openxmlformats.org/officeDocument/2006/relationships/image" Target="../media/image44.jp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9.jpeg"/><Relationship Id="rId5" Type="http://schemas.openxmlformats.org/officeDocument/2006/relationships/image" Target="../media/image3.png"/><Relationship Id="rId10" Type="http://schemas.openxmlformats.org/officeDocument/2006/relationships/image" Target="../media/image48.jpeg"/><Relationship Id="rId4" Type="http://schemas.openxmlformats.org/officeDocument/2006/relationships/image" Target="../media/image5.png"/><Relationship Id="rId9" Type="http://schemas.openxmlformats.org/officeDocument/2006/relationships/image" Target="../media/image47.jpeg"/><Relationship Id="rId14" Type="http://schemas.openxmlformats.org/officeDocument/2006/relationships/image" Target="../media/image18.jpg"/></Relationships>
</file>

<file path=ppt/slides/_rels/slide2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13.png"/><Relationship Id="rId7"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53.jp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54.jpg"/></Relationships>
</file>

<file path=ppt/slides/_rels/slide2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65.jpeg"/><Relationship Id="rId4" Type="http://schemas.openxmlformats.org/officeDocument/2006/relationships/image" Target="../media/image5.png"/><Relationship Id="rId9"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67.jpeg"/><Relationship Id="rId4" Type="http://schemas.openxmlformats.org/officeDocument/2006/relationships/image" Target="../media/image5.png"/><Relationship Id="rId9"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69.jpeg"/><Relationship Id="rId4" Type="http://schemas.openxmlformats.org/officeDocument/2006/relationships/image" Target="../media/image5.png"/><Relationship Id="rId9"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71.jpeg"/><Relationship Id="rId4" Type="http://schemas.openxmlformats.org/officeDocument/2006/relationships/image" Target="../media/image5.png"/><Relationship Id="rId9" Type="http://schemas.openxmlformats.org/officeDocument/2006/relationships/image" Target="../media/image70.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73.jpeg"/><Relationship Id="rId4" Type="http://schemas.openxmlformats.org/officeDocument/2006/relationships/image" Target="../media/image5.png"/><Relationship Id="rId9"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75.jpeg"/><Relationship Id="rId4" Type="http://schemas.openxmlformats.org/officeDocument/2006/relationships/image" Target="../media/image5.png"/><Relationship Id="rId9"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77.jpeg"/><Relationship Id="rId4" Type="http://schemas.openxmlformats.org/officeDocument/2006/relationships/image" Target="../media/image5.png"/><Relationship Id="rId9"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79.jpeg"/><Relationship Id="rId4" Type="http://schemas.openxmlformats.org/officeDocument/2006/relationships/image" Target="../media/image5.png"/><Relationship Id="rId9"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1.jpeg"/><Relationship Id="rId4" Type="http://schemas.openxmlformats.org/officeDocument/2006/relationships/image" Target="../media/image5.png"/><Relationship Id="rId9"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3.jpeg"/><Relationship Id="rId4" Type="http://schemas.openxmlformats.org/officeDocument/2006/relationships/image" Target="../media/image5.png"/><Relationship Id="rId9"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5.jpeg"/><Relationship Id="rId4" Type="http://schemas.openxmlformats.org/officeDocument/2006/relationships/image" Target="../media/image5.png"/><Relationship Id="rId9"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7.jpeg"/><Relationship Id="rId4" Type="http://schemas.openxmlformats.org/officeDocument/2006/relationships/image" Target="../media/image5.png"/><Relationship Id="rId9"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89.jpeg"/><Relationship Id="rId4" Type="http://schemas.openxmlformats.org/officeDocument/2006/relationships/image" Target="../media/image5.png"/><Relationship Id="rId9"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91.jpeg"/><Relationship Id="rId4" Type="http://schemas.openxmlformats.org/officeDocument/2006/relationships/image" Target="../media/image5.png"/><Relationship Id="rId9" Type="http://schemas.openxmlformats.org/officeDocument/2006/relationships/image" Target="../media/image90.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1.png"/><Relationship Id="rId7" Type="http://schemas.openxmlformats.org/officeDocument/2006/relationships/image" Target="../media/image52.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93.jpeg"/><Relationship Id="rId4" Type="http://schemas.openxmlformats.org/officeDocument/2006/relationships/image" Target="../media/image5.png"/><Relationship Id="rId9"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3.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image" Target="../media/image3.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image" Target="../media/image3.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chart" Target="../charts/chart18.xml"/><Relationship Id="rId5" Type="http://schemas.openxmlformats.org/officeDocument/2006/relationships/image" Target="../media/image3.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4.png"/></Relationships>
</file>

<file path=ppt/slides/_rels/slide86.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1.pn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2.jpeg"/><Relationship Id="rId5" Type="http://schemas.openxmlformats.org/officeDocument/2006/relationships/image" Target="../media/image3.png"/><Relationship Id="rId10" Type="http://schemas.openxmlformats.org/officeDocument/2006/relationships/image" Target="../media/image101.jpeg"/><Relationship Id="rId4" Type="http://schemas.openxmlformats.org/officeDocument/2006/relationships/image" Target="../media/image5.png"/><Relationship Id="rId9" Type="http://schemas.openxmlformats.org/officeDocument/2006/relationships/image" Target="../media/image100.jpeg"/><Relationship Id="rId14" Type="http://schemas.openxmlformats.org/officeDocument/2006/relationships/image" Target="../media/image105.jpeg"/></Relationships>
</file>

<file path=ppt/slides/_rels/slide8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pn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10.jpeg"/><Relationship Id="rId5" Type="http://schemas.openxmlformats.org/officeDocument/2006/relationships/image" Target="../media/image3.png"/><Relationship Id="rId10" Type="http://schemas.openxmlformats.org/officeDocument/2006/relationships/image" Target="../media/image109.jpeg"/><Relationship Id="rId4" Type="http://schemas.openxmlformats.org/officeDocument/2006/relationships/image" Target="../media/image5.png"/><Relationship Id="rId9" Type="http://schemas.openxmlformats.org/officeDocument/2006/relationships/image" Target="../media/image108.jpeg"/></Relationships>
</file>

<file path=ppt/slides/_rels/slide88.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3" Type="http://schemas.openxmlformats.org/officeDocument/2006/relationships/image" Target="../media/image1.pn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16.jpeg"/><Relationship Id="rId5" Type="http://schemas.openxmlformats.org/officeDocument/2006/relationships/image" Target="../media/image3.png"/><Relationship Id="rId10" Type="http://schemas.openxmlformats.org/officeDocument/2006/relationships/image" Target="../media/image115.jpeg"/><Relationship Id="rId4" Type="http://schemas.openxmlformats.org/officeDocument/2006/relationships/image" Target="../media/image5.png"/><Relationship Id="rId9" Type="http://schemas.openxmlformats.org/officeDocument/2006/relationships/image" Target="../media/image114.jpeg"/><Relationship Id="rId14" Type="http://schemas.openxmlformats.org/officeDocument/2006/relationships/image" Target="../media/image119.jpe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chart" Target="../charts/chart19.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png"/><Relationship Id="rId7" Type="http://schemas.openxmlformats.org/officeDocument/2006/relationships/image" Target="../media/image121.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xmlns="" id="{FAD9D0DB-FDB7-0E45-B89B-8B9801807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287" y="2522787"/>
            <a:ext cx="3654407" cy="2005212"/>
          </a:xfrm>
          <a:prstGeom prst="rect">
            <a:avLst/>
          </a:prstGeom>
        </p:spPr>
      </p:pic>
      <p:pic>
        <p:nvPicPr>
          <p:cNvPr id="7" name="صورة 6">
            <a:extLst>
              <a:ext uri="{FF2B5EF4-FFF2-40B4-BE49-F238E27FC236}">
                <a16:creationId xmlns:a16="http://schemas.microsoft.com/office/drawing/2014/main" xmlns="" id="{E7F01ED4-C0C9-EA4F-AE61-D959B5BEE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588" y="373731"/>
            <a:ext cx="728700" cy="728700"/>
          </a:xfrm>
          <a:prstGeom prst="rect">
            <a:avLst/>
          </a:prstGeom>
        </p:spPr>
      </p:pic>
      <p:pic>
        <p:nvPicPr>
          <p:cNvPr id="9" name="صورة 8" descr="صورة تحتوي على نص&#10;&#10;تم إنشاء الوصف تلقائياً">
            <a:extLst>
              <a:ext uri="{FF2B5EF4-FFF2-40B4-BE49-F238E27FC236}">
                <a16:creationId xmlns:a16="http://schemas.microsoft.com/office/drawing/2014/main" xmlns="" id="{C7D716AF-724C-8A47-A426-8A656448D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37" y="393542"/>
            <a:ext cx="1096150" cy="621897"/>
          </a:xfrm>
          <a:prstGeom prst="rect">
            <a:avLst/>
          </a:prstGeom>
        </p:spPr>
      </p:pic>
      <p:sp>
        <p:nvSpPr>
          <p:cNvPr id="13" name="مستطيل 12">
            <a:extLst>
              <a:ext uri="{FF2B5EF4-FFF2-40B4-BE49-F238E27FC236}">
                <a16:creationId xmlns:a16="http://schemas.microsoft.com/office/drawing/2014/main" xmlns="" id="{B6F2E3A3-ABCF-5141-977F-C2608DAC93AC}"/>
              </a:ext>
            </a:extLst>
          </p:cNvPr>
          <p:cNvSpPr/>
          <p:nvPr/>
        </p:nvSpPr>
        <p:spPr>
          <a:xfrm>
            <a:off x="1177817" y="3109895"/>
            <a:ext cx="761747" cy="415498"/>
          </a:xfrm>
          <a:prstGeom prst="rect">
            <a:avLst/>
          </a:prstGeom>
        </p:spPr>
        <p:txBody>
          <a:bodyPr wrap="none">
            <a:spAutoFit/>
          </a:bodyPr>
          <a:lstStyle/>
          <a:p>
            <a:r>
              <a:rPr lang="ar-SA" sz="2100" b="1" dirty="0">
                <a:solidFill>
                  <a:srgbClr val="7DA7BC"/>
                </a:solidFill>
                <a:latin typeface="Questv1" pitchFamily="2" charset="-78"/>
                <a:cs typeface="Questv1" pitchFamily="2" charset="-78"/>
              </a:rPr>
              <a:t>١٤٤٣هـ</a:t>
            </a:r>
          </a:p>
        </p:txBody>
      </p:sp>
      <p:sp>
        <p:nvSpPr>
          <p:cNvPr id="14" name="مستطيل 13">
            <a:extLst>
              <a:ext uri="{FF2B5EF4-FFF2-40B4-BE49-F238E27FC236}">
                <a16:creationId xmlns:a16="http://schemas.microsoft.com/office/drawing/2014/main" xmlns="" id="{8421B103-9A16-9B4B-9FA1-B07252545B79}"/>
              </a:ext>
            </a:extLst>
          </p:cNvPr>
          <p:cNvSpPr/>
          <p:nvPr/>
        </p:nvSpPr>
        <p:spPr>
          <a:xfrm>
            <a:off x="4650237" y="2434949"/>
            <a:ext cx="760144" cy="415498"/>
          </a:xfrm>
          <a:prstGeom prst="rect">
            <a:avLst/>
          </a:prstGeom>
        </p:spPr>
        <p:txBody>
          <a:bodyPr wrap="none">
            <a:spAutoFit/>
          </a:bodyPr>
          <a:lstStyle/>
          <a:p>
            <a:r>
              <a:rPr lang="ar-SA" sz="2100" b="1" dirty="0">
                <a:solidFill>
                  <a:srgbClr val="9D6B9C"/>
                </a:solidFill>
                <a:latin typeface="Questv1" pitchFamily="2" charset="-78"/>
                <a:cs typeface="Questv1" pitchFamily="2" charset="-78"/>
              </a:rPr>
              <a:t>مشروع</a:t>
            </a:r>
          </a:p>
        </p:txBody>
      </p:sp>
      <p:pic>
        <p:nvPicPr>
          <p:cNvPr id="4" name="صورة 3">
            <a:extLst>
              <a:ext uri="{FF2B5EF4-FFF2-40B4-BE49-F238E27FC236}">
                <a16:creationId xmlns:a16="http://schemas.microsoft.com/office/drawing/2014/main" xmlns="" id="{9C26C578-6620-084E-8C7E-BEFA784AD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50" y="5383399"/>
            <a:ext cx="4000500" cy="5629275"/>
          </a:xfrm>
          <a:prstGeom prst="rect">
            <a:avLst/>
          </a:prstGeom>
        </p:spPr>
      </p:pic>
      <p:cxnSp>
        <p:nvCxnSpPr>
          <p:cNvPr id="3" name="رابط مستقيم 2"/>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5" name="مستطيل 14">
            <a:extLst>
              <a:ext uri="{FF2B5EF4-FFF2-40B4-BE49-F238E27FC236}">
                <a16:creationId xmlns:a16="http://schemas.microsoft.com/office/drawing/2014/main" xmlns="" id="{5DA967C2-B7D5-41A7-A6A9-4C3B82AA4B3E}"/>
              </a:ext>
            </a:extLst>
          </p:cNvPr>
          <p:cNvSpPr/>
          <p:nvPr/>
        </p:nvSpPr>
        <p:spPr>
          <a:xfrm>
            <a:off x="1423151" y="4363217"/>
            <a:ext cx="3855543" cy="738664"/>
          </a:xfrm>
          <a:prstGeom prst="rect">
            <a:avLst/>
          </a:prstGeom>
        </p:spPr>
        <p:txBody>
          <a:bodyPr wrap="none">
            <a:spAutoFit/>
          </a:bodyPr>
          <a:lstStyle/>
          <a:p>
            <a:pPr algn="ctr"/>
            <a:r>
              <a:rPr lang="ar-SA" sz="2100" b="1" dirty="0" smtClean="0">
                <a:solidFill>
                  <a:srgbClr val="9D6B9C"/>
                </a:solidFill>
                <a:latin typeface="Questv1" pitchFamily="2" charset="-78"/>
                <a:cs typeface="Questv1" pitchFamily="2" charset="-78"/>
              </a:rPr>
              <a:t>التقرير الختامي لبرنامج معين ( 6 ) </a:t>
            </a:r>
          </a:p>
          <a:p>
            <a:pPr algn="ctr"/>
            <a:r>
              <a:rPr lang="ar-SA" sz="2100" b="1" dirty="0" smtClean="0">
                <a:solidFill>
                  <a:srgbClr val="9D6B9C"/>
                </a:solidFill>
                <a:latin typeface="Questv1" pitchFamily="2" charset="-78"/>
                <a:cs typeface="Questv1" pitchFamily="2" charset="-78"/>
              </a:rPr>
              <a:t>من تاريخ 7 / 3 / 1443 وحتى تاريخ 1 / 6 / 1443</a:t>
            </a:r>
            <a:endParaRPr lang="ar-SA" sz="2100" b="1" dirty="0">
              <a:solidFill>
                <a:srgbClr val="9D6B9C"/>
              </a:solidFill>
              <a:latin typeface="Questv1" pitchFamily="2" charset="-78"/>
              <a:cs typeface="Questv1" pitchFamily="2" charset="-78"/>
            </a:endParaRPr>
          </a:p>
        </p:txBody>
      </p:sp>
    </p:spTree>
    <p:extLst>
      <p:ext uri="{BB962C8B-B14F-4D97-AF65-F5344CB8AC3E}">
        <p14:creationId xmlns:p14="http://schemas.microsoft.com/office/powerpoint/2010/main" val="86491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107169" y="160525"/>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10520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15947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901758"/>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452069" y="8048382"/>
            <a:ext cx="1955800" cy="5080000"/>
          </a:xfrm>
          <a:prstGeom prst="rect">
            <a:avLst/>
          </a:prstGeom>
          <a:noFill/>
          <a:ln>
            <a:noFill/>
          </a:ln>
        </p:spPr>
      </p:pic>
      <p:cxnSp>
        <p:nvCxnSpPr>
          <p:cNvPr id="10" name="رابط مستقيم 9"/>
          <p:cNvCxnSpPr/>
          <p:nvPr/>
        </p:nvCxnSpPr>
        <p:spPr>
          <a:xfrm flipH="1">
            <a:off x="321733" y="113254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11" name="صورة 10"/>
          <p:cNvPicPr>
            <a:picLocks noChangeAspect="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598616" y="1467300"/>
            <a:ext cx="3743700" cy="855821"/>
          </a:xfrm>
          <a:prstGeom prst="rect">
            <a:avLst/>
          </a:prstGeom>
        </p:spPr>
      </p:pic>
      <p:sp>
        <p:nvSpPr>
          <p:cNvPr id="12" name="Google Shape;105;p2"/>
          <p:cNvSpPr txBox="1"/>
          <p:nvPr/>
        </p:nvSpPr>
        <p:spPr>
          <a:xfrm>
            <a:off x="1674031" y="816196"/>
            <a:ext cx="3467676" cy="132339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20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2000" b="1" dirty="0" smtClean="0">
                <a:solidFill>
                  <a:srgbClr val="7DA7BC"/>
                </a:solidFill>
                <a:latin typeface="Arial"/>
                <a:ea typeface="Arial"/>
                <a:cs typeface="Arial"/>
                <a:sym typeface="Arial"/>
              </a:rPr>
              <a:t>تابع الخطة التفصيلية</a:t>
            </a:r>
          </a:p>
          <a:p>
            <a:pPr marL="0" marR="0" lvl="0" indent="0" algn="ctr" rtl="1">
              <a:spcBef>
                <a:spcPts val="0"/>
              </a:spcBef>
              <a:spcAft>
                <a:spcPts val="0"/>
              </a:spcAft>
              <a:buNone/>
            </a:pPr>
            <a:r>
              <a:rPr lang="ar-SA" sz="2000" b="1" dirty="0" smtClean="0">
                <a:solidFill>
                  <a:srgbClr val="7DA7BC"/>
                </a:solidFill>
                <a:latin typeface="Arial"/>
                <a:ea typeface="Arial"/>
                <a:cs typeface="Arial"/>
                <a:sym typeface="Arial"/>
              </a:rPr>
              <a:t> للبرامج واللقاءات </a:t>
            </a:r>
            <a:endParaRPr sz="1100" dirty="0" smtClean="0"/>
          </a:p>
          <a:p>
            <a:pPr marL="0" marR="0" lvl="0" indent="0" algn="ctr" rtl="1">
              <a:spcBef>
                <a:spcPts val="0"/>
              </a:spcBef>
              <a:spcAft>
                <a:spcPts val="0"/>
              </a:spcAft>
              <a:buNone/>
            </a:pPr>
            <a:endParaRPr sz="2000" b="1" dirty="0">
              <a:solidFill>
                <a:srgbClr val="7DA7BC"/>
              </a:solidFill>
              <a:latin typeface="Arial"/>
              <a:ea typeface="Arial"/>
              <a:cs typeface="Arial"/>
              <a:sym typeface="Arial"/>
            </a:endParaRPr>
          </a:p>
        </p:txBody>
      </p:sp>
      <p:graphicFrame>
        <p:nvGraphicFramePr>
          <p:cNvPr id="13" name="Google Shape;260;p12"/>
          <p:cNvGraphicFramePr/>
          <p:nvPr>
            <p:extLst/>
          </p:nvPr>
        </p:nvGraphicFramePr>
        <p:xfrm>
          <a:off x="-1" y="2512128"/>
          <a:ext cx="6785804" cy="3801414"/>
        </p:xfrm>
        <a:graphic>
          <a:graphicData uri="http://schemas.openxmlformats.org/drawingml/2006/table">
            <a:tbl>
              <a:tblPr firstRow="1" bandRow="1">
                <a:noFill/>
              </a:tblPr>
              <a:tblGrid>
                <a:gridCol w="389468"/>
                <a:gridCol w="1016755"/>
                <a:gridCol w="1963821"/>
                <a:gridCol w="817299"/>
                <a:gridCol w="717785"/>
                <a:gridCol w="957039"/>
                <a:gridCol w="923637"/>
              </a:tblGrid>
              <a:tr h="370850">
                <a:tc>
                  <a:txBody>
                    <a:bodyPr/>
                    <a:lstStyle/>
                    <a:p>
                      <a:pPr marL="0" marR="0" lvl="0" indent="0" algn="r" rtl="1">
                        <a:spcBef>
                          <a:spcPts val="0"/>
                        </a:spcBef>
                        <a:spcAft>
                          <a:spcPts val="0"/>
                        </a:spcAft>
                        <a:buNone/>
                      </a:pPr>
                      <a:endParaRPr sz="1200" b="0" dirty="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العنوان</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المحاور</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الوقت</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اليوم</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التاريخ</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المدرب/ة</a:t>
                      </a:r>
                      <a:endParaRPr sz="1200" b="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r>
              <a:tr h="370850">
                <a:tc>
                  <a:txBody>
                    <a:bodyPr/>
                    <a:lstStyle/>
                    <a:p>
                      <a:pPr marL="0" marR="0" lvl="0" indent="0" algn="r" rtl="1">
                        <a:spcBef>
                          <a:spcPts val="0"/>
                        </a:spcBef>
                        <a:spcAft>
                          <a:spcPts val="0"/>
                        </a:spcAft>
                        <a:buNone/>
                      </a:pPr>
                      <a:r>
                        <a:rPr lang="ar-SA" sz="1050" b="0" dirty="0" smtClean="0">
                          <a:solidFill>
                            <a:srgbClr val="75B3B2"/>
                          </a:solidFill>
                          <a:latin typeface="Arial"/>
                          <a:ea typeface="Arial"/>
                          <a:cs typeface="Arial"/>
                          <a:sym typeface="Arial"/>
                        </a:rPr>
                        <a:t>12</a:t>
                      </a:r>
                      <a:endParaRPr sz="1100" dirty="0">
                        <a:solidFill>
                          <a:srgbClr val="75B3B2"/>
                        </a:solidFil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gridSpan="2">
                  <a:txBody>
                    <a:bodyPr/>
                    <a:lstStyle/>
                    <a:p>
                      <a:pPr marL="0" marR="0" lvl="0" indent="0" algn="ctr" rtl="1">
                        <a:lnSpc>
                          <a:spcPct val="100000"/>
                        </a:lnSpc>
                        <a:spcBef>
                          <a:spcPts val="0"/>
                        </a:spcBef>
                        <a:spcAft>
                          <a:spcPts val="0"/>
                        </a:spcAft>
                        <a:buClr>
                          <a:srgbClr val="7DA7BC"/>
                        </a:buClr>
                        <a:buSzPts val="1100"/>
                        <a:buFont typeface="Arial"/>
                        <a:buNone/>
                      </a:pPr>
                      <a:r>
                        <a:rPr lang="ar-SA" sz="1100" b="0" dirty="0">
                          <a:solidFill>
                            <a:srgbClr val="7DA7BC"/>
                          </a:solidFill>
                          <a:latin typeface="Arial"/>
                          <a:ea typeface="Arial"/>
                          <a:cs typeface="Arial"/>
                          <a:sym typeface="Arial"/>
                        </a:rPr>
                        <a:t>لقاء مفتوح                   </a:t>
                      </a:r>
                      <a:r>
                        <a:rPr lang="ar-SA" sz="1100" b="0" dirty="0">
                          <a:solidFill>
                            <a:srgbClr val="9D6B9C"/>
                          </a:solidFill>
                          <a:latin typeface="Arial"/>
                          <a:ea typeface="Arial"/>
                          <a:cs typeface="Arial"/>
                          <a:sym typeface="Arial"/>
                        </a:rPr>
                        <a:t>تطبيق عملي على الإلقاء</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hMerge="1">
                  <a:txBody>
                    <a:bodyPr/>
                    <a:lstStyle/>
                    <a:p>
                      <a:endParaRPr lang="ar-SA"/>
                    </a:p>
                  </a:txBody>
                  <a:tcP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i="0" u="none" strike="noStrike" cap="none" dirty="0" smtClean="0">
                          <a:solidFill>
                            <a:srgbClr val="7DA7BC"/>
                          </a:solidFill>
                          <a:latin typeface="Arial"/>
                          <a:ea typeface="Arial"/>
                          <a:cs typeface="Arial"/>
                          <a:sym typeface="Arial"/>
                        </a:rPr>
                        <a:t>8:٠٠ </a:t>
                      </a:r>
                      <a:r>
                        <a:rPr lang="ar-SA" sz="1200" b="0" i="0" u="none" strike="noStrike" cap="none" dirty="0">
                          <a:solidFill>
                            <a:srgbClr val="7DA7BC"/>
                          </a:solidFill>
                          <a:latin typeface="Arial"/>
                          <a:ea typeface="Arial"/>
                          <a:cs typeface="Arial"/>
                          <a:sym typeface="Arial"/>
                        </a:rPr>
                        <a:t>- </a:t>
                      </a:r>
                      <a:r>
                        <a:rPr lang="ar-SA" sz="1200" b="0" i="0" u="none" strike="noStrike" cap="none" dirty="0" smtClean="0">
                          <a:solidFill>
                            <a:srgbClr val="7DA7BC"/>
                          </a:solidFill>
                          <a:latin typeface="Arial"/>
                          <a:ea typeface="Arial"/>
                          <a:cs typeface="Arial"/>
                          <a:sym typeface="Arial"/>
                        </a:rPr>
                        <a:t>12:٠٠</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i="0" u="none" strike="noStrike" cap="none" dirty="0" smtClean="0">
                          <a:solidFill>
                            <a:srgbClr val="7DA7BC"/>
                          </a:solidFill>
                          <a:latin typeface="Arial"/>
                          <a:ea typeface="Arial"/>
                          <a:cs typeface="Arial"/>
                          <a:sym typeface="Arial"/>
                        </a:rPr>
                        <a:t>السبت </a:t>
                      </a:r>
                      <a:endParaRPr sz="1200" b="0" dirty="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١٤٤٣/٤/15</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9D6B9C"/>
                        </a:buClr>
                        <a:buSzPts val="1200"/>
                        <a:buFont typeface="Arial"/>
                        <a:buNone/>
                      </a:pPr>
                      <a:r>
                        <a:rPr lang="ar-SA" sz="1200" b="0" baseline="0" dirty="0" smtClean="0">
                          <a:solidFill>
                            <a:srgbClr val="9D6B9C"/>
                          </a:solidFill>
                          <a:latin typeface="Arial"/>
                          <a:ea typeface="Arial"/>
                          <a:cs typeface="Arial"/>
                          <a:sym typeface="Arial"/>
                        </a:rPr>
                        <a:t>أ. بدور </a:t>
                      </a:r>
                      <a:r>
                        <a:rPr lang="ar-SA" sz="1200" b="0" baseline="0" dirty="0" err="1" smtClean="0">
                          <a:solidFill>
                            <a:srgbClr val="9D6B9C"/>
                          </a:solidFill>
                          <a:latin typeface="Arial"/>
                          <a:ea typeface="Arial"/>
                          <a:cs typeface="Arial"/>
                          <a:sym typeface="Arial"/>
                        </a:rPr>
                        <a:t>العوبثاني</a:t>
                      </a:r>
                      <a:endParaRPr sz="1200" b="0" dirty="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r>
              <a:tr h="370850">
                <a:tc>
                  <a:txBody>
                    <a:bodyPr/>
                    <a:lstStyle/>
                    <a:p>
                      <a:pPr marL="0" marR="0" lvl="0" indent="0" algn="r" rtl="1">
                        <a:spcBef>
                          <a:spcPts val="0"/>
                        </a:spcBef>
                        <a:spcAft>
                          <a:spcPts val="0"/>
                        </a:spcAft>
                        <a:buNone/>
                      </a:pPr>
                      <a:r>
                        <a:rPr lang="ar-SA" sz="1050" b="0" dirty="0">
                          <a:solidFill>
                            <a:srgbClr val="75B3B2"/>
                          </a:solidFill>
                          <a:latin typeface="Arial"/>
                          <a:ea typeface="Arial"/>
                          <a:cs typeface="Arial"/>
                          <a:sym typeface="Arial"/>
                        </a:rPr>
                        <a:t>١٣</a:t>
                      </a:r>
                      <a:endParaRPr sz="1100" dirty="0">
                        <a:solidFill>
                          <a:srgbClr val="75B3B2"/>
                        </a:solidFil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الفكر العقدي الوافد ومنهجية  التعامل معه</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a:solidFill>
                            <a:srgbClr val="9D6B9C"/>
                          </a:solidFill>
                          <a:latin typeface="Arial"/>
                          <a:ea typeface="Arial"/>
                          <a:cs typeface="Arial"/>
                          <a:sym typeface="Arial"/>
                        </a:rPr>
                        <a:t>1. نشأة بعض الدعاوى الغيبية المستمدة من بعض الديانات.</a:t>
                      </a:r>
                      <a:endParaRPr/>
                    </a:p>
                    <a:p>
                      <a:pPr marL="0" marR="0" lvl="0" indent="0" algn="r" rtl="1">
                        <a:lnSpc>
                          <a:spcPct val="115000"/>
                        </a:lnSpc>
                        <a:spcBef>
                          <a:spcPts val="0"/>
                        </a:spcBef>
                        <a:spcAft>
                          <a:spcPts val="0"/>
                        </a:spcAft>
                        <a:buNone/>
                      </a:pPr>
                      <a:r>
                        <a:rPr lang="ar-SA" sz="1100" b="0">
                          <a:solidFill>
                            <a:srgbClr val="9D6B9C"/>
                          </a:solidFill>
                          <a:latin typeface="Arial"/>
                          <a:ea typeface="Arial"/>
                          <a:cs typeface="Arial"/>
                          <a:sym typeface="Arial"/>
                        </a:rPr>
                        <a:t>2.الآثار العقدية المترتبة على تطبيقات الفكر الوافد.</a:t>
                      </a:r>
                      <a:endParaRPr/>
                    </a:p>
                    <a:p>
                      <a:pPr marL="0" marR="0" lvl="0" indent="0" algn="r" rtl="1">
                        <a:lnSpc>
                          <a:spcPct val="115000"/>
                        </a:lnSpc>
                        <a:spcBef>
                          <a:spcPts val="0"/>
                        </a:spcBef>
                        <a:spcAft>
                          <a:spcPts val="0"/>
                        </a:spcAft>
                        <a:buNone/>
                      </a:pPr>
                      <a:r>
                        <a:rPr lang="ar-SA" sz="1100" b="0">
                          <a:solidFill>
                            <a:srgbClr val="9D6B9C"/>
                          </a:solidFill>
                          <a:latin typeface="Arial"/>
                          <a:ea typeface="Arial"/>
                          <a:cs typeface="Arial"/>
                          <a:sym typeface="Arial"/>
                        </a:rPr>
                        <a:t>3. المصطلحات المتداولة في بعض دورات التنمية البشرية.</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1200" b="0" i="0" u="none" strike="noStrike" cap="none">
                          <a:solidFill>
                            <a:srgbClr val="7DA7BC"/>
                          </a:solidFill>
                          <a:latin typeface="Arial"/>
                          <a:ea typeface="Arial"/>
                          <a:cs typeface="Arial"/>
                          <a:sym typeface="Arial"/>
                        </a:rPr>
                        <a:t>٤:٠٠ - ٨:٠٠</a:t>
                      </a:r>
                      <a:endParaRPr sz="1200" b="0" i="0" u="none" strike="noStrike" cap="none">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a:solidFill>
                            <a:srgbClr val="7DA7BC"/>
                          </a:solidFill>
                          <a:latin typeface="Arial"/>
                          <a:ea typeface="Arial"/>
                          <a:cs typeface="Arial"/>
                          <a:sym typeface="Arial"/>
                        </a:rPr>
                        <a:t>الثلاثاء</a:t>
                      </a:r>
                      <a:endParaRPr sz="1200" b="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a:solidFill>
                            <a:srgbClr val="7DA7BC"/>
                          </a:solidFill>
                          <a:latin typeface="Arial"/>
                          <a:ea typeface="Arial"/>
                          <a:cs typeface="Arial"/>
                          <a:sym typeface="Arial"/>
                        </a:rPr>
                        <a:t>١٤٤٣/٤/١٨</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9D6B9C"/>
                        </a:buClr>
                        <a:buSzPts val="1200"/>
                        <a:buFont typeface="Arial"/>
                        <a:buNone/>
                      </a:pPr>
                      <a:r>
                        <a:rPr lang="ar-SA" sz="1200" b="0" dirty="0" smtClean="0">
                          <a:solidFill>
                            <a:srgbClr val="9D6B9C"/>
                          </a:solidFill>
                          <a:latin typeface="Arial"/>
                          <a:ea typeface="Arial"/>
                          <a:cs typeface="Arial"/>
                          <a:sym typeface="Arial"/>
                        </a:rPr>
                        <a:t>أ.</a:t>
                      </a:r>
                      <a:r>
                        <a:rPr lang="ar-SA" sz="1200" b="0" baseline="0" dirty="0" smtClean="0">
                          <a:solidFill>
                            <a:srgbClr val="9D6B9C"/>
                          </a:solidFill>
                          <a:latin typeface="Arial"/>
                          <a:ea typeface="Arial"/>
                          <a:cs typeface="Arial"/>
                          <a:sym typeface="Arial"/>
                        </a:rPr>
                        <a:t> هناء النفجان </a:t>
                      </a:r>
                      <a:endParaRPr sz="1200" b="0" dirty="0">
                        <a:solidFill>
                          <a:srgbClr val="9D6B9C"/>
                        </a:solidFill>
                        <a:latin typeface="Arial"/>
                        <a:ea typeface="Arial"/>
                        <a:cs typeface="Arial"/>
                        <a:sym typeface="Arial"/>
                      </a:endParaRPr>
                    </a:p>
                    <a:p>
                      <a:pPr marL="0" marR="0" lvl="0" indent="0" algn="r" rtl="1">
                        <a:spcBef>
                          <a:spcPts val="0"/>
                        </a:spcBef>
                        <a:spcAft>
                          <a:spcPts val="0"/>
                        </a:spcAft>
                        <a:buNone/>
                      </a:pPr>
                      <a:endParaRPr sz="1200" b="0" dirty="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r>
              <a:tr h="370850">
                <a:tc>
                  <a:txBody>
                    <a:bodyPr/>
                    <a:lstStyle/>
                    <a:p>
                      <a:pPr marL="0" marR="0" lvl="0" indent="0" algn="r" rtl="1">
                        <a:spcBef>
                          <a:spcPts val="0"/>
                        </a:spcBef>
                        <a:spcAft>
                          <a:spcPts val="0"/>
                        </a:spcAft>
                        <a:buNone/>
                      </a:pPr>
                      <a:r>
                        <a:rPr lang="ar-SA" dirty="0" smtClean="0">
                          <a:solidFill>
                            <a:srgbClr val="75B3B2"/>
                          </a:solidFill>
                        </a:rPr>
                        <a:t>14</a:t>
                      </a:r>
                      <a:endParaRPr dirty="0">
                        <a:solidFill>
                          <a:srgbClr val="75B3B2"/>
                        </a:solidFil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توظيف التقنية في الدعوة</a:t>
                      </a:r>
                      <a:endParaRPr sz="1200" b="0" dirty="0">
                        <a:solidFill>
                          <a:srgbClr val="7DA7BC"/>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1. دور الداعية تجاه التقنية الحديثة.</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2. أبرز وسائل الدعوة في وسائل التواصل الاجتماعي.</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3.أهم عوامل نجاح الرسالة الدعوية.</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1400" b="0" dirty="0" smtClean="0">
                          <a:solidFill>
                            <a:srgbClr val="7DA7BC"/>
                          </a:solidFill>
                          <a:latin typeface="Arial"/>
                          <a:ea typeface="Arial"/>
                          <a:cs typeface="Arial"/>
                          <a:sym typeface="Arial"/>
                        </a:rPr>
                        <a:t>٤:٠٠ - ٨:٠٠</a:t>
                      </a:r>
                      <a:endParaRPr lang="ar-SA" dirty="0" smtClean="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dirty="0">
                          <a:solidFill>
                            <a:srgbClr val="7DA7BC"/>
                          </a:solidFill>
                          <a:latin typeface="Arial"/>
                          <a:ea typeface="Arial"/>
                          <a:cs typeface="Arial"/>
                          <a:sym typeface="Arial"/>
                        </a:rPr>
                        <a:t>الثلاثاء</a:t>
                      </a:r>
                      <a:endParaRPr sz="1200" b="0" dirty="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١٤٤٣/5/3</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030A0"/>
                          </a:solidFill>
                          <a:latin typeface="Arial"/>
                          <a:ea typeface="Arial"/>
                          <a:cs typeface="Arial"/>
                          <a:sym typeface="Arial"/>
                        </a:rPr>
                        <a:t>أديب الصالح </a:t>
                      </a:r>
                      <a:endParaRPr sz="1200" b="0" dirty="0">
                        <a:solidFill>
                          <a:srgbClr val="7030A0"/>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r>
              <a:tr h="370850">
                <a:tc>
                  <a:txBody>
                    <a:bodyPr/>
                    <a:lstStyle/>
                    <a:p>
                      <a:pPr marL="0" marR="0" lvl="0" indent="0" algn="r" rtl="1">
                        <a:spcBef>
                          <a:spcPts val="0"/>
                        </a:spcBef>
                        <a:spcAft>
                          <a:spcPts val="0"/>
                        </a:spcAft>
                        <a:buNone/>
                      </a:pPr>
                      <a:r>
                        <a:rPr lang="ar-SA" sz="1050" b="0" dirty="0" smtClean="0">
                          <a:solidFill>
                            <a:srgbClr val="75B3B2"/>
                          </a:solidFill>
                          <a:latin typeface="Arial"/>
                          <a:ea typeface="Arial"/>
                          <a:cs typeface="Arial"/>
                          <a:sym typeface="Arial"/>
                        </a:rPr>
                        <a:t>15</a:t>
                      </a:r>
                      <a:endParaRPr sz="1100" dirty="0">
                        <a:solidFill>
                          <a:srgbClr val="75B3B2"/>
                        </a:solidFill>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الرد على الشبهات المتعلقة بالمرأة</a:t>
                      </a:r>
                      <a:endParaRPr sz="1200" b="0" dirty="0">
                        <a:solidFill>
                          <a:srgbClr val="7DA7BC"/>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a:solidFill>
                            <a:srgbClr val="9D6B9C"/>
                          </a:solidFill>
                          <a:latin typeface="Arial"/>
                          <a:ea typeface="Arial"/>
                          <a:cs typeface="Arial"/>
                          <a:sym typeface="Arial"/>
                        </a:rPr>
                        <a:t>1. أحكام الأسرة في ضوء الشريعة الإسلامية.</a:t>
                      </a:r>
                      <a:endParaRPr/>
                    </a:p>
                    <a:p>
                      <a:pPr marL="0" marR="0" lvl="0" indent="0" algn="r" rtl="1">
                        <a:lnSpc>
                          <a:spcPct val="115000"/>
                        </a:lnSpc>
                        <a:spcBef>
                          <a:spcPts val="0"/>
                        </a:spcBef>
                        <a:spcAft>
                          <a:spcPts val="0"/>
                        </a:spcAft>
                        <a:buNone/>
                      </a:pPr>
                      <a:r>
                        <a:rPr lang="ar-SA" sz="1100" b="0">
                          <a:solidFill>
                            <a:srgbClr val="9D6B9C"/>
                          </a:solidFill>
                          <a:latin typeface="Arial"/>
                          <a:ea typeface="Arial"/>
                          <a:cs typeface="Arial"/>
                          <a:sym typeface="Arial"/>
                        </a:rPr>
                        <a:t>2. الهوية- الحجاب-.......</a:t>
                      </a:r>
                      <a:endParaRPr/>
                    </a:p>
                    <a:p>
                      <a:pPr marL="0" marR="0" lvl="0" indent="0" algn="r" rtl="1">
                        <a:lnSpc>
                          <a:spcPct val="115000"/>
                        </a:lnSpc>
                        <a:spcBef>
                          <a:spcPts val="0"/>
                        </a:spcBef>
                        <a:spcAft>
                          <a:spcPts val="0"/>
                        </a:spcAft>
                        <a:buNone/>
                      </a:pPr>
                      <a:r>
                        <a:rPr lang="ar-SA" sz="1100" b="0">
                          <a:solidFill>
                            <a:srgbClr val="9D6B9C"/>
                          </a:solidFill>
                          <a:latin typeface="Arial"/>
                          <a:ea typeface="Arial"/>
                          <a:cs typeface="Arial"/>
                          <a:sym typeface="Arial"/>
                        </a:rPr>
                        <a:t>3. المرأة والتحديات المعاصرة.</a:t>
                      </a:r>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defTabSz="685800" rtl="1" eaLnBrk="1" fontAlgn="auto" latinLnBrk="0" hangingPunct="1">
                        <a:lnSpc>
                          <a:spcPct val="100000"/>
                        </a:lnSpc>
                        <a:spcBef>
                          <a:spcPts val="0"/>
                        </a:spcBef>
                        <a:spcAft>
                          <a:spcPts val="0"/>
                        </a:spcAft>
                        <a:buClr>
                          <a:schemeClr val="dk1"/>
                        </a:buClr>
                        <a:buSzPts val="1200"/>
                        <a:buFont typeface="Calibri"/>
                        <a:buNone/>
                        <a:tabLst/>
                        <a:defRPr/>
                      </a:pPr>
                      <a:r>
                        <a:rPr lang="ar-SA" sz="1200" b="0" dirty="0" smtClean="0">
                          <a:solidFill>
                            <a:srgbClr val="7DA7BC"/>
                          </a:solidFill>
                          <a:latin typeface="Arial"/>
                          <a:ea typeface="Arial"/>
                          <a:cs typeface="Arial"/>
                          <a:sym typeface="Arial"/>
                        </a:rPr>
                        <a:t>٤:٠٠ - ٨:٠٠</a:t>
                      </a:r>
                      <a:endParaRPr lang="ar-SA" sz="1200" dirty="0" smtClean="0"/>
                    </a:p>
                    <a:p>
                      <a:pPr marL="0" marR="0" lvl="0" indent="0" algn="ctr" rtl="1">
                        <a:lnSpc>
                          <a:spcPct val="100000"/>
                        </a:lnSpc>
                        <a:spcBef>
                          <a:spcPts val="0"/>
                        </a:spcBef>
                        <a:spcAft>
                          <a:spcPts val="0"/>
                        </a:spcAft>
                        <a:buClr>
                          <a:schemeClr val="dk1"/>
                        </a:buClr>
                        <a:buSzPts val="1200"/>
                        <a:buFont typeface="Calibri"/>
                        <a:buNone/>
                      </a:pPr>
                      <a:endParaRPr sz="1200" b="0" i="0" u="none" strike="noStrike" cap="none" dirty="0">
                        <a:solidFill>
                          <a:srgbClr val="7DA7BC"/>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dirty="0" smtClean="0">
                          <a:solidFill>
                            <a:srgbClr val="7DA7BC"/>
                          </a:solidFill>
                          <a:latin typeface="Arial"/>
                          <a:ea typeface="Arial"/>
                          <a:cs typeface="Arial"/>
                          <a:sym typeface="Arial"/>
                        </a:rPr>
                        <a:t>الثلاثاء</a:t>
                      </a:r>
                      <a:endParaRPr sz="1200" b="0" dirty="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١٤٤٣/5/10</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030A0"/>
                          </a:solidFill>
                          <a:latin typeface="Arial"/>
                          <a:ea typeface="Arial"/>
                          <a:cs typeface="Arial"/>
                          <a:sym typeface="Arial"/>
                        </a:rPr>
                        <a:t>د.</a:t>
                      </a:r>
                      <a:r>
                        <a:rPr lang="ar-SA" sz="1200" b="0" baseline="0" dirty="0" smtClean="0">
                          <a:solidFill>
                            <a:srgbClr val="7030A0"/>
                          </a:solidFill>
                          <a:latin typeface="Arial"/>
                          <a:ea typeface="Arial"/>
                          <a:cs typeface="Arial"/>
                          <a:sym typeface="Arial"/>
                        </a:rPr>
                        <a:t> منال </a:t>
                      </a:r>
                      <a:r>
                        <a:rPr lang="ar-SA" sz="1200" b="0" baseline="0" dirty="0" err="1" smtClean="0">
                          <a:solidFill>
                            <a:srgbClr val="7030A0"/>
                          </a:solidFill>
                          <a:latin typeface="Arial"/>
                          <a:ea typeface="Arial"/>
                          <a:cs typeface="Arial"/>
                          <a:sym typeface="Arial"/>
                        </a:rPr>
                        <a:t>الدغيم</a:t>
                      </a:r>
                      <a:endParaRPr sz="1200" b="0" dirty="0">
                        <a:solidFill>
                          <a:srgbClr val="7030A0"/>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1909893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107169" y="160525"/>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10520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15947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13254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2" name="جدول 1"/>
          <p:cNvGraphicFramePr>
            <a:graphicFrameLocks noGrp="1"/>
          </p:cNvGraphicFramePr>
          <p:nvPr>
            <p:extLst/>
          </p:nvPr>
        </p:nvGraphicFramePr>
        <p:xfrm>
          <a:off x="275095" y="2150583"/>
          <a:ext cx="6413572" cy="6720528"/>
        </p:xfrm>
        <a:graphic>
          <a:graphicData uri="http://schemas.openxmlformats.org/drawingml/2006/table">
            <a:tbl>
              <a:tblPr rtl="1" firstRow="1" bandRow="1">
                <a:tableStyleId>{5C22544A-7EE6-4342-B048-85BDC9FD1C3A}</a:tableStyleId>
              </a:tblPr>
              <a:tblGrid>
                <a:gridCol w="1603393">
                  <a:extLst>
                    <a:ext uri="{9D8B030D-6E8A-4147-A177-3AD203B41FA5}">
                      <a16:colId xmlns:a16="http://schemas.microsoft.com/office/drawing/2014/main" xmlns="" val="20000"/>
                    </a:ext>
                  </a:extLst>
                </a:gridCol>
                <a:gridCol w="2780224">
                  <a:extLst>
                    <a:ext uri="{9D8B030D-6E8A-4147-A177-3AD203B41FA5}">
                      <a16:colId xmlns:a16="http://schemas.microsoft.com/office/drawing/2014/main" xmlns="" val="20001"/>
                    </a:ext>
                  </a:extLst>
                </a:gridCol>
                <a:gridCol w="1104900">
                  <a:extLst>
                    <a:ext uri="{9D8B030D-6E8A-4147-A177-3AD203B41FA5}">
                      <a16:colId xmlns:a16="http://schemas.microsoft.com/office/drawing/2014/main" xmlns="" val="20002"/>
                    </a:ext>
                  </a:extLst>
                </a:gridCol>
                <a:gridCol w="925055">
                  <a:extLst>
                    <a:ext uri="{9D8B030D-6E8A-4147-A177-3AD203B41FA5}">
                      <a16:colId xmlns:a16="http://schemas.microsoft.com/office/drawing/2014/main" xmlns="" val="20003"/>
                    </a:ext>
                  </a:extLst>
                </a:gridCol>
              </a:tblGrid>
              <a:tr h="308454">
                <a:tc>
                  <a:txBody>
                    <a:bodyPr/>
                    <a:lstStyle/>
                    <a:p>
                      <a:pPr algn="ctr" rtl="1"/>
                      <a:r>
                        <a:rPr lang="ar-SA" dirty="0">
                          <a:solidFill>
                            <a:srgbClr val="5EA9CA"/>
                          </a:solidFill>
                        </a:rPr>
                        <a:t>الاسم </a:t>
                      </a:r>
                    </a:p>
                  </a:txBody>
                  <a:tcPr>
                    <a:solidFill>
                      <a:schemeClr val="accent2">
                        <a:lumMod val="20000"/>
                        <a:lumOff val="80000"/>
                      </a:schemeClr>
                    </a:solidFill>
                  </a:tcPr>
                </a:tc>
                <a:tc>
                  <a:txBody>
                    <a:bodyPr/>
                    <a:lstStyle/>
                    <a:p>
                      <a:pPr algn="ctr" rtl="1"/>
                      <a:r>
                        <a:rPr lang="ar-SA" dirty="0">
                          <a:solidFill>
                            <a:srgbClr val="5EA9CA"/>
                          </a:solidFill>
                        </a:rPr>
                        <a:t>نبذة</a:t>
                      </a:r>
                      <a:r>
                        <a:rPr lang="ar-SA" baseline="0" dirty="0">
                          <a:solidFill>
                            <a:srgbClr val="5EA9CA"/>
                          </a:solidFill>
                        </a:rPr>
                        <a:t> مختصرة </a:t>
                      </a:r>
                      <a:endParaRPr lang="ar-SA" dirty="0">
                        <a:solidFill>
                          <a:srgbClr val="5EA9CA"/>
                        </a:solidFill>
                      </a:endParaRPr>
                    </a:p>
                  </a:txBody>
                  <a:tcPr>
                    <a:solidFill>
                      <a:schemeClr val="accent2">
                        <a:lumMod val="20000"/>
                        <a:lumOff val="80000"/>
                      </a:schemeClr>
                    </a:solidFill>
                  </a:tcPr>
                </a:tc>
                <a:tc>
                  <a:txBody>
                    <a:bodyPr/>
                    <a:lstStyle/>
                    <a:p>
                      <a:pPr rtl="1"/>
                      <a:r>
                        <a:rPr lang="ar-SA" dirty="0">
                          <a:solidFill>
                            <a:srgbClr val="5EA9CA"/>
                          </a:solidFill>
                        </a:rPr>
                        <a:t>عنوان اللقاء </a:t>
                      </a:r>
                    </a:p>
                  </a:txBody>
                  <a:tcPr>
                    <a:solidFill>
                      <a:schemeClr val="accent2">
                        <a:lumMod val="20000"/>
                        <a:lumOff val="80000"/>
                      </a:schemeClr>
                    </a:solidFill>
                  </a:tcPr>
                </a:tc>
                <a:tc>
                  <a:txBody>
                    <a:bodyPr/>
                    <a:lstStyle/>
                    <a:p>
                      <a:pPr rtl="1"/>
                      <a:r>
                        <a:rPr lang="ar-SA" dirty="0">
                          <a:solidFill>
                            <a:srgbClr val="5EA9CA"/>
                          </a:solidFill>
                        </a:rPr>
                        <a:t>التاريخ </a:t>
                      </a:r>
                    </a:p>
                  </a:txBody>
                  <a:tcPr>
                    <a:solidFill>
                      <a:schemeClr val="accent2">
                        <a:lumMod val="20000"/>
                        <a:lumOff val="80000"/>
                      </a:schemeClr>
                    </a:solidFill>
                  </a:tcPr>
                </a:tc>
                <a:extLst>
                  <a:ext uri="{0D108BD9-81ED-4DB2-BD59-A6C34878D82A}">
                    <a16:rowId xmlns:a16="http://schemas.microsoft.com/office/drawing/2014/main" xmlns="" val="10000"/>
                  </a:ext>
                </a:extLst>
              </a:tr>
              <a:tr h="418314">
                <a:tc>
                  <a:txBody>
                    <a:bodyPr/>
                    <a:lstStyle/>
                    <a:p>
                      <a:pPr rtl="1"/>
                      <a:r>
                        <a:rPr lang="ar-SA" dirty="0">
                          <a:solidFill>
                            <a:srgbClr val="7E7082"/>
                          </a:solidFill>
                        </a:rPr>
                        <a:t>أ. آلاء سيد الخطيب </a:t>
                      </a:r>
                    </a:p>
                  </a:txBody>
                  <a:tcPr>
                    <a:solidFill>
                      <a:schemeClr val="accent3">
                        <a:lumMod val="20000"/>
                        <a:lumOff val="80000"/>
                      </a:schemeClr>
                    </a:solidFill>
                  </a:tcPr>
                </a:tc>
                <a:tc>
                  <a:txBody>
                    <a:bodyPr/>
                    <a:lstStyle/>
                    <a:p>
                      <a:pPr rtl="1"/>
                      <a:r>
                        <a:rPr lang="ar-SA" dirty="0">
                          <a:solidFill>
                            <a:srgbClr val="8298C0"/>
                          </a:solidFill>
                        </a:rPr>
                        <a:t>ماجستير في الدعوة الإسلامية ومهتمة بالمبادرات المعرفية </a:t>
                      </a:r>
                    </a:p>
                  </a:txBody>
                  <a:tcPr>
                    <a:solidFill>
                      <a:schemeClr val="accent3">
                        <a:lumMod val="20000"/>
                        <a:lumOff val="80000"/>
                      </a:schemeClr>
                    </a:solidFill>
                  </a:tcPr>
                </a:tc>
                <a:tc>
                  <a:txBody>
                    <a:bodyPr/>
                    <a:lstStyle/>
                    <a:p>
                      <a:pPr rtl="1"/>
                      <a:r>
                        <a:rPr lang="ar-SA" dirty="0">
                          <a:solidFill>
                            <a:srgbClr val="7E7082"/>
                          </a:solidFill>
                        </a:rPr>
                        <a:t>البناء الذاتي</a:t>
                      </a:r>
                      <a:r>
                        <a:rPr lang="ar-SA" baseline="0" dirty="0">
                          <a:solidFill>
                            <a:srgbClr val="7E7082"/>
                          </a:solidFill>
                        </a:rPr>
                        <a:t> للشخصية </a:t>
                      </a:r>
                      <a:endParaRPr lang="ar-SA" dirty="0">
                        <a:solidFill>
                          <a:srgbClr val="7E7082"/>
                        </a:solidFill>
                      </a:endParaRPr>
                    </a:p>
                  </a:txBody>
                  <a:tcPr>
                    <a:solidFill>
                      <a:schemeClr val="accent3">
                        <a:lumMod val="20000"/>
                        <a:lumOff val="80000"/>
                      </a:schemeClr>
                    </a:solidFill>
                  </a:tcPr>
                </a:tc>
                <a:tc>
                  <a:txBody>
                    <a:bodyPr/>
                    <a:lstStyle/>
                    <a:p>
                      <a:pPr algn="ctr" rtl="1"/>
                      <a:r>
                        <a:rPr lang="ar-SA" dirty="0">
                          <a:solidFill>
                            <a:srgbClr val="7E7082"/>
                          </a:solidFill>
                        </a:rPr>
                        <a:t>7 / 2</a:t>
                      </a:r>
                    </a:p>
                  </a:txBody>
                  <a:tcPr anchor="ctr">
                    <a:solidFill>
                      <a:schemeClr val="accent3">
                        <a:lumMod val="20000"/>
                        <a:lumOff val="80000"/>
                      </a:schemeClr>
                    </a:solidFill>
                  </a:tcPr>
                </a:tc>
                <a:extLst>
                  <a:ext uri="{0D108BD9-81ED-4DB2-BD59-A6C34878D82A}">
                    <a16:rowId xmlns:a16="http://schemas.microsoft.com/office/drawing/2014/main" xmlns="" val="10001"/>
                  </a:ext>
                </a:extLst>
              </a:tr>
              <a:tr h="418314">
                <a:tc>
                  <a:txBody>
                    <a:bodyPr/>
                    <a:lstStyle/>
                    <a:p>
                      <a:pPr rtl="1"/>
                      <a:r>
                        <a:rPr lang="ar-SA" dirty="0">
                          <a:solidFill>
                            <a:srgbClr val="7E7082"/>
                          </a:solidFill>
                        </a:rPr>
                        <a:t>أ. بدور </a:t>
                      </a:r>
                      <a:r>
                        <a:rPr lang="ar-SA" dirty="0" err="1">
                          <a:solidFill>
                            <a:srgbClr val="7E7082"/>
                          </a:solidFill>
                        </a:rPr>
                        <a:t>العوبثاني</a:t>
                      </a:r>
                      <a:r>
                        <a:rPr lang="ar-SA" dirty="0">
                          <a:solidFill>
                            <a:srgbClr val="7E7082"/>
                          </a:solidFill>
                        </a:rPr>
                        <a:t> </a:t>
                      </a:r>
                    </a:p>
                  </a:txBody>
                  <a:tcPr>
                    <a:solidFill>
                      <a:schemeClr val="accent3">
                        <a:lumMod val="20000"/>
                        <a:lumOff val="80000"/>
                      </a:schemeClr>
                    </a:solidFill>
                  </a:tcPr>
                </a:tc>
                <a:tc>
                  <a:txBody>
                    <a:bodyPr/>
                    <a:lstStyle/>
                    <a:p>
                      <a:pPr rtl="1"/>
                      <a:r>
                        <a:rPr lang="ar-SA" dirty="0">
                          <a:solidFill>
                            <a:srgbClr val="8298C0"/>
                          </a:solidFill>
                        </a:rPr>
                        <a:t>مدرب معتمد ، ممارس في مهارات الذكاء</a:t>
                      </a:r>
                      <a:r>
                        <a:rPr lang="ar-SA" baseline="0" dirty="0">
                          <a:solidFill>
                            <a:srgbClr val="8298C0"/>
                          </a:solidFill>
                        </a:rPr>
                        <a:t> والتفكير خبير تدريب مهارات قيادية </a:t>
                      </a:r>
                      <a:endParaRPr lang="ar-SA" dirty="0">
                        <a:solidFill>
                          <a:srgbClr val="8298C0"/>
                        </a:solidFill>
                      </a:endParaRPr>
                    </a:p>
                  </a:txBody>
                  <a:tcPr>
                    <a:solidFill>
                      <a:schemeClr val="accent3">
                        <a:lumMod val="20000"/>
                        <a:lumOff val="80000"/>
                      </a:schemeClr>
                    </a:solidFill>
                  </a:tcPr>
                </a:tc>
                <a:tc>
                  <a:txBody>
                    <a:bodyPr/>
                    <a:lstStyle/>
                    <a:p>
                      <a:pPr rtl="1"/>
                      <a:r>
                        <a:rPr lang="ar-SA" dirty="0">
                          <a:solidFill>
                            <a:srgbClr val="7E7082"/>
                          </a:solidFill>
                        </a:rPr>
                        <a:t>مهارات التخطيط وإدارة الوقت </a:t>
                      </a:r>
                    </a:p>
                  </a:txBody>
                  <a:tcPr>
                    <a:solidFill>
                      <a:schemeClr val="accent3">
                        <a:lumMod val="20000"/>
                        <a:lumOff val="80000"/>
                      </a:schemeClr>
                    </a:solidFill>
                  </a:tcPr>
                </a:tc>
                <a:tc>
                  <a:txBody>
                    <a:bodyPr/>
                    <a:lstStyle/>
                    <a:p>
                      <a:pPr algn="ctr" rtl="1"/>
                      <a:r>
                        <a:rPr lang="ar-SA" dirty="0">
                          <a:solidFill>
                            <a:srgbClr val="7E7082"/>
                          </a:solidFill>
                        </a:rPr>
                        <a:t>14 / 2</a:t>
                      </a:r>
                    </a:p>
                  </a:txBody>
                  <a:tcPr anchor="ctr">
                    <a:solidFill>
                      <a:schemeClr val="accent3">
                        <a:lumMod val="20000"/>
                        <a:lumOff val="80000"/>
                      </a:schemeClr>
                    </a:solidFill>
                  </a:tcPr>
                </a:tc>
                <a:extLst>
                  <a:ext uri="{0D108BD9-81ED-4DB2-BD59-A6C34878D82A}">
                    <a16:rowId xmlns:a16="http://schemas.microsoft.com/office/drawing/2014/main" xmlns="" val="10002"/>
                  </a:ext>
                </a:extLst>
              </a:tr>
              <a:tr h="760571">
                <a:tc>
                  <a:txBody>
                    <a:bodyPr/>
                    <a:lstStyle/>
                    <a:p>
                      <a:pPr rtl="1"/>
                      <a:r>
                        <a:rPr lang="ar-SA" dirty="0">
                          <a:solidFill>
                            <a:srgbClr val="7E7082"/>
                          </a:solidFill>
                        </a:rPr>
                        <a:t>أ. هناء عبد العزيز الصنيع </a:t>
                      </a:r>
                    </a:p>
                  </a:txBody>
                  <a:tcPr>
                    <a:solidFill>
                      <a:schemeClr val="accent3">
                        <a:lumMod val="20000"/>
                        <a:lumOff val="80000"/>
                      </a:schemeClr>
                    </a:solidFill>
                  </a:tcPr>
                </a:tc>
                <a:tc>
                  <a:txBody>
                    <a:bodyPr/>
                    <a:lstStyle/>
                    <a:p>
                      <a:pPr rtl="1"/>
                      <a:r>
                        <a:rPr lang="ar-SA" dirty="0">
                          <a:solidFill>
                            <a:srgbClr val="8298C0"/>
                          </a:solidFill>
                        </a:rPr>
                        <a:t>تخصص عقيدة ومذاهب معاصرة ، مؤلفة</a:t>
                      </a:r>
                      <a:r>
                        <a:rPr lang="ar-SA" baseline="0" dirty="0">
                          <a:solidFill>
                            <a:srgbClr val="8298C0"/>
                          </a:solidFill>
                        </a:rPr>
                        <a:t> ، مدربة معتمدة من المؤسسة المهنية ، مدربة في الحوار من مركز الحوار الوطني ، من مدربات مكنون </a:t>
                      </a:r>
                      <a:endParaRPr lang="ar-SA" dirty="0">
                        <a:solidFill>
                          <a:srgbClr val="8298C0"/>
                        </a:solidFill>
                      </a:endParaRPr>
                    </a:p>
                  </a:txBody>
                  <a:tcPr>
                    <a:solidFill>
                      <a:schemeClr val="accent3">
                        <a:lumMod val="20000"/>
                        <a:lumOff val="80000"/>
                      </a:schemeClr>
                    </a:solidFill>
                  </a:tcPr>
                </a:tc>
                <a:tc>
                  <a:txBody>
                    <a:bodyPr/>
                    <a:lstStyle/>
                    <a:p>
                      <a:pPr rtl="1"/>
                      <a:r>
                        <a:rPr lang="ar-SA" dirty="0" smtClean="0">
                          <a:solidFill>
                            <a:srgbClr val="7E7082"/>
                          </a:solidFill>
                        </a:rPr>
                        <a:t>الوسائل والأساليب الدعوية </a:t>
                      </a:r>
                      <a:endParaRPr lang="ar-SA" dirty="0">
                        <a:solidFill>
                          <a:srgbClr val="7E7082"/>
                        </a:solidFill>
                      </a:endParaRPr>
                    </a:p>
                  </a:txBody>
                  <a:tcPr>
                    <a:solidFill>
                      <a:schemeClr val="accent3">
                        <a:lumMod val="20000"/>
                        <a:lumOff val="80000"/>
                      </a:schemeClr>
                    </a:solidFill>
                  </a:tcPr>
                </a:tc>
                <a:tc>
                  <a:txBody>
                    <a:bodyPr/>
                    <a:lstStyle/>
                    <a:p>
                      <a:pPr algn="ctr" rtl="1"/>
                      <a:r>
                        <a:rPr lang="ar-SA" dirty="0" smtClean="0">
                          <a:solidFill>
                            <a:srgbClr val="7E7082"/>
                          </a:solidFill>
                        </a:rPr>
                        <a:t>21 / 2</a:t>
                      </a:r>
                      <a:endParaRPr lang="ar-SA" dirty="0">
                        <a:solidFill>
                          <a:srgbClr val="7E7082"/>
                        </a:solidFill>
                      </a:endParaRPr>
                    </a:p>
                  </a:txBody>
                  <a:tcPr anchor="ctr">
                    <a:solidFill>
                      <a:schemeClr val="accent3">
                        <a:lumMod val="20000"/>
                        <a:lumOff val="80000"/>
                      </a:schemeClr>
                    </a:solidFill>
                  </a:tcPr>
                </a:tc>
                <a:extLst>
                  <a:ext uri="{0D108BD9-81ED-4DB2-BD59-A6C34878D82A}">
                    <a16:rowId xmlns:a16="http://schemas.microsoft.com/office/drawing/2014/main" xmlns="" val="10003"/>
                  </a:ext>
                </a:extLst>
              </a:tr>
              <a:tr h="760571">
                <a:tc>
                  <a:txBody>
                    <a:bodyPr/>
                    <a:lstStyle/>
                    <a:p>
                      <a:pPr rtl="1"/>
                      <a:r>
                        <a:rPr lang="ar-SA" dirty="0">
                          <a:solidFill>
                            <a:srgbClr val="7E7082"/>
                          </a:solidFill>
                        </a:rPr>
                        <a:t>د.</a:t>
                      </a:r>
                      <a:r>
                        <a:rPr lang="ar-SA" baseline="0" dirty="0">
                          <a:solidFill>
                            <a:srgbClr val="7E7082"/>
                          </a:solidFill>
                        </a:rPr>
                        <a:t> فاطمة سعيد الوادعي </a:t>
                      </a:r>
                      <a:endParaRPr lang="ar-SA" dirty="0">
                        <a:solidFill>
                          <a:srgbClr val="7E7082"/>
                        </a:solidFill>
                      </a:endParaRPr>
                    </a:p>
                  </a:txBody>
                  <a:tcPr>
                    <a:solidFill>
                      <a:schemeClr val="accent3">
                        <a:lumMod val="20000"/>
                        <a:lumOff val="80000"/>
                      </a:schemeClr>
                    </a:solidFill>
                  </a:tcPr>
                </a:tc>
                <a:tc>
                  <a:txBody>
                    <a:bodyPr/>
                    <a:lstStyle/>
                    <a:p>
                      <a:pPr rtl="1"/>
                      <a:r>
                        <a:rPr lang="ar-SA" dirty="0">
                          <a:solidFill>
                            <a:srgbClr val="8298C0"/>
                          </a:solidFill>
                        </a:rPr>
                        <a:t>مشرفة تربوية بمكتب</a:t>
                      </a:r>
                      <a:r>
                        <a:rPr lang="ar-SA" baseline="0" dirty="0">
                          <a:solidFill>
                            <a:srgbClr val="8298C0"/>
                          </a:solidFill>
                        </a:rPr>
                        <a:t> تعليم شمال الرياض ، دكتوراه دعوة واحتساب جامعة الإمام ، عضوة بالاستشارات البحثية بالدراسات العليا بجامعة الإمام </a:t>
                      </a:r>
                      <a:endParaRPr lang="ar-SA" dirty="0">
                        <a:solidFill>
                          <a:srgbClr val="8298C0"/>
                        </a:solidFill>
                      </a:endParaRPr>
                    </a:p>
                  </a:txBody>
                  <a:tcPr>
                    <a:solidFill>
                      <a:schemeClr val="accent3">
                        <a:lumMod val="20000"/>
                        <a:lumOff val="80000"/>
                      </a:schemeClr>
                    </a:solidFill>
                  </a:tcPr>
                </a:tc>
                <a:tc>
                  <a:txBody>
                    <a:bodyPr/>
                    <a:lstStyle/>
                    <a:p>
                      <a:pPr rtl="1"/>
                      <a:r>
                        <a:rPr lang="ar-SA" dirty="0">
                          <a:solidFill>
                            <a:srgbClr val="7E7082"/>
                          </a:solidFill>
                        </a:rPr>
                        <a:t>فقه الدعوة </a:t>
                      </a:r>
                    </a:p>
                  </a:txBody>
                  <a:tcPr>
                    <a:solidFill>
                      <a:schemeClr val="accent3">
                        <a:lumMod val="20000"/>
                        <a:lumOff val="80000"/>
                      </a:schemeClr>
                    </a:solidFill>
                  </a:tcPr>
                </a:tc>
                <a:tc>
                  <a:txBody>
                    <a:bodyPr/>
                    <a:lstStyle/>
                    <a:p>
                      <a:pPr algn="ctr" rtl="1"/>
                      <a:r>
                        <a:rPr lang="ar-SA" dirty="0">
                          <a:solidFill>
                            <a:srgbClr val="7E7082"/>
                          </a:solidFill>
                        </a:rPr>
                        <a:t>28 / 2</a:t>
                      </a:r>
                    </a:p>
                  </a:txBody>
                  <a:tcPr anchor="ctr">
                    <a:solidFill>
                      <a:schemeClr val="accent3">
                        <a:lumMod val="20000"/>
                        <a:lumOff val="80000"/>
                      </a:schemeClr>
                    </a:solidFill>
                  </a:tcPr>
                </a:tc>
                <a:extLst>
                  <a:ext uri="{0D108BD9-81ED-4DB2-BD59-A6C34878D82A}">
                    <a16:rowId xmlns:a16="http://schemas.microsoft.com/office/drawing/2014/main" xmlns="" val="10004"/>
                  </a:ext>
                </a:extLst>
              </a:tr>
              <a:tr h="1958471">
                <a:tc>
                  <a:txBody>
                    <a:bodyPr/>
                    <a:lstStyle/>
                    <a:p>
                      <a:pPr rtl="1"/>
                      <a:r>
                        <a:rPr lang="ar-SA" dirty="0">
                          <a:solidFill>
                            <a:srgbClr val="7E7082"/>
                          </a:solidFill>
                        </a:rPr>
                        <a:t>أ.</a:t>
                      </a:r>
                      <a:r>
                        <a:rPr lang="ar-SA" baseline="0" dirty="0">
                          <a:solidFill>
                            <a:srgbClr val="7E7082"/>
                          </a:solidFill>
                        </a:rPr>
                        <a:t> هدى محمد الخليل </a:t>
                      </a:r>
                      <a:endParaRPr lang="ar-SA" dirty="0">
                        <a:solidFill>
                          <a:srgbClr val="7E7082"/>
                        </a:solidFill>
                      </a:endParaRPr>
                    </a:p>
                  </a:txBody>
                  <a:tcPr>
                    <a:solidFill>
                      <a:schemeClr val="accent3">
                        <a:lumMod val="20000"/>
                        <a:lumOff val="80000"/>
                      </a:schemeClr>
                    </a:solidFill>
                  </a:tcPr>
                </a:tc>
                <a:tc>
                  <a:txBody>
                    <a:bodyPr/>
                    <a:lstStyle/>
                    <a:p>
                      <a:pPr rtl="1"/>
                      <a:r>
                        <a:rPr lang="ar-SA" dirty="0">
                          <a:solidFill>
                            <a:srgbClr val="8298C0"/>
                          </a:solidFill>
                        </a:rPr>
                        <a:t>مديرة المتوسطة الثالثة سابقا </a:t>
                      </a:r>
                    </a:p>
                    <a:p>
                      <a:pPr rtl="1"/>
                      <a:r>
                        <a:rPr lang="ar-SA" dirty="0">
                          <a:solidFill>
                            <a:srgbClr val="8298C0"/>
                          </a:solidFill>
                        </a:rPr>
                        <a:t>مشرفة على جمعيات تحفيظ القرآن سابقا</a:t>
                      </a:r>
                    </a:p>
                    <a:p>
                      <a:pPr rtl="1"/>
                      <a:r>
                        <a:rPr lang="ar-SA" dirty="0">
                          <a:solidFill>
                            <a:srgbClr val="8298C0"/>
                          </a:solidFill>
                        </a:rPr>
                        <a:t>معلمة دين بالمرحلة المتوسطة </a:t>
                      </a:r>
                    </a:p>
                    <a:p>
                      <a:pPr rtl="1"/>
                      <a:r>
                        <a:rPr lang="ar-SA" dirty="0">
                          <a:solidFill>
                            <a:srgbClr val="8298C0"/>
                          </a:solidFill>
                        </a:rPr>
                        <a:t>مديرة مكتب بعنيزة سابقا</a:t>
                      </a:r>
                    </a:p>
                    <a:p>
                      <a:pPr rtl="1"/>
                      <a:r>
                        <a:rPr lang="ar-SA" dirty="0">
                          <a:solidFill>
                            <a:srgbClr val="8298C0"/>
                          </a:solidFill>
                        </a:rPr>
                        <a:t>مديرة مؤسسة الحرمين سابقا</a:t>
                      </a:r>
                    </a:p>
                    <a:p>
                      <a:pPr rtl="1"/>
                      <a:r>
                        <a:rPr lang="ar-SA" dirty="0">
                          <a:solidFill>
                            <a:srgbClr val="8298C0"/>
                          </a:solidFill>
                        </a:rPr>
                        <a:t>مديرة</a:t>
                      </a:r>
                      <a:r>
                        <a:rPr lang="ar-SA" baseline="0" dirty="0">
                          <a:solidFill>
                            <a:srgbClr val="8298C0"/>
                          </a:solidFill>
                        </a:rPr>
                        <a:t> مركز مآثر لاستشارات التربوية والتعليمية </a:t>
                      </a:r>
                    </a:p>
                    <a:p>
                      <a:pPr rtl="1"/>
                      <a:r>
                        <a:rPr lang="ar-SA" baseline="0" dirty="0">
                          <a:solidFill>
                            <a:srgbClr val="8298C0"/>
                          </a:solidFill>
                        </a:rPr>
                        <a:t>عضو بجمعية تيسير الزواج </a:t>
                      </a:r>
                    </a:p>
                    <a:p>
                      <a:pPr rtl="1"/>
                      <a:r>
                        <a:rPr lang="ar-SA" baseline="0" dirty="0">
                          <a:solidFill>
                            <a:srgbClr val="8298C0"/>
                          </a:solidFill>
                        </a:rPr>
                        <a:t>مدربة بقسم النشاط بكلية التربية </a:t>
                      </a:r>
                    </a:p>
                    <a:p>
                      <a:pPr rtl="1"/>
                      <a:r>
                        <a:rPr lang="ar-SA" baseline="0" dirty="0">
                          <a:solidFill>
                            <a:srgbClr val="8298C0"/>
                          </a:solidFill>
                        </a:rPr>
                        <a:t>مدرب معتمد بالجوانب التربوية </a:t>
                      </a:r>
                    </a:p>
                    <a:p>
                      <a:pPr rtl="1"/>
                      <a:r>
                        <a:rPr lang="ar-SA" baseline="0" dirty="0">
                          <a:solidFill>
                            <a:srgbClr val="8298C0"/>
                          </a:solidFill>
                        </a:rPr>
                        <a:t>مالكة لمجمع مآثر التعليمي مدارس ومركز تدريب </a:t>
                      </a:r>
                      <a:endParaRPr lang="ar-SA" dirty="0">
                        <a:solidFill>
                          <a:srgbClr val="8298C0"/>
                        </a:solidFill>
                      </a:endParaRPr>
                    </a:p>
                  </a:txBody>
                  <a:tcPr>
                    <a:solidFill>
                      <a:schemeClr val="accent3">
                        <a:lumMod val="20000"/>
                        <a:lumOff val="80000"/>
                      </a:schemeClr>
                    </a:solidFill>
                  </a:tcPr>
                </a:tc>
                <a:tc rowSpan="3">
                  <a:txBody>
                    <a:bodyPr/>
                    <a:lstStyle/>
                    <a:p>
                      <a:pPr rtl="1"/>
                      <a:r>
                        <a:rPr lang="ar-SA" dirty="0">
                          <a:solidFill>
                            <a:srgbClr val="7E7082"/>
                          </a:solidFill>
                        </a:rPr>
                        <a:t>لقاء تجارب دعوية نوعية </a:t>
                      </a:r>
                    </a:p>
                  </a:txBody>
                  <a:tcPr>
                    <a:solidFill>
                      <a:schemeClr val="accent3">
                        <a:lumMod val="20000"/>
                        <a:lumOff val="80000"/>
                      </a:schemeClr>
                    </a:solidFill>
                  </a:tcPr>
                </a:tc>
                <a:tc rowSpan="3">
                  <a:txBody>
                    <a:bodyPr/>
                    <a:lstStyle/>
                    <a:p>
                      <a:pPr algn="ctr" rtl="1"/>
                      <a:r>
                        <a:rPr lang="ar-SA" dirty="0">
                          <a:solidFill>
                            <a:srgbClr val="7E7082"/>
                          </a:solidFill>
                        </a:rPr>
                        <a:t>3 / 6</a:t>
                      </a:r>
                    </a:p>
                  </a:txBody>
                  <a:tcPr anchor="ctr">
                    <a:solidFill>
                      <a:schemeClr val="accent3">
                        <a:lumMod val="20000"/>
                        <a:lumOff val="80000"/>
                      </a:schemeClr>
                    </a:solidFill>
                  </a:tcPr>
                </a:tc>
                <a:extLst>
                  <a:ext uri="{0D108BD9-81ED-4DB2-BD59-A6C34878D82A}">
                    <a16:rowId xmlns:a16="http://schemas.microsoft.com/office/drawing/2014/main" xmlns="" val="10005"/>
                  </a:ext>
                </a:extLst>
              </a:tr>
              <a:tr h="308454">
                <a:tc>
                  <a:txBody>
                    <a:bodyPr/>
                    <a:lstStyle/>
                    <a:p>
                      <a:pPr rtl="1"/>
                      <a:r>
                        <a:rPr lang="ar-SA" dirty="0">
                          <a:solidFill>
                            <a:srgbClr val="7E7082"/>
                          </a:solidFill>
                        </a:rPr>
                        <a:t>أ. أمل</a:t>
                      </a:r>
                      <a:r>
                        <a:rPr lang="ar-SA" baseline="0" dirty="0">
                          <a:solidFill>
                            <a:srgbClr val="7E7082"/>
                          </a:solidFill>
                        </a:rPr>
                        <a:t> محمد </a:t>
                      </a:r>
                      <a:r>
                        <a:rPr lang="ar-SA" baseline="0" dirty="0" err="1">
                          <a:solidFill>
                            <a:srgbClr val="7E7082"/>
                          </a:solidFill>
                        </a:rPr>
                        <a:t>الحميضي</a:t>
                      </a:r>
                      <a:r>
                        <a:rPr lang="ar-SA" baseline="0" dirty="0">
                          <a:solidFill>
                            <a:srgbClr val="7E7082"/>
                          </a:solidFill>
                        </a:rPr>
                        <a:t> </a:t>
                      </a:r>
                      <a:endParaRPr lang="ar-SA" dirty="0">
                        <a:solidFill>
                          <a:srgbClr val="7E7082"/>
                        </a:solidFill>
                      </a:endParaRPr>
                    </a:p>
                  </a:txBody>
                  <a:tcPr>
                    <a:solidFill>
                      <a:schemeClr val="accent3">
                        <a:lumMod val="20000"/>
                        <a:lumOff val="80000"/>
                      </a:schemeClr>
                    </a:solidFill>
                  </a:tcPr>
                </a:tc>
                <a:tc>
                  <a:txBody>
                    <a:bodyPr/>
                    <a:lstStyle/>
                    <a:p>
                      <a:pPr rtl="1"/>
                      <a:r>
                        <a:rPr lang="ar-SA" dirty="0">
                          <a:solidFill>
                            <a:srgbClr val="8298C0"/>
                          </a:solidFill>
                        </a:rPr>
                        <a:t>ممارس للدعوة 30 عاماً</a:t>
                      </a:r>
                    </a:p>
                  </a:txBody>
                  <a:tcPr>
                    <a:solidFill>
                      <a:schemeClr val="accent3">
                        <a:lumMod val="20000"/>
                        <a:lumOff val="80000"/>
                      </a:schemeClr>
                    </a:solidFill>
                  </a:tcPr>
                </a:tc>
                <a:tc vMerge="1">
                  <a:txBody>
                    <a:bodyPr/>
                    <a:lstStyle/>
                    <a:p>
                      <a:pPr rtl="1"/>
                      <a:endParaRPr lang="ar-SA" dirty="0"/>
                    </a:p>
                  </a:txBody>
                  <a:tcPr/>
                </a:tc>
                <a:tc vMerge="1">
                  <a:txBody>
                    <a:bodyPr/>
                    <a:lstStyle/>
                    <a:p>
                      <a:pPr rtl="1"/>
                      <a:endParaRPr lang="ar-SA" dirty="0"/>
                    </a:p>
                  </a:txBody>
                  <a:tcPr/>
                </a:tc>
                <a:extLst>
                  <a:ext uri="{0D108BD9-81ED-4DB2-BD59-A6C34878D82A}">
                    <a16:rowId xmlns:a16="http://schemas.microsoft.com/office/drawing/2014/main" xmlns="" val="10006"/>
                  </a:ext>
                </a:extLst>
              </a:tr>
              <a:tr h="308454">
                <a:tc>
                  <a:txBody>
                    <a:bodyPr/>
                    <a:lstStyle/>
                    <a:p>
                      <a:pPr rtl="1"/>
                      <a:r>
                        <a:rPr lang="ar-SA" dirty="0">
                          <a:solidFill>
                            <a:srgbClr val="7E7082"/>
                          </a:solidFill>
                        </a:rPr>
                        <a:t>أ. صبحية يوسف </a:t>
                      </a:r>
                      <a:r>
                        <a:rPr lang="ar-SA" dirty="0" err="1">
                          <a:solidFill>
                            <a:srgbClr val="7E7082"/>
                          </a:solidFill>
                        </a:rPr>
                        <a:t>لياكتش</a:t>
                      </a:r>
                      <a:endParaRPr lang="ar-SA" dirty="0">
                        <a:solidFill>
                          <a:srgbClr val="7E7082"/>
                        </a:solidFill>
                      </a:endParaRPr>
                    </a:p>
                  </a:txBody>
                  <a:tcPr>
                    <a:solidFill>
                      <a:schemeClr val="accent3">
                        <a:lumMod val="20000"/>
                        <a:lumOff val="80000"/>
                      </a:schemeClr>
                    </a:solidFill>
                  </a:tcPr>
                </a:tc>
                <a:tc>
                  <a:txBody>
                    <a:bodyPr/>
                    <a:lstStyle/>
                    <a:p>
                      <a:pPr rtl="1"/>
                      <a:r>
                        <a:rPr lang="ar-SA" dirty="0">
                          <a:solidFill>
                            <a:srgbClr val="8298C0"/>
                          </a:solidFill>
                        </a:rPr>
                        <a:t>طالبة مرحلة </a:t>
                      </a:r>
                      <a:r>
                        <a:rPr lang="ar-SA" dirty="0" err="1">
                          <a:solidFill>
                            <a:srgbClr val="8298C0"/>
                          </a:solidFill>
                        </a:rPr>
                        <a:t>الدكتوراة</a:t>
                      </a:r>
                      <a:r>
                        <a:rPr lang="ar-SA" baseline="0" dirty="0">
                          <a:solidFill>
                            <a:srgbClr val="8298C0"/>
                          </a:solidFill>
                        </a:rPr>
                        <a:t> جامعة الملك سعود تخصص عقيدة ومذاهب معاصرة ، لها نشاطات في مجال الدعوة أنشأت مخيم دعوي  للفتيات في البوسنة والهرسك </a:t>
                      </a:r>
                      <a:endParaRPr lang="ar-SA" dirty="0">
                        <a:solidFill>
                          <a:srgbClr val="8298C0"/>
                        </a:solidFill>
                      </a:endParaRPr>
                    </a:p>
                  </a:txBody>
                  <a:tcPr>
                    <a:solidFill>
                      <a:schemeClr val="accent3">
                        <a:lumMod val="20000"/>
                        <a:lumOff val="80000"/>
                      </a:schemeClr>
                    </a:solidFill>
                  </a:tcPr>
                </a:tc>
                <a:tc vMerge="1">
                  <a:txBody>
                    <a:bodyPr/>
                    <a:lstStyle/>
                    <a:p>
                      <a:pPr rtl="1"/>
                      <a:endParaRPr lang="ar-SA" dirty="0"/>
                    </a:p>
                  </a:txBody>
                  <a:tcPr/>
                </a:tc>
                <a:tc vMerge="1">
                  <a:txBody>
                    <a:bodyPr/>
                    <a:lstStyle/>
                    <a:p>
                      <a:pPr rtl="1"/>
                      <a:endParaRPr lang="ar-SA" dirty="0"/>
                    </a:p>
                  </a:txBody>
                  <a:tcPr/>
                </a:tc>
                <a:extLst>
                  <a:ext uri="{0D108BD9-81ED-4DB2-BD59-A6C34878D82A}">
                    <a16:rowId xmlns:a16="http://schemas.microsoft.com/office/drawing/2014/main" xmlns="" val="10007"/>
                  </a:ext>
                </a:extLst>
              </a:tr>
            </a:tbl>
          </a:graphicData>
        </a:graphic>
      </p:graphicFrame>
      <p:pic>
        <p:nvPicPr>
          <p:cNvPr id="11" name="صورة 10"/>
          <p:cNvPicPr>
            <a:picLocks noChangeAspect="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598616" y="1467300"/>
            <a:ext cx="3743700" cy="855821"/>
          </a:xfrm>
          <a:prstGeom prst="rect">
            <a:avLst/>
          </a:prstGeom>
        </p:spPr>
      </p:pic>
      <p:sp>
        <p:nvSpPr>
          <p:cNvPr id="12" name="Google Shape;105;p2"/>
          <p:cNvSpPr txBox="1"/>
          <p:nvPr/>
        </p:nvSpPr>
        <p:spPr>
          <a:xfrm>
            <a:off x="1771362" y="935231"/>
            <a:ext cx="3467676" cy="83095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16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1600" b="1" dirty="0">
                <a:solidFill>
                  <a:srgbClr val="7DA7BC"/>
                </a:solidFill>
                <a:latin typeface="Arial"/>
                <a:ea typeface="Arial"/>
                <a:cs typeface="Arial"/>
                <a:sym typeface="Arial"/>
              </a:rPr>
              <a:t>نبذة تعريفية عن </a:t>
            </a:r>
            <a:r>
              <a:rPr lang="ar-SA" sz="1600" b="1" dirty="0" smtClean="0">
                <a:solidFill>
                  <a:srgbClr val="7DA7BC"/>
                </a:solidFill>
                <a:latin typeface="Arial"/>
                <a:ea typeface="Arial"/>
                <a:cs typeface="Arial"/>
                <a:sym typeface="Arial"/>
              </a:rPr>
              <a:t>المدربين والمدربات المشاركين في برنامج معين 6</a:t>
            </a:r>
            <a:endParaRPr sz="1600" b="1" dirty="0">
              <a:solidFill>
                <a:srgbClr val="7DA7BC"/>
              </a:solidFill>
              <a:latin typeface="Arial"/>
              <a:ea typeface="Arial"/>
              <a:cs typeface="Arial"/>
              <a:sym typeface="Arial"/>
            </a:endParaRPr>
          </a:p>
        </p:txBody>
      </p:sp>
    </p:spTree>
    <p:extLst>
      <p:ext uri="{BB962C8B-B14F-4D97-AF65-F5344CB8AC3E}">
        <p14:creationId xmlns:p14="http://schemas.microsoft.com/office/powerpoint/2010/main" val="933724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107169" y="160525"/>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10520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15947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13254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2" name="جدول 1"/>
          <p:cNvGraphicFramePr>
            <a:graphicFrameLocks noGrp="1"/>
          </p:cNvGraphicFramePr>
          <p:nvPr>
            <p:extLst/>
          </p:nvPr>
        </p:nvGraphicFramePr>
        <p:xfrm>
          <a:off x="275095" y="2323121"/>
          <a:ext cx="6413572" cy="5692936"/>
        </p:xfrm>
        <a:graphic>
          <a:graphicData uri="http://schemas.openxmlformats.org/drawingml/2006/table">
            <a:tbl>
              <a:tblPr rtl="1" firstRow="1" bandRow="1">
                <a:tableStyleId>{5C22544A-7EE6-4342-B048-85BDC9FD1C3A}</a:tableStyleId>
              </a:tblPr>
              <a:tblGrid>
                <a:gridCol w="1603393">
                  <a:extLst>
                    <a:ext uri="{9D8B030D-6E8A-4147-A177-3AD203B41FA5}">
                      <a16:colId xmlns:a16="http://schemas.microsoft.com/office/drawing/2014/main" xmlns="" val="20000"/>
                    </a:ext>
                  </a:extLst>
                </a:gridCol>
                <a:gridCol w="2780224">
                  <a:extLst>
                    <a:ext uri="{9D8B030D-6E8A-4147-A177-3AD203B41FA5}">
                      <a16:colId xmlns:a16="http://schemas.microsoft.com/office/drawing/2014/main" xmlns="" val="20001"/>
                    </a:ext>
                  </a:extLst>
                </a:gridCol>
                <a:gridCol w="1104900">
                  <a:extLst>
                    <a:ext uri="{9D8B030D-6E8A-4147-A177-3AD203B41FA5}">
                      <a16:colId xmlns:a16="http://schemas.microsoft.com/office/drawing/2014/main" xmlns="" val="20002"/>
                    </a:ext>
                  </a:extLst>
                </a:gridCol>
                <a:gridCol w="925055">
                  <a:extLst>
                    <a:ext uri="{9D8B030D-6E8A-4147-A177-3AD203B41FA5}">
                      <a16:colId xmlns:a16="http://schemas.microsoft.com/office/drawing/2014/main" xmlns="" val="20003"/>
                    </a:ext>
                  </a:extLst>
                </a:gridCol>
              </a:tblGrid>
              <a:tr h="308454">
                <a:tc>
                  <a:txBody>
                    <a:bodyPr/>
                    <a:lstStyle/>
                    <a:p>
                      <a:pPr algn="ctr" rtl="1"/>
                      <a:r>
                        <a:rPr lang="ar-SA" dirty="0">
                          <a:solidFill>
                            <a:srgbClr val="5EA9CA"/>
                          </a:solidFill>
                        </a:rPr>
                        <a:t>الاسم </a:t>
                      </a:r>
                    </a:p>
                  </a:txBody>
                  <a:tcPr>
                    <a:solidFill>
                      <a:schemeClr val="accent2">
                        <a:lumMod val="20000"/>
                        <a:lumOff val="80000"/>
                      </a:schemeClr>
                    </a:solidFill>
                  </a:tcPr>
                </a:tc>
                <a:tc>
                  <a:txBody>
                    <a:bodyPr/>
                    <a:lstStyle/>
                    <a:p>
                      <a:pPr algn="ctr" rtl="1"/>
                      <a:r>
                        <a:rPr lang="ar-SA" dirty="0">
                          <a:solidFill>
                            <a:srgbClr val="5EA9CA"/>
                          </a:solidFill>
                        </a:rPr>
                        <a:t>نبذة</a:t>
                      </a:r>
                      <a:r>
                        <a:rPr lang="ar-SA" baseline="0" dirty="0">
                          <a:solidFill>
                            <a:srgbClr val="5EA9CA"/>
                          </a:solidFill>
                        </a:rPr>
                        <a:t> مختصرة </a:t>
                      </a:r>
                      <a:endParaRPr lang="ar-SA" dirty="0">
                        <a:solidFill>
                          <a:srgbClr val="5EA9CA"/>
                        </a:solidFill>
                      </a:endParaRPr>
                    </a:p>
                  </a:txBody>
                  <a:tcPr>
                    <a:solidFill>
                      <a:schemeClr val="accent2">
                        <a:lumMod val="20000"/>
                        <a:lumOff val="80000"/>
                      </a:schemeClr>
                    </a:solidFill>
                  </a:tcPr>
                </a:tc>
                <a:tc>
                  <a:txBody>
                    <a:bodyPr/>
                    <a:lstStyle/>
                    <a:p>
                      <a:pPr rtl="1"/>
                      <a:r>
                        <a:rPr lang="ar-SA" dirty="0">
                          <a:solidFill>
                            <a:srgbClr val="5EA9CA"/>
                          </a:solidFill>
                        </a:rPr>
                        <a:t>عنوان اللقاء </a:t>
                      </a:r>
                    </a:p>
                  </a:txBody>
                  <a:tcPr>
                    <a:solidFill>
                      <a:schemeClr val="accent2">
                        <a:lumMod val="20000"/>
                        <a:lumOff val="80000"/>
                      </a:schemeClr>
                    </a:solidFill>
                  </a:tcPr>
                </a:tc>
                <a:tc>
                  <a:txBody>
                    <a:bodyPr/>
                    <a:lstStyle/>
                    <a:p>
                      <a:pPr rtl="1"/>
                      <a:r>
                        <a:rPr lang="ar-SA" dirty="0">
                          <a:solidFill>
                            <a:srgbClr val="5EA9CA"/>
                          </a:solidFill>
                        </a:rPr>
                        <a:t>التاريخ </a:t>
                      </a:r>
                    </a:p>
                  </a:txBody>
                  <a:tcPr>
                    <a:solidFill>
                      <a:schemeClr val="accent2">
                        <a:lumMod val="20000"/>
                        <a:lumOff val="80000"/>
                      </a:schemeClr>
                    </a:solidFill>
                  </a:tcPr>
                </a:tc>
                <a:extLst>
                  <a:ext uri="{0D108BD9-81ED-4DB2-BD59-A6C34878D82A}">
                    <a16:rowId xmlns:a16="http://schemas.microsoft.com/office/drawing/2014/main" xmlns="" val="10000"/>
                  </a:ext>
                </a:extLst>
              </a:tr>
              <a:tr h="418314">
                <a:tc>
                  <a:txBody>
                    <a:bodyPr/>
                    <a:lstStyle/>
                    <a:p>
                      <a:pPr rtl="1"/>
                      <a:r>
                        <a:rPr lang="ar-SA" dirty="0">
                          <a:solidFill>
                            <a:srgbClr val="7E7082"/>
                          </a:solidFill>
                        </a:rPr>
                        <a:t>د. فائزة</a:t>
                      </a:r>
                      <a:r>
                        <a:rPr lang="ar-SA" baseline="0" dirty="0">
                          <a:solidFill>
                            <a:srgbClr val="7E7082"/>
                          </a:solidFill>
                        </a:rPr>
                        <a:t> محسن الحربي </a:t>
                      </a:r>
                      <a:endParaRPr lang="ar-SA" dirty="0">
                        <a:solidFill>
                          <a:srgbClr val="7E7082"/>
                        </a:solidFill>
                      </a:endParaRPr>
                    </a:p>
                  </a:txBody>
                  <a:tcPr>
                    <a:solidFill>
                      <a:schemeClr val="accent3">
                        <a:lumMod val="20000"/>
                        <a:lumOff val="80000"/>
                      </a:schemeClr>
                    </a:solidFill>
                  </a:tcPr>
                </a:tc>
                <a:tc>
                  <a:txBody>
                    <a:bodyPr/>
                    <a:lstStyle/>
                    <a:p>
                      <a:pPr rtl="1"/>
                      <a:r>
                        <a:rPr lang="ar-SA" dirty="0">
                          <a:solidFill>
                            <a:srgbClr val="8298C0"/>
                          </a:solidFill>
                        </a:rPr>
                        <a:t>كاتبة إعلامية وباحثة ومستشارة تربوية ، لها الكثير</a:t>
                      </a:r>
                      <a:r>
                        <a:rPr lang="ar-SA" baseline="0" dirty="0">
                          <a:solidFill>
                            <a:srgbClr val="8298C0"/>
                          </a:solidFill>
                        </a:rPr>
                        <a:t> من المبادرات الوطنية الرائدة </a:t>
                      </a:r>
                      <a:endParaRPr lang="ar-SA" dirty="0">
                        <a:solidFill>
                          <a:srgbClr val="8298C0"/>
                        </a:solidFill>
                      </a:endParaRPr>
                    </a:p>
                  </a:txBody>
                  <a:tcPr>
                    <a:solidFill>
                      <a:schemeClr val="accent3">
                        <a:lumMod val="20000"/>
                        <a:lumOff val="80000"/>
                      </a:schemeClr>
                    </a:solidFill>
                  </a:tcPr>
                </a:tc>
                <a:tc>
                  <a:txBody>
                    <a:bodyPr/>
                    <a:lstStyle/>
                    <a:p>
                      <a:pPr rtl="1"/>
                      <a:r>
                        <a:rPr lang="ar-SA" dirty="0">
                          <a:solidFill>
                            <a:srgbClr val="7E7082"/>
                          </a:solidFill>
                        </a:rPr>
                        <a:t>مهارات البحث العلمي </a:t>
                      </a:r>
                    </a:p>
                  </a:txBody>
                  <a:tcPr>
                    <a:solidFill>
                      <a:schemeClr val="accent3">
                        <a:lumMod val="20000"/>
                        <a:lumOff val="80000"/>
                      </a:schemeClr>
                    </a:solidFill>
                  </a:tcPr>
                </a:tc>
                <a:tc>
                  <a:txBody>
                    <a:bodyPr/>
                    <a:lstStyle/>
                    <a:p>
                      <a:pPr algn="ctr" rtl="1"/>
                      <a:r>
                        <a:rPr lang="ar-SA" dirty="0">
                          <a:solidFill>
                            <a:srgbClr val="7E7082"/>
                          </a:solidFill>
                        </a:rPr>
                        <a:t>13 / 3</a:t>
                      </a:r>
                    </a:p>
                  </a:txBody>
                  <a:tcPr anchor="ctr">
                    <a:solidFill>
                      <a:schemeClr val="accent3">
                        <a:lumMod val="20000"/>
                        <a:lumOff val="80000"/>
                      </a:schemeClr>
                    </a:solidFill>
                  </a:tcPr>
                </a:tc>
                <a:extLst>
                  <a:ext uri="{0D108BD9-81ED-4DB2-BD59-A6C34878D82A}">
                    <a16:rowId xmlns:a16="http://schemas.microsoft.com/office/drawing/2014/main" xmlns="" val="10001"/>
                  </a:ext>
                </a:extLst>
              </a:tr>
              <a:tr h="418314">
                <a:tc>
                  <a:txBody>
                    <a:bodyPr/>
                    <a:lstStyle/>
                    <a:p>
                      <a:pPr rtl="1"/>
                      <a:r>
                        <a:rPr lang="ar-SA" dirty="0">
                          <a:solidFill>
                            <a:srgbClr val="7E7082"/>
                          </a:solidFill>
                        </a:rPr>
                        <a:t>أ. أمل قاسم الدراج </a:t>
                      </a:r>
                    </a:p>
                  </a:txBody>
                  <a:tcPr>
                    <a:solidFill>
                      <a:schemeClr val="accent3">
                        <a:lumMod val="20000"/>
                        <a:lumOff val="80000"/>
                      </a:schemeClr>
                    </a:solidFill>
                  </a:tcPr>
                </a:tc>
                <a:tc>
                  <a:txBody>
                    <a:bodyPr/>
                    <a:lstStyle/>
                    <a:p>
                      <a:pPr rtl="1"/>
                      <a:r>
                        <a:rPr lang="ar-SA" dirty="0">
                          <a:solidFill>
                            <a:srgbClr val="8298C0"/>
                          </a:solidFill>
                        </a:rPr>
                        <a:t>مستشارة</a:t>
                      </a:r>
                      <a:r>
                        <a:rPr lang="ar-SA" baseline="0" dirty="0">
                          <a:solidFill>
                            <a:srgbClr val="8298C0"/>
                          </a:solidFill>
                        </a:rPr>
                        <a:t> في تقنية المعلومات والاتصالات مهتمة بالتدريب في القطاع الغير ربحي </a:t>
                      </a:r>
                      <a:endParaRPr lang="ar-SA" dirty="0">
                        <a:solidFill>
                          <a:srgbClr val="8298C0"/>
                        </a:solidFill>
                      </a:endParaRPr>
                    </a:p>
                  </a:txBody>
                  <a:tcPr>
                    <a:solidFill>
                      <a:schemeClr val="accent3">
                        <a:lumMod val="20000"/>
                        <a:lumOff val="80000"/>
                      </a:schemeClr>
                    </a:solidFill>
                  </a:tcPr>
                </a:tc>
                <a:tc>
                  <a:txBody>
                    <a:bodyPr/>
                    <a:lstStyle/>
                    <a:p>
                      <a:pPr rtl="1"/>
                      <a:r>
                        <a:rPr lang="ar-SA" dirty="0">
                          <a:solidFill>
                            <a:srgbClr val="7E7082"/>
                          </a:solidFill>
                        </a:rPr>
                        <a:t>برمجيات القرآن والسنة </a:t>
                      </a:r>
                    </a:p>
                  </a:txBody>
                  <a:tcPr>
                    <a:solidFill>
                      <a:schemeClr val="accent3">
                        <a:lumMod val="20000"/>
                        <a:lumOff val="80000"/>
                      </a:schemeClr>
                    </a:solidFill>
                  </a:tcPr>
                </a:tc>
                <a:tc>
                  <a:txBody>
                    <a:bodyPr/>
                    <a:lstStyle/>
                    <a:p>
                      <a:pPr algn="ctr" rtl="1"/>
                      <a:r>
                        <a:rPr lang="ar-SA" dirty="0">
                          <a:solidFill>
                            <a:srgbClr val="7E7082"/>
                          </a:solidFill>
                        </a:rPr>
                        <a:t>20 / 3</a:t>
                      </a:r>
                    </a:p>
                  </a:txBody>
                  <a:tcPr anchor="ctr">
                    <a:solidFill>
                      <a:schemeClr val="accent3">
                        <a:lumMod val="20000"/>
                        <a:lumOff val="80000"/>
                      </a:schemeClr>
                    </a:solidFill>
                  </a:tcPr>
                </a:tc>
                <a:extLst>
                  <a:ext uri="{0D108BD9-81ED-4DB2-BD59-A6C34878D82A}">
                    <a16:rowId xmlns:a16="http://schemas.microsoft.com/office/drawing/2014/main" xmlns="" val="10002"/>
                  </a:ext>
                </a:extLst>
              </a:tr>
              <a:tr h="760571">
                <a:tc>
                  <a:txBody>
                    <a:bodyPr/>
                    <a:lstStyle/>
                    <a:p>
                      <a:pPr rtl="1"/>
                      <a:r>
                        <a:rPr lang="ar-SA" dirty="0">
                          <a:solidFill>
                            <a:srgbClr val="7E7082"/>
                          </a:solidFill>
                        </a:rPr>
                        <a:t>أ. مها</a:t>
                      </a:r>
                      <a:r>
                        <a:rPr lang="ar-SA" baseline="0" dirty="0">
                          <a:solidFill>
                            <a:srgbClr val="7E7082"/>
                          </a:solidFill>
                        </a:rPr>
                        <a:t> عبد الله المعجل </a:t>
                      </a:r>
                      <a:endParaRPr lang="ar-SA" dirty="0">
                        <a:solidFill>
                          <a:srgbClr val="7E7082"/>
                        </a:solidFill>
                      </a:endParaRPr>
                    </a:p>
                  </a:txBody>
                  <a:tcPr>
                    <a:solidFill>
                      <a:schemeClr val="accent3">
                        <a:lumMod val="20000"/>
                        <a:lumOff val="80000"/>
                      </a:schemeClr>
                    </a:solidFill>
                  </a:tcPr>
                </a:tc>
                <a:tc>
                  <a:txBody>
                    <a:bodyPr/>
                    <a:lstStyle/>
                    <a:p>
                      <a:pPr rtl="1"/>
                      <a:r>
                        <a:rPr lang="ar-SA" dirty="0">
                          <a:solidFill>
                            <a:srgbClr val="8298C0"/>
                          </a:solidFill>
                        </a:rPr>
                        <a:t>مدربة معتمدة في</a:t>
                      </a:r>
                      <a:r>
                        <a:rPr lang="ar-SA" baseline="0" dirty="0">
                          <a:solidFill>
                            <a:srgbClr val="8298C0"/>
                          </a:solidFill>
                        </a:rPr>
                        <a:t> مركز الحوار الوطني في عدة مسارات </a:t>
                      </a:r>
                      <a:endParaRPr lang="ar-SA" dirty="0">
                        <a:solidFill>
                          <a:srgbClr val="8298C0"/>
                        </a:solidFill>
                      </a:endParaRPr>
                    </a:p>
                  </a:txBody>
                  <a:tcPr>
                    <a:solidFill>
                      <a:schemeClr val="accent3">
                        <a:lumMod val="20000"/>
                        <a:lumOff val="80000"/>
                      </a:schemeClr>
                    </a:solidFill>
                  </a:tcPr>
                </a:tc>
                <a:tc>
                  <a:txBody>
                    <a:bodyPr/>
                    <a:lstStyle/>
                    <a:p>
                      <a:pPr rtl="1"/>
                      <a:r>
                        <a:rPr lang="ar-SA" dirty="0">
                          <a:solidFill>
                            <a:srgbClr val="7E7082"/>
                          </a:solidFill>
                        </a:rPr>
                        <a:t>مهارات</a:t>
                      </a:r>
                      <a:r>
                        <a:rPr lang="ar-SA" baseline="0" dirty="0">
                          <a:solidFill>
                            <a:srgbClr val="7E7082"/>
                          </a:solidFill>
                        </a:rPr>
                        <a:t> الحوار والإقناع للداعية </a:t>
                      </a:r>
                      <a:endParaRPr lang="ar-SA" dirty="0">
                        <a:solidFill>
                          <a:srgbClr val="7E7082"/>
                        </a:solidFill>
                      </a:endParaRPr>
                    </a:p>
                  </a:txBody>
                  <a:tcPr>
                    <a:solidFill>
                      <a:schemeClr val="accent3">
                        <a:lumMod val="20000"/>
                        <a:lumOff val="80000"/>
                      </a:schemeClr>
                    </a:solidFill>
                  </a:tcPr>
                </a:tc>
                <a:tc>
                  <a:txBody>
                    <a:bodyPr/>
                    <a:lstStyle/>
                    <a:p>
                      <a:pPr algn="ctr" rtl="1"/>
                      <a:r>
                        <a:rPr lang="ar-SA" dirty="0">
                          <a:solidFill>
                            <a:srgbClr val="7E7082"/>
                          </a:solidFill>
                        </a:rPr>
                        <a:t>27 / 3</a:t>
                      </a:r>
                    </a:p>
                  </a:txBody>
                  <a:tcPr anchor="ctr">
                    <a:solidFill>
                      <a:schemeClr val="accent3">
                        <a:lumMod val="20000"/>
                        <a:lumOff val="80000"/>
                      </a:schemeClr>
                    </a:solidFill>
                  </a:tcPr>
                </a:tc>
                <a:extLst>
                  <a:ext uri="{0D108BD9-81ED-4DB2-BD59-A6C34878D82A}">
                    <a16:rowId xmlns:a16="http://schemas.microsoft.com/office/drawing/2014/main" xmlns="" val="10003"/>
                  </a:ext>
                </a:extLst>
              </a:tr>
              <a:tr h="760571">
                <a:tc>
                  <a:txBody>
                    <a:bodyPr/>
                    <a:lstStyle/>
                    <a:p>
                      <a:pPr rtl="1"/>
                      <a:r>
                        <a:rPr lang="ar-SA" dirty="0" smtClean="0">
                          <a:solidFill>
                            <a:srgbClr val="7E7082"/>
                          </a:solidFill>
                        </a:rPr>
                        <a:t>أ. هادي أديب</a:t>
                      </a:r>
                      <a:r>
                        <a:rPr lang="ar-SA" baseline="0" dirty="0" smtClean="0">
                          <a:solidFill>
                            <a:srgbClr val="7E7082"/>
                          </a:solidFill>
                        </a:rPr>
                        <a:t> الصالح </a:t>
                      </a:r>
                      <a:endParaRPr lang="ar-SA" dirty="0">
                        <a:solidFill>
                          <a:srgbClr val="7E7082"/>
                        </a:solidFill>
                      </a:endParaRPr>
                    </a:p>
                  </a:txBody>
                  <a:tcPr>
                    <a:solidFill>
                      <a:schemeClr val="accent3">
                        <a:lumMod val="20000"/>
                        <a:lumOff val="80000"/>
                      </a:schemeClr>
                    </a:solidFill>
                  </a:tcPr>
                </a:tc>
                <a:tc>
                  <a:txBody>
                    <a:bodyPr/>
                    <a:lstStyle/>
                    <a:p>
                      <a:pPr rtl="1"/>
                      <a:r>
                        <a:rPr lang="ar-SA" dirty="0" smtClean="0">
                          <a:solidFill>
                            <a:srgbClr val="8298C0"/>
                          </a:solidFill>
                        </a:rPr>
                        <a:t>بكالوريوس إدارة أعمال</a:t>
                      </a:r>
                      <a:r>
                        <a:rPr lang="ar-SA" baseline="0" dirty="0" smtClean="0">
                          <a:solidFill>
                            <a:srgbClr val="8298C0"/>
                          </a:solidFill>
                        </a:rPr>
                        <a:t> ، مدرب معتمد في مهارات التفكير الإبداعي ، مدير قناة دال ، مديرة إدارة الحملات والبرامج التنموية بشبكة المجد ، مستشار إعلامي في العديد من جهات القطاع الثالث والشركات الخاصة ، مؤسس قناة ماسة بشبكة المجد ، منتج لأكثر من 20 مسلسل درامي ، مؤسس مبادرة </a:t>
                      </a:r>
                      <a:r>
                        <a:rPr lang="ar-SA" baseline="0" dirty="0" err="1" smtClean="0">
                          <a:solidFill>
                            <a:srgbClr val="8298C0"/>
                          </a:solidFill>
                        </a:rPr>
                        <a:t>السينارست</a:t>
                      </a:r>
                      <a:r>
                        <a:rPr lang="ar-SA" baseline="0" dirty="0" smtClean="0">
                          <a:solidFill>
                            <a:srgbClr val="8298C0"/>
                          </a:solidFill>
                        </a:rPr>
                        <a:t> ، المشرف العام على مبادرة النجم القيمي </a:t>
                      </a:r>
                      <a:endParaRPr lang="ar-SA" dirty="0">
                        <a:solidFill>
                          <a:srgbClr val="8298C0"/>
                        </a:solidFill>
                      </a:endParaRPr>
                    </a:p>
                  </a:txBody>
                  <a:tcPr>
                    <a:solidFill>
                      <a:schemeClr val="accent3">
                        <a:lumMod val="20000"/>
                        <a:lumOff val="80000"/>
                      </a:schemeClr>
                    </a:solidFill>
                  </a:tcPr>
                </a:tc>
                <a:tc>
                  <a:txBody>
                    <a:bodyPr/>
                    <a:lstStyle/>
                    <a:p>
                      <a:pPr rtl="1"/>
                      <a:r>
                        <a:rPr lang="ar-SA" dirty="0" smtClean="0">
                          <a:solidFill>
                            <a:srgbClr val="7E7082"/>
                          </a:solidFill>
                        </a:rPr>
                        <a:t>صناعة</a:t>
                      </a:r>
                      <a:r>
                        <a:rPr lang="ar-SA" baseline="0" dirty="0" smtClean="0">
                          <a:solidFill>
                            <a:srgbClr val="7E7082"/>
                          </a:solidFill>
                        </a:rPr>
                        <a:t> المحتوى الرقمي </a:t>
                      </a:r>
                      <a:endParaRPr lang="ar-SA" dirty="0">
                        <a:solidFill>
                          <a:srgbClr val="7E7082"/>
                        </a:solidFill>
                      </a:endParaRPr>
                    </a:p>
                  </a:txBody>
                  <a:tcPr>
                    <a:solidFill>
                      <a:schemeClr val="accent3">
                        <a:lumMod val="20000"/>
                        <a:lumOff val="80000"/>
                      </a:schemeClr>
                    </a:solidFill>
                  </a:tcPr>
                </a:tc>
                <a:tc>
                  <a:txBody>
                    <a:bodyPr/>
                    <a:lstStyle/>
                    <a:p>
                      <a:pPr algn="ctr" rtl="1"/>
                      <a:r>
                        <a:rPr lang="ar-SA" dirty="0" smtClean="0">
                          <a:solidFill>
                            <a:srgbClr val="7E7082"/>
                          </a:solidFill>
                        </a:rPr>
                        <a:t>4</a:t>
                      </a:r>
                      <a:r>
                        <a:rPr lang="ar-SA" baseline="0" dirty="0" smtClean="0">
                          <a:solidFill>
                            <a:srgbClr val="7E7082"/>
                          </a:solidFill>
                        </a:rPr>
                        <a:t> / 4</a:t>
                      </a:r>
                    </a:p>
                    <a:p>
                      <a:pPr algn="ctr" rtl="1"/>
                      <a:r>
                        <a:rPr lang="ar-SA" baseline="0" dirty="0" smtClean="0">
                          <a:solidFill>
                            <a:srgbClr val="7E7082"/>
                          </a:solidFill>
                        </a:rPr>
                        <a:t>3 / 5</a:t>
                      </a:r>
                      <a:endParaRPr lang="ar-SA" dirty="0">
                        <a:solidFill>
                          <a:srgbClr val="7E7082"/>
                        </a:solidFill>
                      </a:endParaRPr>
                    </a:p>
                  </a:txBody>
                  <a:tcPr anchor="ctr">
                    <a:solidFill>
                      <a:schemeClr val="accent3">
                        <a:lumMod val="20000"/>
                        <a:lumOff val="80000"/>
                      </a:schemeClr>
                    </a:solidFill>
                  </a:tcPr>
                </a:tc>
              </a:tr>
              <a:tr h="760571">
                <a:tc>
                  <a:txBody>
                    <a:bodyPr/>
                    <a:lstStyle/>
                    <a:p>
                      <a:pPr rtl="1"/>
                      <a:r>
                        <a:rPr lang="ar-SA" dirty="0" smtClean="0">
                          <a:solidFill>
                            <a:srgbClr val="7E7082"/>
                          </a:solidFill>
                        </a:rPr>
                        <a:t>أ. هند محمد</a:t>
                      </a:r>
                      <a:r>
                        <a:rPr lang="ar-SA" baseline="0" dirty="0" smtClean="0">
                          <a:solidFill>
                            <a:srgbClr val="7E7082"/>
                          </a:solidFill>
                        </a:rPr>
                        <a:t> </a:t>
                      </a:r>
                      <a:r>
                        <a:rPr lang="ar-SA" baseline="0" dirty="0" err="1" smtClean="0">
                          <a:solidFill>
                            <a:srgbClr val="7E7082"/>
                          </a:solidFill>
                        </a:rPr>
                        <a:t>جعموم</a:t>
                      </a:r>
                      <a:r>
                        <a:rPr lang="ar-SA" baseline="0" dirty="0" smtClean="0">
                          <a:solidFill>
                            <a:srgbClr val="7E7082"/>
                          </a:solidFill>
                        </a:rPr>
                        <a:t> </a:t>
                      </a:r>
                      <a:endParaRPr lang="ar-SA" dirty="0">
                        <a:solidFill>
                          <a:srgbClr val="7E7082"/>
                        </a:solidFill>
                      </a:endParaRPr>
                    </a:p>
                  </a:txBody>
                  <a:tcPr>
                    <a:solidFill>
                      <a:schemeClr val="accent3">
                        <a:lumMod val="20000"/>
                        <a:lumOff val="80000"/>
                      </a:schemeClr>
                    </a:solidFill>
                  </a:tcPr>
                </a:tc>
                <a:tc>
                  <a:txBody>
                    <a:bodyPr/>
                    <a:lstStyle/>
                    <a:p>
                      <a:pPr rtl="1"/>
                      <a:r>
                        <a:rPr lang="ar-SA" dirty="0" smtClean="0">
                          <a:solidFill>
                            <a:srgbClr val="8298C0"/>
                          </a:solidFill>
                        </a:rPr>
                        <a:t>ماجستير علم نفس اجتماعي وشخصي ، عضو</a:t>
                      </a:r>
                      <a:r>
                        <a:rPr lang="ar-SA" baseline="0" dirty="0" smtClean="0">
                          <a:solidFill>
                            <a:srgbClr val="8298C0"/>
                          </a:solidFill>
                        </a:rPr>
                        <a:t> هيئة تدريس ، مدرب معتمد </a:t>
                      </a:r>
                      <a:endParaRPr lang="ar-SA" dirty="0">
                        <a:solidFill>
                          <a:srgbClr val="8298C0"/>
                        </a:solidFill>
                      </a:endParaRPr>
                    </a:p>
                  </a:txBody>
                  <a:tcPr>
                    <a:solidFill>
                      <a:schemeClr val="accent3">
                        <a:lumMod val="20000"/>
                        <a:lumOff val="80000"/>
                      </a:schemeClr>
                    </a:solidFill>
                  </a:tcPr>
                </a:tc>
                <a:tc>
                  <a:txBody>
                    <a:bodyPr/>
                    <a:lstStyle/>
                    <a:p>
                      <a:pPr rtl="1"/>
                      <a:r>
                        <a:rPr lang="ar-SA" dirty="0" smtClean="0">
                          <a:solidFill>
                            <a:srgbClr val="7E7082"/>
                          </a:solidFill>
                        </a:rPr>
                        <a:t>أنماط الشخصية وطرق التأثير </a:t>
                      </a:r>
                      <a:endParaRPr lang="ar-SA" dirty="0">
                        <a:solidFill>
                          <a:srgbClr val="7E7082"/>
                        </a:solidFill>
                      </a:endParaRPr>
                    </a:p>
                  </a:txBody>
                  <a:tcPr>
                    <a:solidFill>
                      <a:schemeClr val="accent3">
                        <a:lumMod val="20000"/>
                        <a:lumOff val="80000"/>
                      </a:schemeClr>
                    </a:solidFill>
                  </a:tcPr>
                </a:tc>
                <a:tc>
                  <a:txBody>
                    <a:bodyPr/>
                    <a:lstStyle/>
                    <a:p>
                      <a:pPr algn="ctr" rtl="1"/>
                      <a:r>
                        <a:rPr lang="ar-SA" dirty="0" smtClean="0">
                          <a:solidFill>
                            <a:srgbClr val="7E7082"/>
                          </a:solidFill>
                        </a:rPr>
                        <a:t>8 / 4</a:t>
                      </a:r>
                      <a:endParaRPr lang="ar-SA" dirty="0">
                        <a:solidFill>
                          <a:srgbClr val="7E7082"/>
                        </a:solidFill>
                      </a:endParaRPr>
                    </a:p>
                  </a:txBody>
                  <a:tcPr anchor="ctr">
                    <a:solidFill>
                      <a:schemeClr val="accent3">
                        <a:lumMod val="20000"/>
                        <a:lumOff val="80000"/>
                      </a:schemeClr>
                    </a:solidFill>
                  </a:tcPr>
                </a:tc>
              </a:tr>
              <a:tr h="760571">
                <a:tc>
                  <a:txBody>
                    <a:bodyPr/>
                    <a:lstStyle/>
                    <a:p>
                      <a:pPr rtl="1"/>
                      <a:r>
                        <a:rPr lang="ar-SA" dirty="0" smtClean="0">
                          <a:solidFill>
                            <a:srgbClr val="7E7082"/>
                          </a:solidFill>
                        </a:rPr>
                        <a:t>أ. نجاة </a:t>
                      </a:r>
                      <a:r>
                        <a:rPr lang="ar-SA" dirty="0" err="1" smtClean="0">
                          <a:solidFill>
                            <a:srgbClr val="7E7082"/>
                          </a:solidFill>
                        </a:rPr>
                        <a:t>شراحيلي</a:t>
                      </a:r>
                      <a:r>
                        <a:rPr lang="ar-SA" baseline="0" dirty="0" smtClean="0">
                          <a:solidFill>
                            <a:srgbClr val="7E7082"/>
                          </a:solidFill>
                        </a:rPr>
                        <a:t> </a:t>
                      </a:r>
                      <a:endParaRPr lang="ar-SA" dirty="0">
                        <a:solidFill>
                          <a:srgbClr val="7E7082"/>
                        </a:solidFill>
                      </a:endParaRPr>
                    </a:p>
                  </a:txBody>
                  <a:tcPr>
                    <a:solidFill>
                      <a:schemeClr val="accent3">
                        <a:lumMod val="20000"/>
                        <a:lumOff val="80000"/>
                      </a:schemeClr>
                    </a:solidFill>
                  </a:tcPr>
                </a:tc>
                <a:tc>
                  <a:txBody>
                    <a:bodyPr/>
                    <a:lstStyle/>
                    <a:p>
                      <a:pPr rtl="1"/>
                      <a:r>
                        <a:rPr lang="ar-SA" dirty="0" smtClean="0">
                          <a:solidFill>
                            <a:srgbClr val="8298C0"/>
                          </a:solidFill>
                        </a:rPr>
                        <a:t>بكالوريوس إدارة أعمال</a:t>
                      </a:r>
                      <a:r>
                        <a:rPr lang="ar-SA" baseline="0" dirty="0" smtClean="0">
                          <a:solidFill>
                            <a:srgbClr val="8298C0"/>
                          </a:solidFill>
                        </a:rPr>
                        <a:t> ، خريجة معاهد معلمات القرآن ، محاضرة للمقررات الإدارية للمعاهد القرآنية ، وكيلة شؤون الطالبات بمدارس التربية الرقمية ، عضو ومستشار تطوير لعدة جهات </a:t>
                      </a:r>
                      <a:endParaRPr lang="ar-SA" dirty="0">
                        <a:solidFill>
                          <a:srgbClr val="8298C0"/>
                        </a:solidFill>
                      </a:endParaRPr>
                    </a:p>
                  </a:txBody>
                  <a:tcPr>
                    <a:solidFill>
                      <a:schemeClr val="accent3">
                        <a:lumMod val="20000"/>
                        <a:lumOff val="80000"/>
                      </a:schemeClr>
                    </a:solidFill>
                  </a:tcPr>
                </a:tc>
                <a:tc>
                  <a:txBody>
                    <a:bodyPr/>
                    <a:lstStyle/>
                    <a:p>
                      <a:pPr rtl="1"/>
                      <a:r>
                        <a:rPr lang="ar-SA" dirty="0" smtClean="0">
                          <a:solidFill>
                            <a:srgbClr val="7E7082"/>
                          </a:solidFill>
                        </a:rPr>
                        <a:t>مهارات العرض</a:t>
                      </a:r>
                      <a:r>
                        <a:rPr lang="ar-SA" baseline="0" dirty="0" smtClean="0">
                          <a:solidFill>
                            <a:srgbClr val="7E7082"/>
                          </a:solidFill>
                        </a:rPr>
                        <a:t> والإلقاء </a:t>
                      </a:r>
                      <a:endParaRPr lang="ar-SA" dirty="0">
                        <a:solidFill>
                          <a:srgbClr val="7E7082"/>
                        </a:solidFill>
                      </a:endParaRPr>
                    </a:p>
                  </a:txBody>
                  <a:tcPr>
                    <a:solidFill>
                      <a:schemeClr val="accent3">
                        <a:lumMod val="20000"/>
                        <a:lumOff val="80000"/>
                      </a:schemeClr>
                    </a:solidFill>
                  </a:tcPr>
                </a:tc>
                <a:tc>
                  <a:txBody>
                    <a:bodyPr/>
                    <a:lstStyle/>
                    <a:p>
                      <a:pPr algn="ctr" rtl="1"/>
                      <a:r>
                        <a:rPr lang="ar-SA" dirty="0" smtClean="0">
                          <a:solidFill>
                            <a:srgbClr val="7E7082"/>
                          </a:solidFill>
                        </a:rPr>
                        <a:t>11 / 4</a:t>
                      </a:r>
                      <a:endParaRPr lang="ar-SA" dirty="0">
                        <a:solidFill>
                          <a:srgbClr val="7E7082"/>
                        </a:solidFill>
                      </a:endParaRPr>
                    </a:p>
                  </a:txBody>
                  <a:tcPr anchor="ctr">
                    <a:solidFill>
                      <a:schemeClr val="accent3">
                        <a:lumMod val="20000"/>
                        <a:lumOff val="80000"/>
                      </a:schemeClr>
                    </a:solidFill>
                  </a:tcPr>
                </a:tc>
              </a:tr>
            </a:tbl>
          </a:graphicData>
        </a:graphic>
      </p:graphicFrame>
      <p:pic>
        <p:nvPicPr>
          <p:cNvPr id="11" name="صورة 10"/>
          <p:cNvPicPr>
            <a:picLocks noChangeAspect="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598616" y="1467300"/>
            <a:ext cx="3743700" cy="855821"/>
          </a:xfrm>
          <a:prstGeom prst="rect">
            <a:avLst/>
          </a:prstGeom>
        </p:spPr>
      </p:pic>
      <p:sp>
        <p:nvSpPr>
          <p:cNvPr id="13" name="Google Shape;105;p2"/>
          <p:cNvSpPr txBox="1"/>
          <p:nvPr/>
        </p:nvSpPr>
        <p:spPr>
          <a:xfrm>
            <a:off x="1736628" y="914847"/>
            <a:ext cx="3467676" cy="83095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16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1600" b="1" dirty="0">
                <a:solidFill>
                  <a:srgbClr val="7DA7BC"/>
                </a:solidFill>
                <a:latin typeface="Arial"/>
                <a:ea typeface="Arial"/>
                <a:cs typeface="Arial"/>
                <a:sym typeface="Arial"/>
              </a:rPr>
              <a:t>نبذة تعريفية عن </a:t>
            </a:r>
            <a:r>
              <a:rPr lang="ar-SA" sz="1600" b="1" dirty="0" smtClean="0">
                <a:solidFill>
                  <a:srgbClr val="7DA7BC"/>
                </a:solidFill>
                <a:latin typeface="Arial"/>
                <a:ea typeface="Arial"/>
                <a:cs typeface="Arial"/>
                <a:sym typeface="Arial"/>
              </a:rPr>
              <a:t>المدربين والمدربات المشاركين في برنامج معين 6</a:t>
            </a:r>
            <a:endParaRPr sz="1600" b="1" dirty="0">
              <a:solidFill>
                <a:srgbClr val="7DA7BC"/>
              </a:solidFill>
              <a:latin typeface="Arial"/>
              <a:ea typeface="Arial"/>
              <a:cs typeface="Arial"/>
              <a:sym typeface="Arial"/>
            </a:endParaRPr>
          </a:p>
        </p:txBody>
      </p:sp>
    </p:spTree>
    <p:extLst>
      <p:ext uri="{BB962C8B-B14F-4D97-AF65-F5344CB8AC3E}">
        <p14:creationId xmlns:p14="http://schemas.microsoft.com/office/powerpoint/2010/main" val="3095179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107169" y="160525"/>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10520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15947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13254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2" name="جدول 1"/>
          <p:cNvGraphicFramePr>
            <a:graphicFrameLocks noGrp="1"/>
          </p:cNvGraphicFramePr>
          <p:nvPr>
            <p:extLst/>
          </p:nvPr>
        </p:nvGraphicFramePr>
        <p:xfrm>
          <a:off x="275095" y="2701073"/>
          <a:ext cx="6413572" cy="1520034"/>
        </p:xfrm>
        <a:graphic>
          <a:graphicData uri="http://schemas.openxmlformats.org/drawingml/2006/table">
            <a:tbl>
              <a:tblPr rtl="1" firstRow="1" bandRow="1">
                <a:tableStyleId>{5C22544A-7EE6-4342-B048-85BDC9FD1C3A}</a:tableStyleId>
              </a:tblPr>
              <a:tblGrid>
                <a:gridCol w="1603393">
                  <a:extLst>
                    <a:ext uri="{9D8B030D-6E8A-4147-A177-3AD203B41FA5}">
                      <a16:colId xmlns:a16="http://schemas.microsoft.com/office/drawing/2014/main" xmlns="" val="20000"/>
                    </a:ext>
                  </a:extLst>
                </a:gridCol>
                <a:gridCol w="2780224">
                  <a:extLst>
                    <a:ext uri="{9D8B030D-6E8A-4147-A177-3AD203B41FA5}">
                      <a16:colId xmlns:a16="http://schemas.microsoft.com/office/drawing/2014/main" xmlns="" val="20001"/>
                    </a:ext>
                  </a:extLst>
                </a:gridCol>
                <a:gridCol w="1104900">
                  <a:extLst>
                    <a:ext uri="{9D8B030D-6E8A-4147-A177-3AD203B41FA5}">
                      <a16:colId xmlns:a16="http://schemas.microsoft.com/office/drawing/2014/main" xmlns="" val="20002"/>
                    </a:ext>
                  </a:extLst>
                </a:gridCol>
                <a:gridCol w="925055">
                  <a:extLst>
                    <a:ext uri="{9D8B030D-6E8A-4147-A177-3AD203B41FA5}">
                      <a16:colId xmlns:a16="http://schemas.microsoft.com/office/drawing/2014/main" xmlns="" val="20003"/>
                    </a:ext>
                  </a:extLst>
                </a:gridCol>
              </a:tblGrid>
              <a:tr h="308454">
                <a:tc>
                  <a:txBody>
                    <a:bodyPr/>
                    <a:lstStyle/>
                    <a:p>
                      <a:pPr algn="ctr" rtl="1"/>
                      <a:r>
                        <a:rPr lang="ar-SA" dirty="0">
                          <a:solidFill>
                            <a:srgbClr val="5EA9CA"/>
                          </a:solidFill>
                        </a:rPr>
                        <a:t>الاسم </a:t>
                      </a:r>
                    </a:p>
                  </a:txBody>
                  <a:tcPr>
                    <a:solidFill>
                      <a:schemeClr val="accent2">
                        <a:lumMod val="20000"/>
                        <a:lumOff val="80000"/>
                      </a:schemeClr>
                    </a:solidFill>
                  </a:tcPr>
                </a:tc>
                <a:tc>
                  <a:txBody>
                    <a:bodyPr/>
                    <a:lstStyle/>
                    <a:p>
                      <a:pPr algn="ctr" rtl="1"/>
                      <a:r>
                        <a:rPr lang="ar-SA" dirty="0">
                          <a:solidFill>
                            <a:srgbClr val="5EA9CA"/>
                          </a:solidFill>
                        </a:rPr>
                        <a:t>نبذة</a:t>
                      </a:r>
                      <a:r>
                        <a:rPr lang="ar-SA" baseline="0" dirty="0">
                          <a:solidFill>
                            <a:srgbClr val="5EA9CA"/>
                          </a:solidFill>
                        </a:rPr>
                        <a:t> مختصرة </a:t>
                      </a:r>
                      <a:endParaRPr lang="ar-SA" dirty="0">
                        <a:solidFill>
                          <a:srgbClr val="5EA9CA"/>
                        </a:solidFill>
                      </a:endParaRPr>
                    </a:p>
                  </a:txBody>
                  <a:tcPr>
                    <a:solidFill>
                      <a:schemeClr val="accent2">
                        <a:lumMod val="20000"/>
                        <a:lumOff val="80000"/>
                      </a:schemeClr>
                    </a:solidFill>
                  </a:tcPr>
                </a:tc>
                <a:tc>
                  <a:txBody>
                    <a:bodyPr/>
                    <a:lstStyle/>
                    <a:p>
                      <a:pPr rtl="1"/>
                      <a:r>
                        <a:rPr lang="ar-SA" dirty="0">
                          <a:solidFill>
                            <a:srgbClr val="5EA9CA"/>
                          </a:solidFill>
                        </a:rPr>
                        <a:t>عنوان اللقاء </a:t>
                      </a:r>
                    </a:p>
                  </a:txBody>
                  <a:tcPr>
                    <a:solidFill>
                      <a:schemeClr val="accent2">
                        <a:lumMod val="20000"/>
                        <a:lumOff val="80000"/>
                      </a:schemeClr>
                    </a:solidFill>
                  </a:tcPr>
                </a:tc>
                <a:tc>
                  <a:txBody>
                    <a:bodyPr/>
                    <a:lstStyle/>
                    <a:p>
                      <a:pPr rtl="1"/>
                      <a:r>
                        <a:rPr lang="ar-SA" dirty="0">
                          <a:solidFill>
                            <a:srgbClr val="5EA9CA"/>
                          </a:solidFill>
                        </a:rPr>
                        <a:t>التاريخ </a:t>
                      </a:r>
                    </a:p>
                  </a:txBody>
                  <a:tcPr>
                    <a:solidFill>
                      <a:schemeClr val="accent2">
                        <a:lumMod val="20000"/>
                        <a:lumOff val="80000"/>
                      </a:schemeClr>
                    </a:solidFill>
                  </a:tcPr>
                </a:tc>
                <a:extLst>
                  <a:ext uri="{0D108BD9-81ED-4DB2-BD59-A6C34878D82A}">
                    <a16:rowId xmlns:a16="http://schemas.microsoft.com/office/drawing/2014/main" xmlns="" val="10000"/>
                  </a:ext>
                </a:extLst>
              </a:tr>
              <a:tr h="418314">
                <a:tc>
                  <a:txBody>
                    <a:bodyPr/>
                    <a:lstStyle/>
                    <a:p>
                      <a:pPr rtl="1"/>
                      <a:r>
                        <a:rPr lang="ar-SA" dirty="0" smtClean="0">
                          <a:solidFill>
                            <a:srgbClr val="7E7082"/>
                          </a:solidFill>
                        </a:rPr>
                        <a:t>أ. هناء النفجان </a:t>
                      </a:r>
                      <a:endParaRPr lang="ar-SA" dirty="0">
                        <a:solidFill>
                          <a:srgbClr val="7E7082"/>
                        </a:solidFill>
                      </a:endParaRPr>
                    </a:p>
                  </a:txBody>
                  <a:tcPr>
                    <a:solidFill>
                      <a:schemeClr val="accent3">
                        <a:lumMod val="20000"/>
                        <a:lumOff val="80000"/>
                      </a:schemeClr>
                    </a:solidFill>
                  </a:tcPr>
                </a:tc>
                <a:tc>
                  <a:txBody>
                    <a:bodyPr/>
                    <a:lstStyle/>
                    <a:p>
                      <a:pPr rtl="1"/>
                      <a:r>
                        <a:rPr lang="ar-SA" dirty="0" smtClean="0">
                          <a:solidFill>
                            <a:srgbClr val="8298C0"/>
                          </a:solidFill>
                        </a:rPr>
                        <a:t>ماجستير</a:t>
                      </a:r>
                      <a:r>
                        <a:rPr lang="ar-SA" baseline="0" dirty="0" smtClean="0">
                          <a:solidFill>
                            <a:srgbClr val="8298C0"/>
                          </a:solidFill>
                        </a:rPr>
                        <a:t> عقيدة من جامعة الامام </a:t>
                      </a:r>
                      <a:endParaRPr lang="ar-SA" dirty="0">
                        <a:solidFill>
                          <a:srgbClr val="8298C0"/>
                        </a:solidFill>
                      </a:endParaRPr>
                    </a:p>
                  </a:txBody>
                  <a:tcPr>
                    <a:solidFill>
                      <a:schemeClr val="accent3">
                        <a:lumMod val="20000"/>
                        <a:lumOff val="80000"/>
                      </a:schemeClr>
                    </a:solidFill>
                  </a:tcPr>
                </a:tc>
                <a:tc>
                  <a:txBody>
                    <a:bodyPr/>
                    <a:lstStyle/>
                    <a:p>
                      <a:pPr rtl="1"/>
                      <a:r>
                        <a:rPr lang="ar-SA" dirty="0" smtClean="0">
                          <a:solidFill>
                            <a:srgbClr val="7E7082"/>
                          </a:solidFill>
                        </a:rPr>
                        <a:t>الفكر</a:t>
                      </a:r>
                      <a:r>
                        <a:rPr lang="ar-SA" baseline="0" dirty="0" smtClean="0">
                          <a:solidFill>
                            <a:srgbClr val="7E7082"/>
                          </a:solidFill>
                        </a:rPr>
                        <a:t> العقدي ومنهجية التعامل معه </a:t>
                      </a:r>
                      <a:endParaRPr lang="ar-SA" dirty="0">
                        <a:solidFill>
                          <a:srgbClr val="7E7082"/>
                        </a:solidFill>
                      </a:endParaRPr>
                    </a:p>
                  </a:txBody>
                  <a:tcPr>
                    <a:solidFill>
                      <a:schemeClr val="accent3">
                        <a:lumMod val="20000"/>
                        <a:lumOff val="80000"/>
                      </a:schemeClr>
                    </a:solidFill>
                  </a:tcPr>
                </a:tc>
                <a:tc>
                  <a:txBody>
                    <a:bodyPr/>
                    <a:lstStyle/>
                    <a:p>
                      <a:pPr algn="ctr" rtl="1"/>
                      <a:r>
                        <a:rPr lang="ar-SA" dirty="0" smtClean="0">
                          <a:solidFill>
                            <a:srgbClr val="7E7082"/>
                          </a:solidFill>
                        </a:rPr>
                        <a:t>18</a:t>
                      </a:r>
                      <a:r>
                        <a:rPr lang="ar-SA" baseline="0" dirty="0" smtClean="0">
                          <a:solidFill>
                            <a:srgbClr val="7E7082"/>
                          </a:solidFill>
                        </a:rPr>
                        <a:t> / 4</a:t>
                      </a:r>
                      <a:endParaRPr lang="ar-SA" dirty="0">
                        <a:solidFill>
                          <a:srgbClr val="7E7082"/>
                        </a:solidFill>
                      </a:endParaRPr>
                    </a:p>
                  </a:txBody>
                  <a:tcPr anchor="ctr">
                    <a:solidFill>
                      <a:schemeClr val="accent3">
                        <a:lumMod val="20000"/>
                        <a:lumOff val="80000"/>
                      </a:schemeClr>
                    </a:solidFill>
                  </a:tcPr>
                </a:tc>
                <a:extLst>
                  <a:ext uri="{0D108BD9-81ED-4DB2-BD59-A6C34878D82A}">
                    <a16:rowId xmlns:a16="http://schemas.microsoft.com/office/drawing/2014/main" xmlns="" val="10001"/>
                  </a:ext>
                </a:extLst>
              </a:tr>
              <a:tr h="418314">
                <a:tc>
                  <a:txBody>
                    <a:bodyPr/>
                    <a:lstStyle/>
                    <a:p>
                      <a:pPr rtl="1"/>
                      <a:r>
                        <a:rPr lang="ar-SA" dirty="0" smtClean="0">
                          <a:solidFill>
                            <a:srgbClr val="7E7082"/>
                          </a:solidFill>
                        </a:rPr>
                        <a:t>د . منال </a:t>
                      </a:r>
                      <a:r>
                        <a:rPr lang="ar-SA" dirty="0" err="1" smtClean="0">
                          <a:solidFill>
                            <a:srgbClr val="7E7082"/>
                          </a:solidFill>
                        </a:rPr>
                        <a:t>الدغيم</a:t>
                      </a:r>
                      <a:r>
                        <a:rPr lang="ar-SA" dirty="0" smtClean="0">
                          <a:solidFill>
                            <a:srgbClr val="7E7082"/>
                          </a:solidFill>
                        </a:rPr>
                        <a:t> </a:t>
                      </a:r>
                      <a:endParaRPr lang="ar-SA" dirty="0">
                        <a:solidFill>
                          <a:srgbClr val="7E7082"/>
                        </a:solidFill>
                      </a:endParaRPr>
                    </a:p>
                  </a:txBody>
                  <a:tcPr>
                    <a:solidFill>
                      <a:schemeClr val="accent3">
                        <a:lumMod val="20000"/>
                        <a:lumOff val="80000"/>
                      </a:schemeClr>
                    </a:solidFill>
                  </a:tcPr>
                </a:tc>
                <a:tc>
                  <a:txBody>
                    <a:bodyPr/>
                    <a:lstStyle/>
                    <a:p>
                      <a:pPr rtl="1"/>
                      <a:r>
                        <a:rPr lang="ar-SA" dirty="0" smtClean="0">
                          <a:solidFill>
                            <a:srgbClr val="8298C0"/>
                          </a:solidFill>
                        </a:rPr>
                        <a:t>محاضر</a:t>
                      </a:r>
                      <a:r>
                        <a:rPr lang="ar-SA" baseline="0" dirty="0" smtClean="0">
                          <a:solidFill>
                            <a:srgbClr val="8298C0"/>
                          </a:solidFill>
                        </a:rPr>
                        <a:t> في كلية الشريعة ، كاتبة ومهتمة بشؤون المرأة والأسرة </a:t>
                      </a:r>
                      <a:endParaRPr lang="ar-SA" dirty="0">
                        <a:solidFill>
                          <a:srgbClr val="8298C0"/>
                        </a:solidFill>
                      </a:endParaRPr>
                    </a:p>
                  </a:txBody>
                  <a:tcPr>
                    <a:solidFill>
                      <a:schemeClr val="accent3">
                        <a:lumMod val="20000"/>
                        <a:lumOff val="80000"/>
                      </a:schemeClr>
                    </a:solidFill>
                  </a:tcPr>
                </a:tc>
                <a:tc>
                  <a:txBody>
                    <a:bodyPr/>
                    <a:lstStyle/>
                    <a:p>
                      <a:pPr rtl="1"/>
                      <a:r>
                        <a:rPr lang="ar-SA" dirty="0" smtClean="0">
                          <a:solidFill>
                            <a:srgbClr val="7E7082"/>
                          </a:solidFill>
                        </a:rPr>
                        <a:t>الرد مع الشبهات المتعلقة بالمرأة </a:t>
                      </a:r>
                      <a:endParaRPr lang="ar-SA" dirty="0">
                        <a:solidFill>
                          <a:srgbClr val="7E7082"/>
                        </a:solidFill>
                      </a:endParaRPr>
                    </a:p>
                  </a:txBody>
                  <a:tcPr>
                    <a:solidFill>
                      <a:schemeClr val="accent3">
                        <a:lumMod val="20000"/>
                        <a:lumOff val="80000"/>
                      </a:schemeClr>
                    </a:solidFill>
                  </a:tcPr>
                </a:tc>
                <a:tc>
                  <a:txBody>
                    <a:bodyPr/>
                    <a:lstStyle/>
                    <a:p>
                      <a:pPr algn="ctr" rtl="1"/>
                      <a:r>
                        <a:rPr lang="ar-SA" dirty="0" smtClean="0">
                          <a:solidFill>
                            <a:srgbClr val="7E7082"/>
                          </a:solidFill>
                        </a:rPr>
                        <a:t>10 / 5</a:t>
                      </a:r>
                      <a:endParaRPr lang="ar-SA" dirty="0">
                        <a:solidFill>
                          <a:srgbClr val="7E7082"/>
                        </a:solidFill>
                      </a:endParaRPr>
                    </a:p>
                  </a:txBody>
                  <a:tcPr anchor="ctr">
                    <a:solidFill>
                      <a:schemeClr val="accent3">
                        <a:lumMod val="20000"/>
                        <a:lumOff val="80000"/>
                      </a:schemeClr>
                    </a:solidFill>
                  </a:tcPr>
                </a:tc>
                <a:extLst>
                  <a:ext uri="{0D108BD9-81ED-4DB2-BD59-A6C34878D82A}">
                    <a16:rowId xmlns:a16="http://schemas.microsoft.com/office/drawing/2014/main" xmlns="" val="10002"/>
                  </a:ext>
                </a:extLst>
              </a:tr>
            </a:tbl>
          </a:graphicData>
        </a:graphic>
      </p:graphicFrame>
      <p:pic>
        <p:nvPicPr>
          <p:cNvPr id="11" name="صورة 10"/>
          <p:cNvPicPr>
            <a:picLocks noChangeAspect="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598616" y="1467300"/>
            <a:ext cx="3743700" cy="855821"/>
          </a:xfrm>
          <a:prstGeom prst="rect">
            <a:avLst/>
          </a:prstGeom>
        </p:spPr>
      </p:pic>
      <p:sp>
        <p:nvSpPr>
          <p:cNvPr id="13" name="Google Shape;105;p2"/>
          <p:cNvSpPr txBox="1"/>
          <p:nvPr/>
        </p:nvSpPr>
        <p:spPr>
          <a:xfrm>
            <a:off x="1736628" y="914847"/>
            <a:ext cx="3467676" cy="83095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16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1600" b="1" dirty="0">
                <a:solidFill>
                  <a:srgbClr val="7DA7BC"/>
                </a:solidFill>
                <a:latin typeface="Arial"/>
                <a:ea typeface="Arial"/>
                <a:cs typeface="Arial"/>
                <a:sym typeface="Arial"/>
              </a:rPr>
              <a:t>نبذة تعريفية عن </a:t>
            </a:r>
            <a:r>
              <a:rPr lang="ar-SA" sz="1600" b="1" dirty="0" smtClean="0">
                <a:solidFill>
                  <a:srgbClr val="7DA7BC"/>
                </a:solidFill>
                <a:latin typeface="Arial"/>
                <a:ea typeface="Arial"/>
                <a:cs typeface="Arial"/>
                <a:sym typeface="Arial"/>
              </a:rPr>
              <a:t>المدربين والمدربات المشاركين في برنامج معين 6</a:t>
            </a:r>
            <a:endParaRPr sz="1600" b="1" dirty="0">
              <a:solidFill>
                <a:srgbClr val="7DA7BC"/>
              </a:solidFill>
              <a:latin typeface="Arial"/>
              <a:ea typeface="Arial"/>
              <a:cs typeface="Arial"/>
              <a:sym typeface="Arial"/>
            </a:endParaRPr>
          </a:p>
        </p:txBody>
      </p:sp>
    </p:spTree>
    <p:extLst>
      <p:ext uri="{BB962C8B-B14F-4D97-AF65-F5344CB8AC3E}">
        <p14:creationId xmlns:p14="http://schemas.microsoft.com/office/powerpoint/2010/main" val="3572017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27" name="مستطيل مستدير الزوايا 26"/>
          <p:cNvSpPr/>
          <p:nvPr/>
        </p:nvSpPr>
        <p:spPr>
          <a:xfrm>
            <a:off x="1856759" y="2702398"/>
            <a:ext cx="3742828" cy="12335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dirty="0" smtClean="0">
                <a:solidFill>
                  <a:srgbClr val="5EA9CA"/>
                </a:solidFill>
                <a:latin typeface="Open Sans Light"/>
              </a:rPr>
              <a:t>متطلبات البرنامج </a:t>
            </a:r>
          </a:p>
          <a:p>
            <a:pPr algn="ctr" rtl="0"/>
            <a:r>
              <a:rPr lang="ar-SA" dirty="0" smtClean="0">
                <a:solidFill>
                  <a:srgbClr val="5EA9CA"/>
                </a:solidFill>
                <a:latin typeface="Open Sans Light"/>
              </a:rPr>
              <a:t>طُلب من كل داعية القيام بالتكاليف التالية وذلك للتحقق من إنتاجية البرنامج ولإثراء المجتمع ببرنامج دعوية وابداعية :</a:t>
            </a:r>
            <a:endParaRPr lang="id-ID" dirty="0">
              <a:solidFill>
                <a:srgbClr val="5EA9CA"/>
              </a:solidFill>
              <a:latin typeface="Open Sans Light"/>
            </a:endParaRPr>
          </a:p>
        </p:txBody>
      </p:sp>
      <p:pic>
        <p:nvPicPr>
          <p:cNvPr id="2" name="صورة 1"/>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008506" y="1263065"/>
            <a:ext cx="1439333" cy="1439333"/>
          </a:xfrm>
          <a:prstGeom prst="rect">
            <a:avLst/>
          </a:prstGeom>
        </p:spPr>
      </p:pic>
      <p:sp>
        <p:nvSpPr>
          <p:cNvPr id="3" name="مستطيل مستدير الزوايا 2"/>
          <p:cNvSpPr/>
          <p:nvPr/>
        </p:nvSpPr>
        <p:spPr>
          <a:xfrm>
            <a:off x="275095" y="4267200"/>
            <a:ext cx="4902943" cy="1100667"/>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مسار البحث العلمي  : </a:t>
            </a:r>
          </a:p>
          <a:p>
            <a:pPr algn="ctr"/>
            <a:r>
              <a:rPr lang="ar-SA" b="1" dirty="0"/>
              <a:t> </a:t>
            </a:r>
            <a:r>
              <a:rPr lang="ar-SA" b="1" dirty="0" smtClean="0"/>
              <a:t>   تقديم بحث من 10 إلى 15 صفحة حول قضية معاصرة باعتماد خطوات البحث العلمي </a:t>
            </a:r>
            <a:endParaRPr lang="ar-SA" b="1" dirty="0"/>
          </a:p>
        </p:txBody>
      </p:sp>
      <p:sp>
        <p:nvSpPr>
          <p:cNvPr id="28" name="مستطيل مستدير الزوايا 27"/>
          <p:cNvSpPr/>
          <p:nvPr/>
        </p:nvSpPr>
        <p:spPr>
          <a:xfrm>
            <a:off x="1785724" y="5485853"/>
            <a:ext cx="4902943" cy="1100667"/>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اقتراح فكرة لمشروع دعوي : </a:t>
            </a:r>
          </a:p>
          <a:p>
            <a:pPr algn="ctr"/>
            <a:r>
              <a:rPr lang="ar-SA" b="1" dirty="0" smtClean="0"/>
              <a:t>وذلك بوضع الدراسة له وتطبيقه عملياً </a:t>
            </a:r>
          </a:p>
          <a:p>
            <a:pPr algn="ctr"/>
            <a:r>
              <a:rPr lang="ar-SA" b="1" dirty="0" smtClean="0"/>
              <a:t>وإرسال تقرير بذللك</a:t>
            </a:r>
            <a:endParaRPr lang="ar-SA" b="1" dirty="0"/>
          </a:p>
        </p:txBody>
      </p:sp>
      <p:pic>
        <p:nvPicPr>
          <p:cNvPr id="4" name="صورة 3"/>
          <p:cNvPicPr>
            <a:picLocks noChangeAspect="1"/>
          </p:cNvPicPr>
          <p:nvPr/>
        </p:nvPicPr>
        <p:blipFill>
          <a:blip r:embed="rId9" cstate="print">
            <a:clrChange>
              <a:clrFrom>
                <a:srgbClr val="FCF5EF"/>
              </a:clrFrom>
              <a:clrTo>
                <a:srgbClr val="FCF5EF">
                  <a:alpha val="0"/>
                </a:srgbClr>
              </a:clrTo>
            </a:clrChange>
            <a:extLst>
              <a:ext uri="{28A0092B-C50C-407E-A947-70E740481C1C}">
                <a14:useLocalDpi xmlns:a14="http://schemas.microsoft.com/office/drawing/2010/main" val="0"/>
              </a:ext>
            </a:extLst>
          </a:blip>
          <a:stretch>
            <a:fillRect/>
          </a:stretch>
        </p:blipFill>
        <p:spPr>
          <a:xfrm>
            <a:off x="681495" y="5255784"/>
            <a:ext cx="1540933" cy="1540933"/>
          </a:xfrm>
          <a:prstGeom prst="rect">
            <a:avLst/>
          </a:prstGeom>
        </p:spPr>
      </p:pic>
      <p:pic>
        <p:nvPicPr>
          <p:cNvPr id="5" name="صورة 4"/>
          <p:cNvPicPr>
            <a:picLocks noChangeAspect="1"/>
          </p:cNvPicPr>
          <p:nvPr/>
        </p:nvPicPr>
        <p:blipFill>
          <a:blip r:embed="rId10" cstate="print">
            <a:clrChange>
              <a:clrFrom>
                <a:srgbClr val="5DDDD3"/>
              </a:clrFrom>
              <a:clrTo>
                <a:srgbClr val="5DDDD3">
                  <a:alpha val="0"/>
                </a:srgbClr>
              </a:clrTo>
            </a:clrChange>
            <a:extLst>
              <a:ext uri="{28A0092B-C50C-407E-A947-70E740481C1C}">
                <a14:useLocalDpi xmlns:a14="http://schemas.microsoft.com/office/drawing/2010/main" val="0"/>
              </a:ext>
            </a:extLst>
          </a:blip>
          <a:stretch>
            <a:fillRect/>
          </a:stretch>
        </p:blipFill>
        <p:spPr>
          <a:xfrm>
            <a:off x="4723631" y="4149214"/>
            <a:ext cx="1174724" cy="1174724"/>
          </a:xfrm>
          <a:prstGeom prst="rect">
            <a:avLst/>
          </a:prstGeom>
        </p:spPr>
      </p:pic>
    </p:spTree>
    <p:extLst>
      <p:ext uri="{BB962C8B-B14F-4D97-AF65-F5344CB8AC3E}">
        <p14:creationId xmlns:p14="http://schemas.microsoft.com/office/powerpoint/2010/main" val="4027364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7" name="مستطيل مستدير الزوايا 16"/>
          <p:cNvSpPr/>
          <p:nvPr/>
        </p:nvSpPr>
        <p:spPr>
          <a:xfrm>
            <a:off x="1244528" y="2336057"/>
            <a:ext cx="3513739" cy="338546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المرحلة الأولى  </a:t>
            </a:r>
          </a:p>
        </p:txBody>
      </p:sp>
      <p:pic>
        <p:nvPicPr>
          <p:cNvPr id="8" name="صورة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4915" y="3202686"/>
            <a:ext cx="1846245" cy="1798584"/>
          </a:xfrm>
          <a:prstGeom prst="rect">
            <a:avLst/>
          </a:prstGeom>
        </p:spPr>
      </p:pic>
    </p:spTree>
    <p:extLst>
      <p:ext uri="{BB962C8B-B14F-4D97-AF65-F5344CB8AC3E}">
        <p14:creationId xmlns:p14="http://schemas.microsoft.com/office/powerpoint/2010/main" val="3960144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oogle Shape;175;p7"/>
          <p:cNvPicPr preferRelativeResize="0"/>
          <p:nvPr/>
        </p:nvPicPr>
        <p:blipFill rotWithShape="1">
          <a:blip r:embed="rId2">
            <a:alphaModFix/>
          </a:blip>
          <a:srcRect/>
          <a:stretch/>
        </p:blipFill>
        <p:spPr>
          <a:xfrm>
            <a:off x="5078688" y="274126"/>
            <a:ext cx="1678634" cy="921084"/>
          </a:xfrm>
          <a:prstGeom prst="rect">
            <a:avLst/>
          </a:prstGeom>
          <a:noFill/>
          <a:ln>
            <a:noFill/>
          </a:ln>
        </p:spPr>
      </p:pic>
      <p:pic>
        <p:nvPicPr>
          <p:cNvPr id="45" name="Google Shape;176;p7"/>
          <p:cNvPicPr preferRelativeResize="0"/>
          <p:nvPr/>
        </p:nvPicPr>
        <p:blipFill rotWithShape="1">
          <a:blip r:embed="rId3">
            <a:alphaModFix/>
          </a:blip>
          <a:srcRect/>
          <a:stretch/>
        </p:blipFill>
        <p:spPr>
          <a:xfrm>
            <a:off x="1736628" y="170822"/>
            <a:ext cx="971600" cy="971600"/>
          </a:xfrm>
          <a:prstGeom prst="rect">
            <a:avLst/>
          </a:prstGeom>
          <a:noFill/>
          <a:ln>
            <a:noFill/>
          </a:ln>
        </p:spPr>
      </p:pic>
      <p:pic>
        <p:nvPicPr>
          <p:cNvPr id="46" name="Google Shape;177;p7" descr="صورة تحتوي على نص&#10;&#10;تم إنشاء الوصف تلقائياً"/>
          <p:cNvPicPr preferRelativeResize="0"/>
          <p:nvPr/>
        </p:nvPicPr>
        <p:blipFill rotWithShape="1">
          <a:blip r:embed="rId4">
            <a:alphaModFix/>
          </a:blip>
          <a:srcRect/>
          <a:stretch/>
        </p:blipFill>
        <p:spPr>
          <a:xfrm>
            <a:off x="275095" y="242024"/>
            <a:ext cx="1461533" cy="829196"/>
          </a:xfrm>
          <a:prstGeom prst="rect">
            <a:avLst/>
          </a:prstGeom>
          <a:noFill/>
          <a:ln>
            <a:noFill/>
          </a:ln>
        </p:spPr>
      </p:pic>
      <p:sp>
        <p:nvSpPr>
          <p:cNvPr id="47" name="Google Shape;178;p7"/>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48" name="رابط مستقيم 47"/>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51" name="Group 4"/>
          <p:cNvGrpSpPr/>
          <p:nvPr/>
        </p:nvGrpSpPr>
        <p:grpSpPr>
          <a:xfrm>
            <a:off x="4323553" y="3454988"/>
            <a:ext cx="1754717" cy="1763183"/>
            <a:chOff x="5159376" y="2154238"/>
            <a:chExt cx="1316038" cy="1322387"/>
          </a:xfrm>
        </p:grpSpPr>
        <p:sp>
          <p:nvSpPr>
            <p:cNvPr id="52" name="Freeform 5"/>
            <p:cNvSpPr>
              <a:spLocks/>
            </p:cNvSpPr>
            <p:nvPr/>
          </p:nvSpPr>
          <p:spPr bwMode="auto">
            <a:xfrm>
              <a:off x="5159376" y="2154238"/>
              <a:ext cx="1316038" cy="1322387"/>
            </a:xfrm>
            <a:custGeom>
              <a:avLst/>
              <a:gdLst>
                <a:gd name="T0" fmla="*/ 606 w 671"/>
                <a:gd name="T1" fmla="*/ 243 h 674"/>
                <a:gd name="T2" fmla="*/ 635 w 671"/>
                <a:gd name="T3" fmla="*/ 182 h 674"/>
                <a:gd name="T4" fmla="*/ 569 w 671"/>
                <a:gd name="T5" fmla="*/ 170 h 674"/>
                <a:gd name="T6" fmla="*/ 579 w 671"/>
                <a:gd name="T7" fmla="*/ 104 h 674"/>
                <a:gd name="T8" fmla="*/ 512 w 671"/>
                <a:gd name="T9" fmla="*/ 111 h 674"/>
                <a:gd name="T10" fmla="*/ 504 w 671"/>
                <a:gd name="T11" fmla="*/ 45 h 674"/>
                <a:gd name="T12" fmla="*/ 442 w 671"/>
                <a:gd name="T13" fmla="*/ 71 h 674"/>
                <a:gd name="T14" fmla="*/ 415 w 671"/>
                <a:gd name="T15" fmla="*/ 10 h 674"/>
                <a:gd name="T16" fmla="*/ 362 w 671"/>
                <a:gd name="T17" fmla="*/ 51 h 674"/>
                <a:gd name="T18" fmla="*/ 319 w 671"/>
                <a:gd name="T19" fmla="*/ 0 h 674"/>
                <a:gd name="T20" fmla="*/ 293 w 671"/>
                <a:gd name="T21" fmla="*/ 53 h 674"/>
                <a:gd name="T22" fmla="*/ 252 w 671"/>
                <a:gd name="T23" fmla="*/ 10 h 674"/>
                <a:gd name="T24" fmla="*/ 226 w 671"/>
                <a:gd name="T25" fmla="*/ 72 h 674"/>
                <a:gd name="T26" fmla="*/ 164 w 671"/>
                <a:gd name="T27" fmla="*/ 47 h 674"/>
                <a:gd name="T28" fmla="*/ 156 w 671"/>
                <a:gd name="T29" fmla="*/ 113 h 674"/>
                <a:gd name="T30" fmla="*/ 89 w 671"/>
                <a:gd name="T31" fmla="*/ 107 h 674"/>
                <a:gd name="T32" fmla="*/ 100 w 671"/>
                <a:gd name="T33" fmla="*/ 173 h 674"/>
                <a:gd name="T34" fmla="*/ 35 w 671"/>
                <a:gd name="T35" fmla="*/ 186 h 674"/>
                <a:gd name="T36" fmla="*/ 64 w 671"/>
                <a:gd name="T37" fmla="*/ 246 h 674"/>
                <a:gd name="T38" fmla="*/ 4 w 671"/>
                <a:gd name="T39" fmla="*/ 276 h 674"/>
                <a:gd name="T40" fmla="*/ 49 w 671"/>
                <a:gd name="T41" fmla="*/ 326 h 674"/>
                <a:gd name="T42" fmla="*/ 1 w 671"/>
                <a:gd name="T43" fmla="*/ 372 h 674"/>
                <a:gd name="T44" fmla="*/ 5 w 671"/>
                <a:gd name="T45" fmla="*/ 401 h 674"/>
                <a:gd name="T46" fmla="*/ 65 w 671"/>
                <a:gd name="T47" fmla="*/ 431 h 674"/>
                <a:gd name="T48" fmla="*/ 36 w 671"/>
                <a:gd name="T49" fmla="*/ 491 h 674"/>
                <a:gd name="T50" fmla="*/ 102 w 671"/>
                <a:gd name="T51" fmla="*/ 503 h 674"/>
                <a:gd name="T52" fmla="*/ 92 w 671"/>
                <a:gd name="T53" fmla="*/ 569 h 674"/>
                <a:gd name="T54" fmla="*/ 158 w 671"/>
                <a:gd name="T55" fmla="*/ 562 h 674"/>
                <a:gd name="T56" fmla="*/ 167 w 671"/>
                <a:gd name="T57" fmla="*/ 628 h 674"/>
                <a:gd name="T58" fmla="*/ 229 w 671"/>
                <a:gd name="T59" fmla="*/ 603 h 674"/>
                <a:gd name="T60" fmla="*/ 256 w 671"/>
                <a:gd name="T61" fmla="*/ 664 h 674"/>
                <a:gd name="T62" fmla="*/ 308 w 671"/>
                <a:gd name="T63" fmla="*/ 622 h 674"/>
                <a:gd name="T64" fmla="*/ 351 w 671"/>
                <a:gd name="T65" fmla="*/ 673 h 674"/>
                <a:gd name="T66" fmla="*/ 378 w 671"/>
                <a:gd name="T67" fmla="*/ 620 h 674"/>
                <a:gd name="T68" fmla="*/ 418 w 671"/>
                <a:gd name="T69" fmla="*/ 663 h 674"/>
                <a:gd name="T70" fmla="*/ 444 w 671"/>
                <a:gd name="T71" fmla="*/ 602 h 674"/>
                <a:gd name="T72" fmla="*/ 507 w 671"/>
                <a:gd name="T73" fmla="*/ 627 h 674"/>
                <a:gd name="T74" fmla="*/ 515 w 671"/>
                <a:gd name="T75" fmla="*/ 560 h 674"/>
                <a:gd name="T76" fmla="*/ 581 w 671"/>
                <a:gd name="T77" fmla="*/ 567 h 674"/>
                <a:gd name="T78" fmla="*/ 570 w 671"/>
                <a:gd name="T79" fmla="*/ 501 h 674"/>
                <a:gd name="T80" fmla="*/ 636 w 671"/>
                <a:gd name="T81" fmla="*/ 488 h 674"/>
                <a:gd name="T82" fmla="*/ 607 w 671"/>
                <a:gd name="T83" fmla="*/ 428 h 674"/>
                <a:gd name="T84" fmla="*/ 667 w 671"/>
                <a:gd name="T85" fmla="*/ 397 h 674"/>
                <a:gd name="T86" fmla="*/ 622 w 671"/>
                <a:gd name="T87" fmla="*/ 348 h 674"/>
                <a:gd name="T88" fmla="*/ 670 w 671"/>
                <a:gd name="T89" fmla="*/ 301 h 674"/>
                <a:gd name="T90" fmla="*/ 666 w 671"/>
                <a:gd name="T91" fmla="*/ 27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1" h="674">
                  <a:moveTo>
                    <a:pt x="613" y="266"/>
                  </a:moveTo>
                  <a:cubicBezTo>
                    <a:pt x="611" y="258"/>
                    <a:pt x="609" y="250"/>
                    <a:pt x="606" y="243"/>
                  </a:cubicBezTo>
                  <a:cubicBezTo>
                    <a:pt x="617" y="232"/>
                    <a:pt x="634" y="220"/>
                    <a:pt x="647" y="208"/>
                  </a:cubicBezTo>
                  <a:cubicBezTo>
                    <a:pt x="643" y="199"/>
                    <a:pt x="639" y="191"/>
                    <a:pt x="635" y="182"/>
                  </a:cubicBezTo>
                  <a:cubicBezTo>
                    <a:pt x="618" y="185"/>
                    <a:pt x="597" y="190"/>
                    <a:pt x="582" y="191"/>
                  </a:cubicBezTo>
                  <a:cubicBezTo>
                    <a:pt x="578" y="184"/>
                    <a:pt x="573" y="177"/>
                    <a:pt x="569" y="170"/>
                  </a:cubicBezTo>
                  <a:cubicBezTo>
                    <a:pt x="576" y="157"/>
                    <a:pt x="588" y="140"/>
                    <a:pt x="598" y="126"/>
                  </a:cubicBezTo>
                  <a:cubicBezTo>
                    <a:pt x="592" y="118"/>
                    <a:pt x="586" y="111"/>
                    <a:pt x="579" y="104"/>
                  </a:cubicBezTo>
                  <a:cubicBezTo>
                    <a:pt x="563" y="112"/>
                    <a:pt x="545" y="122"/>
                    <a:pt x="531" y="127"/>
                  </a:cubicBezTo>
                  <a:cubicBezTo>
                    <a:pt x="525" y="122"/>
                    <a:pt x="519" y="116"/>
                    <a:pt x="512" y="111"/>
                  </a:cubicBezTo>
                  <a:cubicBezTo>
                    <a:pt x="516" y="97"/>
                    <a:pt x="523" y="77"/>
                    <a:pt x="528" y="61"/>
                  </a:cubicBezTo>
                  <a:cubicBezTo>
                    <a:pt x="520" y="55"/>
                    <a:pt x="512" y="50"/>
                    <a:pt x="504" y="45"/>
                  </a:cubicBezTo>
                  <a:cubicBezTo>
                    <a:pt x="491" y="57"/>
                    <a:pt x="476" y="72"/>
                    <a:pt x="464" y="81"/>
                  </a:cubicBezTo>
                  <a:cubicBezTo>
                    <a:pt x="457" y="77"/>
                    <a:pt x="449" y="74"/>
                    <a:pt x="442" y="71"/>
                  </a:cubicBezTo>
                  <a:cubicBezTo>
                    <a:pt x="441" y="56"/>
                    <a:pt x="442" y="35"/>
                    <a:pt x="442" y="17"/>
                  </a:cubicBezTo>
                  <a:cubicBezTo>
                    <a:pt x="433" y="14"/>
                    <a:pt x="424" y="12"/>
                    <a:pt x="415" y="10"/>
                  </a:cubicBezTo>
                  <a:cubicBezTo>
                    <a:pt x="406" y="24"/>
                    <a:pt x="396" y="43"/>
                    <a:pt x="387" y="55"/>
                  </a:cubicBezTo>
                  <a:cubicBezTo>
                    <a:pt x="379" y="53"/>
                    <a:pt x="371" y="52"/>
                    <a:pt x="362" y="51"/>
                  </a:cubicBezTo>
                  <a:cubicBezTo>
                    <a:pt x="357" y="37"/>
                    <a:pt x="353" y="17"/>
                    <a:pt x="348" y="0"/>
                  </a:cubicBezTo>
                  <a:cubicBezTo>
                    <a:pt x="339" y="0"/>
                    <a:pt x="329" y="0"/>
                    <a:pt x="319" y="0"/>
                  </a:cubicBezTo>
                  <a:cubicBezTo>
                    <a:pt x="315" y="17"/>
                    <a:pt x="310" y="38"/>
                    <a:pt x="305" y="52"/>
                  </a:cubicBezTo>
                  <a:cubicBezTo>
                    <a:pt x="301" y="52"/>
                    <a:pt x="297" y="53"/>
                    <a:pt x="293" y="53"/>
                  </a:cubicBezTo>
                  <a:cubicBezTo>
                    <a:pt x="289" y="54"/>
                    <a:pt x="285" y="55"/>
                    <a:pt x="281" y="55"/>
                  </a:cubicBezTo>
                  <a:cubicBezTo>
                    <a:pt x="272" y="43"/>
                    <a:pt x="262" y="25"/>
                    <a:pt x="252" y="10"/>
                  </a:cubicBezTo>
                  <a:cubicBezTo>
                    <a:pt x="243" y="13"/>
                    <a:pt x="234" y="16"/>
                    <a:pt x="225" y="19"/>
                  </a:cubicBezTo>
                  <a:cubicBezTo>
                    <a:pt x="225" y="36"/>
                    <a:pt x="227" y="57"/>
                    <a:pt x="226" y="72"/>
                  </a:cubicBezTo>
                  <a:cubicBezTo>
                    <a:pt x="218" y="75"/>
                    <a:pt x="211" y="78"/>
                    <a:pt x="204" y="82"/>
                  </a:cubicBezTo>
                  <a:cubicBezTo>
                    <a:pt x="192" y="73"/>
                    <a:pt x="177" y="58"/>
                    <a:pt x="164" y="47"/>
                  </a:cubicBezTo>
                  <a:cubicBezTo>
                    <a:pt x="156" y="52"/>
                    <a:pt x="148" y="57"/>
                    <a:pt x="140" y="63"/>
                  </a:cubicBezTo>
                  <a:cubicBezTo>
                    <a:pt x="145" y="79"/>
                    <a:pt x="152" y="99"/>
                    <a:pt x="156" y="113"/>
                  </a:cubicBezTo>
                  <a:cubicBezTo>
                    <a:pt x="150" y="118"/>
                    <a:pt x="143" y="124"/>
                    <a:pt x="137" y="129"/>
                  </a:cubicBezTo>
                  <a:cubicBezTo>
                    <a:pt x="124" y="124"/>
                    <a:pt x="105" y="114"/>
                    <a:pt x="89" y="107"/>
                  </a:cubicBezTo>
                  <a:cubicBezTo>
                    <a:pt x="83" y="114"/>
                    <a:pt x="77" y="121"/>
                    <a:pt x="71" y="129"/>
                  </a:cubicBezTo>
                  <a:cubicBezTo>
                    <a:pt x="80" y="143"/>
                    <a:pt x="93" y="160"/>
                    <a:pt x="100" y="173"/>
                  </a:cubicBezTo>
                  <a:cubicBezTo>
                    <a:pt x="96" y="180"/>
                    <a:pt x="91" y="186"/>
                    <a:pt x="87" y="194"/>
                  </a:cubicBezTo>
                  <a:cubicBezTo>
                    <a:pt x="72" y="192"/>
                    <a:pt x="52" y="188"/>
                    <a:pt x="35" y="186"/>
                  </a:cubicBezTo>
                  <a:cubicBezTo>
                    <a:pt x="30" y="194"/>
                    <a:pt x="26" y="203"/>
                    <a:pt x="23" y="212"/>
                  </a:cubicBezTo>
                  <a:cubicBezTo>
                    <a:pt x="36" y="223"/>
                    <a:pt x="53" y="235"/>
                    <a:pt x="64" y="246"/>
                  </a:cubicBezTo>
                  <a:cubicBezTo>
                    <a:pt x="61" y="253"/>
                    <a:pt x="59" y="261"/>
                    <a:pt x="57" y="269"/>
                  </a:cubicBezTo>
                  <a:cubicBezTo>
                    <a:pt x="42" y="272"/>
                    <a:pt x="21" y="274"/>
                    <a:pt x="4" y="276"/>
                  </a:cubicBezTo>
                  <a:cubicBezTo>
                    <a:pt x="2" y="286"/>
                    <a:pt x="1" y="295"/>
                    <a:pt x="0" y="305"/>
                  </a:cubicBezTo>
                  <a:cubicBezTo>
                    <a:pt x="16" y="312"/>
                    <a:pt x="36" y="319"/>
                    <a:pt x="49" y="326"/>
                  </a:cubicBezTo>
                  <a:cubicBezTo>
                    <a:pt x="49" y="334"/>
                    <a:pt x="49" y="342"/>
                    <a:pt x="49" y="350"/>
                  </a:cubicBezTo>
                  <a:cubicBezTo>
                    <a:pt x="36" y="357"/>
                    <a:pt x="16" y="365"/>
                    <a:pt x="1" y="372"/>
                  </a:cubicBezTo>
                  <a:cubicBezTo>
                    <a:pt x="1" y="377"/>
                    <a:pt x="2" y="382"/>
                    <a:pt x="2" y="386"/>
                  </a:cubicBezTo>
                  <a:cubicBezTo>
                    <a:pt x="3" y="391"/>
                    <a:pt x="4" y="396"/>
                    <a:pt x="5" y="401"/>
                  </a:cubicBezTo>
                  <a:cubicBezTo>
                    <a:pt x="22" y="403"/>
                    <a:pt x="43" y="404"/>
                    <a:pt x="57" y="407"/>
                  </a:cubicBezTo>
                  <a:cubicBezTo>
                    <a:pt x="59" y="415"/>
                    <a:pt x="62" y="423"/>
                    <a:pt x="65" y="431"/>
                  </a:cubicBezTo>
                  <a:cubicBezTo>
                    <a:pt x="54" y="441"/>
                    <a:pt x="37" y="454"/>
                    <a:pt x="24" y="465"/>
                  </a:cubicBezTo>
                  <a:cubicBezTo>
                    <a:pt x="28" y="474"/>
                    <a:pt x="32" y="483"/>
                    <a:pt x="36" y="491"/>
                  </a:cubicBezTo>
                  <a:cubicBezTo>
                    <a:pt x="53" y="489"/>
                    <a:pt x="74" y="484"/>
                    <a:pt x="88" y="482"/>
                  </a:cubicBezTo>
                  <a:cubicBezTo>
                    <a:pt x="93" y="490"/>
                    <a:pt x="97" y="497"/>
                    <a:pt x="102" y="503"/>
                  </a:cubicBezTo>
                  <a:cubicBezTo>
                    <a:pt x="95" y="516"/>
                    <a:pt x="82" y="533"/>
                    <a:pt x="73" y="548"/>
                  </a:cubicBezTo>
                  <a:cubicBezTo>
                    <a:pt x="79" y="555"/>
                    <a:pt x="85" y="562"/>
                    <a:pt x="92" y="569"/>
                  </a:cubicBezTo>
                  <a:cubicBezTo>
                    <a:pt x="107" y="562"/>
                    <a:pt x="126" y="552"/>
                    <a:pt x="139" y="546"/>
                  </a:cubicBezTo>
                  <a:cubicBezTo>
                    <a:pt x="146" y="552"/>
                    <a:pt x="152" y="557"/>
                    <a:pt x="158" y="562"/>
                  </a:cubicBezTo>
                  <a:cubicBezTo>
                    <a:pt x="155" y="577"/>
                    <a:pt x="148" y="596"/>
                    <a:pt x="143" y="613"/>
                  </a:cubicBezTo>
                  <a:cubicBezTo>
                    <a:pt x="151" y="618"/>
                    <a:pt x="159" y="624"/>
                    <a:pt x="167" y="628"/>
                  </a:cubicBezTo>
                  <a:cubicBezTo>
                    <a:pt x="180" y="617"/>
                    <a:pt x="195" y="602"/>
                    <a:pt x="206" y="593"/>
                  </a:cubicBezTo>
                  <a:cubicBezTo>
                    <a:pt x="214" y="597"/>
                    <a:pt x="221" y="600"/>
                    <a:pt x="229" y="603"/>
                  </a:cubicBezTo>
                  <a:cubicBezTo>
                    <a:pt x="230" y="618"/>
                    <a:pt x="228" y="639"/>
                    <a:pt x="228" y="656"/>
                  </a:cubicBezTo>
                  <a:cubicBezTo>
                    <a:pt x="237" y="659"/>
                    <a:pt x="247" y="662"/>
                    <a:pt x="256" y="664"/>
                  </a:cubicBezTo>
                  <a:cubicBezTo>
                    <a:pt x="265" y="649"/>
                    <a:pt x="275" y="631"/>
                    <a:pt x="284" y="619"/>
                  </a:cubicBezTo>
                  <a:cubicBezTo>
                    <a:pt x="292" y="620"/>
                    <a:pt x="300" y="621"/>
                    <a:pt x="308" y="622"/>
                  </a:cubicBezTo>
                  <a:cubicBezTo>
                    <a:pt x="313" y="636"/>
                    <a:pt x="318" y="657"/>
                    <a:pt x="323" y="673"/>
                  </a:cubicBezTo>
                  <a:cubicBezTo>
                    <a:pt x="332" y="674"/>
                    <a:pt x="342" y="674"/>
                    <a:pt x="351" y="673"/>
                  </a:cubicBezTo>
                  <a:cubicBezTo>
                    <a:pt x="356" y="656"/>
                    <a:pt x="360" y="636"/>
                    <a:pt x="365" y="622"/>
                  </a:cubicBezTo>
                  <a:cubicBezTo>
                    <a:pt x="369" y="621"/>
                    <a:pt x="373" y="621"/>
                    <a:pt x="378" y="620"/>
                  </a:cubicBezTo>
                  <a:cubicBezTo>
                    <a:pt x="382" y="620"/>
                    <a:pt x="386" y="619"/>
                    <a:pt x="390" y="618"/>
                  </a:cubicBezTo>
                  <a:cubicBezTo>
                    <a:pt x="399" y="630"/>
                    <a:pt x="409" y="649"/>
                    <a:pt x="418" y="663"/>
                  </a:cubicBezTo>
                  <a:cubicBezTo>
                    <a:pt x="427" y="661"/>
                    <a:pt x="437" y="658"/>
                    <a:pt x="446" y="655"/>
                  </a:cubicBezTo>
                  <a:cubicBezTo>
                    <a:pt x="445" y="638"/>
                    <a:pt x="444" y="617"/>
                    <a:pt x="444" y="602"/>
                  </a:cubicBezTo>
                  <a:cubicBezTo>
                    <a:pt x="452" y="599"/>
                    <a:pt x="460" y="595"/>
                    <a:pt x="467" y="591"/>
                  </a:cubicBezTo>
                  <a:cubicBezTo>
                    <a:pt x="479" y="600"/>
                    <a:pt x="494" y="615"/>
                    <a:pt x="507" y="627"/>
                  </a:cubicBezTo>
                  <a:cubicBezTo>
                    <a:pt x="515" y="622"/>
                    <a:pt x="523" y="617"/>
                    <a:pt x="531" y="611"/>
                  </a:cubicBezTo>
                  <a:cubicBezTo>
                    <a:pt x="526" y="595"/>
                    <a:pt x="518" y="575"/>
                    <a:pt x="515" y="560"/>
                  </a:cubicBezTo>
                  <a:cubicBezTo>
                    <a:pt x="521" y="555"/>
                    <a:pt x="527" y="550"/>
                    <a:pt x="533" y="544"/>
                  </a:cubicBezTo>
                  <a:cubicBezTo>
                    <a:pt x="547" y="549"/>
                    <a:pt x="566" y="559"/>
                    <a:pt x="581" y="567"/>
                  </a:cubicBezTo>
                  <a:cubicBezTo>
                    <a:pt x="588" y="560"/>
                    <a:pt x="594" y="552"/>
                    <a:pt x="600" y="545"/>
                  </a:cubicBezTo>
                  <a:cubicBezTo>
                    <a:pt x="591" y="530"/>
                    <a:pt x="578" y="514"/>
                    <a:pt x="570" y="501"/>
                  </a:cubicBezTo>
                  <a:cubicBezTo>
                    <a:pt x="575" y="494"/>
                    <a:pt x="580" y="487"/>
                    <a:pt x="584" y="480"/>
                  </a:cubicBezTo>
                  <a:cubicBezTo>
                    <a:pt x="598" y="481"/>
                    <a:pt x="619" y="486"/>
                    <a:pt x="636" y="488"/>
                  </a:cubicBezTo>
                  <a:cubicBezTo>
                    <a:pt x="640" y="479"/>
                    <a:pt x="644" y="471"/>
                    <a:pt x="648" y="462"/>
                  </a:cubicBezTo>
                  <a:cubicBezTo>
                    <a:pt x="635" y="451"/>
                    <a:pt x="618" y="438"/>
                    <a:pt x="607" y="428"/>
                  </a:cubicBezTo>
                  <a:cubicBezTo>
                    <a:pt x="610" y="420"/>
                    <a:pt x="612" y="412"/>
                    <a:pt x="614" y="404"/>
                  </a:cubicBezTo>
                  <a:cubicBezTo>
                    <a:pt x="628" y="401"/>
                    <a:pt x="650" y="400"/>
                    <a:pt x="667" y="397"/>
                  </a:cubicBezTo>
                  <a:cubicBezTo>
                    <a:pt x="668" y="388"/>
                    <a:pt x="670" y="378"/>
                    <a:pt x="671" y="369"/>
                  </a:cubicBezTo>
                  <a:cubicBezTo>
                    <a:pt x="655" y="362"/>
                    <a:pt x="635" y="355"/>
                    <a:pt x="622" y="348"/>
                  </a:cubicBezTo>
                  <a:cubicBezTo>
                    <a:pt x="622" y="340"/>
                    <a:pt x="622" y="331"/>
                    <a:pt x="622" y="323"/>
                  </a:cubicBezTo>
                  <a:cubicBezTo>
                    <a:pt x="635" y="316"/>
                    <a:pt x="654" y="309"/>
                    <a:pt x="670" y="301"/>
                  </a:cubicBezTo>
                  <a:cubicBezTo>
                    <a:pt x="670" y="297"/>
                    <a:pt x="669" y="292"/>
                    <a:pt x="668" y="287"/>
                  </a:cubicBezTo>
                  <a:cubicBezTo>
                    <a:pt x="668" y="282"/>
                    <a:pt x="667" y="278"/>
                    <a:pt x="666" y="273"/>
                  </a:cubicBezTo>
                  <a:cubicBezTo>
                    <a:pt x="649" y="271"/>
                    <a:pt x="628" y="269"/>
                    <a:pt x="613" y="266"/>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53" name="Freeform 6"/>
            <p:cNvSpPr>
              <a:spLocks/>
            </p:cNvSpPr>
            <p:nvPr/>
          </p:nvSpPr>
          <p:spPr bwMode="auto">
            <a:xfrm>
              <a:off x="5360988" y="2357438"/>
              <a:ext cx="912813" cy="912812"/>
            </a:xfrm>
            <a:custGeom>
              <a:avLst/>
              <a:gdLst>
                <a:gd name="T0" fmla="*/ 447 w 465"/>
                <a:gd name="T1" fmla="*/ 201 h 465"/>
                <a:gd name="T2" fmla="*/ 264 w 465"/>
                <a:gd name="T3" fmla="*/ 447 h 465"/>
                <a:gd name="T4" fmla="*/ 18 w 465"/>
                <a:gd name="T5" fmla="*/ 265 h 465"/>
                <a:gd name="T6" fmla="*/ 200 w 465"/>
                <a:gd name="T7" fmla="*/ 18 h 465"/>
                <a:gd name="T8" fmla="*/ 447 w 465"/>
                <a:gd name="T9" fmla="*/ 201 h 465"/>
              </a:gdLst>
              <a:ahLst/>
              <a:cxnLst>
                <a:cxn ang="0">
                  <a:pos x="T0" y="T1"/>
                </a:cxn>
                <a:cxn ang="0">
                  <a:pos x="T2" y="T3"/>
                </a:cxn>
                <a:cxn ang="0">
                  <a:pos x="T4" y="T5"/>
                </a:cxn>
                <a:cxn ang="0">
                  <a:pos x="T6" y="T7"/>
                </a:cxn>
                <a:cxn ang="0">
                  <a:pos x="T8" y="T9"/>
                </a:cxn>
              </a:cxnLst>
              <a:rect l="0" t="0" r="r" b="b"/>
              <a:pathLst>
                <a:path w="465" h="465">
                  <a:moveTo>
                    <a:pt x="447" y="201"/>
                  </a:moveTo>
                  <a:cubicBezTo>
                    <a:pt x="465" y="319"/>
                    <a:pt x="383" y="430"/>
                    <a:pt x="264" y="447"/>
                  </a:cubicBezTo>
                  <a:cubicBezTo>
                    <a:pt x="146" y="465"/>
                    <a:pt x="35" y="383"/>
                    <a:pt x="18" y="265"/>
                  </a:cubicBezTo>
                  <a:cubicBezTo>
                    <a:pt x="0" y="146"/>
                    <a:pt x="82" y="36"/>
                    <a:pt x="200" y="18"/>
                  </a:cubicBezTo>
                  <a:cubicBezTo>
                    <a:pt x="319" y="0"/>
                    <a:pt x="429" y="82"/>
                    <a:pt x="447" y="201"/>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54" name="Freeform 7"/>
          <p:cNvSpPr>
            <a:spLocks/>
          </p:cNvSpPr>
          <p:nvPr/>
        </p:nvSpPr>
        <p:spPr bwMode="auto">
          <a:xfrm>
            <a:off x="4723602" y="3874088"/>
            <a:ext cx="973667" cy="924983"/>
          </a:xfrm>
          <a:custGeom>
            <a:avLst/>
            <a:gdLst>
              <a:gd name="T0" fmla="*/ 182 w 372"/>
              <a:gd name="T1" fmla="*/ 354 h 354"/>
              <a:gd name="T2" fmla="*/ 7 w 372"/>
              <a:gd name="T3" fmla="*/ 203 h 354"/>
              <a:gd name="T4" fmla="*/ 40 w 372"/>
              <a:gd name="T5" fmla="*/ 71 h 354"/>
              <a:gd name="T6" fmla="*/ 156 w 372"/>
              <a:gd name="T7" fmla="*/ 2 h 354"/>
              <a:gd name="T8" fmla="*/ 183 w 372"/>
              <a:gd name="T9" fmla="*/ 0 h 354"/>
              <a:gd name="T10" fmla="*/ 357 w 372"/>
              <a:gd name="T11" fmla="*/ 151 h 354"/>
              <a:gd name="T12" fmla="*/ 208 w 372"/>
              <a:gd name="T13" fmla="*/ 352 h 354"/>
              <a:gd name="T14" fmla="*/ 182 w 37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182" y="354"/>
                </a:moveTo>
                <a:cubicBezTo>
                  <a:pt x="95" y="354"/>
                  <a:pt x="20" y="289"/>
                  <a:pt x="7" y="203"/>
                </a:cubicBezTo>
                <a:cubicBezTo>
                  <a:pt x="0" y="156"/>
                  <a:pt x="12" y="109"/>
                  <a:pt x="40" y="71"/>
                </a:cubicBezTo>
                <a:cubicBezTo>
                  <a:pt x="68" y="33"/>
                  <a:pt x="109" y="9"/>
                  <a:pt x="156" y="2"/>
                </a:cubicBezTo>
                <a:cubicBezTo>
                  <a:pt x="165" y="0"/>
                  <a:pt x="174" y="0"/>
                  <a:pt x="183" y="0"/>
                </a:cubicBezTo>
                <a:cubicBezTo>
                  <a:pt x="269" y="0"/>
                  <a:pt x="345" y="65"/>
                  <a:pt x="357" y="151"/>
                </a:cubicBezTo>
                <a:cubicBezTo>
                  <a:pt x="372" y="247"/>
                  <a:pt x="305" y="337"/>
                  <a:pt x="208" y="352"/>
                </a:cubicBezTo>
                <a:cubicBezTo>
                  <a:pt x="200" y="353"/>
                  <a:pt x="191" y="354"/>
                  <a:pt x="182" y="354"/>
                </a:cubicBez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55" name="Group 8"/>
          <p:cNvGrpSpPr/>
          <p:nvPr/>
        </p:nvGrpSpPr>
        <p:grpSpPr>
          <a:xfrm>
            <a:off x="3498054" y="2026237"/>
            <a:ext cx="1756833" cy="1761067"/>
            <a:chOff x="4540251" y="1082675"/>
            <a:chExt cx="1317625" cy="1320800"/>
          </a:xfrm>
        </p:grpSpPr>
        <p:sp>
          <p:nvSpPr>
            <p:cNvPr id="56" name="Freeform 9"/>
            <p:cNvSpPr>
              <a:spLocks/>
            </p:cNvSpPr>
            <p:nvPr/>
          </p:nvSpPr>
          <p:spPr bwMode="auto">
            <a:xfrm>
              <a:off x="4540251" y="1082675"/>
              <a:ext cx="1317625" cy="1320800"/>
            </a:xfrm>
            <a:custGeom>
              <a:avLst/>
              <a:gdLst>
                <a:gd name="T0" fmla="*/ 603 w 672"/>
                <a:gd name="T1" fmla="*/ 232 h 673"/>
                <a:gd name="T2" fmla="*/ 629 w 672"/>
                <a:gd name="T3" fmla="*/ 170 h 673"/>
                <a:gd name="T4" fmla="*/ 563 w 672"/>
                <a:gd name="T5" fmla="*/ 161 h 673"/>
                <a:gd name="T6" fmla="*/ 570 w 672"/>
                <a:gd name="T7" fmla="*/ 95 h 673"/>
                <a:gd name="T8" fmla="*/ 504 w 672"/>
                <a:gd name="T9" fmla="*/ 104 h 673"/>
                <a:gd name="T10" fmla="*/ 493 w 672"/>
                <a:gd name="T11" fmla="*/ 38 h 673"/>
                <a:gd name="T12" fmla="*/ 432 w 672"/>
                <a:gd name="T13" fmla="*/ 66 h 673"/>
                <a:gd name="T14" fmla="*/ 403 w 672"/>
                <a:gd name="T15" fmla="*/ 6 h 673"/>
                <a:gd name="T16" fmla="*/ 352 w 672"/>
                <a:gd name="T17" fmla="*/ 50 h 673"/>
                <a:gd name="T18" fmla="*/ 307 w 672"/>
                <a:gd name="T19" fmla="*/ 1 h 673"/>
                <a:gd name="T20" fmla="*/ 283 w 672"/>
                <a:gd name="T21" fmla="*/ 55 h 673"/>
                <a:gd name="T22" fmla="*/ 241 w 672"/>
                <a:gd name="T23" fmla="*/ 14 h 673"/>
                <a:gd name="T24" fmla="*/ 217 w 672"/>
                <a:gd name="T25" fmla="*/ 76 h 673"/>
                <a:gd name="T26" fmla="*/ 153 w 672"/>
                <a:gd name="T27" fmla="*/ 54 h 673"/>
                <a:gd name="T28" fmla="*/ 148 w 672"/>
                <a:gd name="T29" fmla="*/ 120 h 673"/>
                <a:gd name="T30" fmla="*/ 81 w 672"/>
                <a:gd name="T31" fmla="*/ 117 h 673"/>
                <a:gd name="T32" fmla="*/ 95 w 672"/>
                <a:gd name="T33" fmla="*/ 182 h 673"/>
                <a:gd name="T34" fmla="*/ 30 w 672"/>
                <a:gd name="T35" fmla="*/ 197 h 673"/>
                <a:gd name="T36" fmla="*/ 61 w 672"/>
                <a:gd name="T37" fmla="*/ 256 h 673"/>
                <a:gd name="T38" fmla="*/ 3 w 672"/>
                <a:gd name="T39" fmla="*/ 289 h 673"/>
                <a:gd name="T40" fmla="*/ 50 w 672"/>
                <a:gd name="T41" fmla="*/ 337 h 673"/>
                <a:gd name="T42" fmla="*/ 3 w 672"/>
                <a:gd name="T43" fmla="*/ 385 h 673"/>
                <a:gd name="T44" fmla="*/ 8 w 672"/>
                <a:gd name="T45" fmla="*/ 413 h 673"/>
                <a:gd name="T46" fmla="*/ 69 w 672"/>
                <a:gd name="T47" fmla="*/ 441 h 673"/>
                <a:gd name="T48" fmla="*/ 43 w 672"/>
                <a:gd name="T49" fmla="*/ 503 h 673"/>
                <a:gd name="T50" fmla="*/ 110 w 672"/>
                <a:gd name="T51" fmla="*/ 512 h 673"/>
                <a:gd name="T52" fmla="*/ 102 w 672"/>
                <a:gd name="T53" fmla="*/ 578 h 673"/>
                <a:gd name="T54" fmla="*/ 168 w 672"/>
                <a:gd name="T55" fmla="*/ 569 h 673"/>
                <a:gd name="T56" fmla="*/ 180 w 672"/>
                <a:gd name="T57" fmla="*/ 634 h 673"/>
                <a:gd name="T58" fmla="*/ 241 w 672"/>
                <a:gd name="T59" fmla="*/ 607 h 673"/>
                <a:gd name="T60" fmla="*/ 270 w 672"/>
                <a:gd name="T61" fmla="*/ 667 h 673"/>
                <a:gd name="T62" fmla="*/ 320 w 672"/>
                <a:gd name="T63" fmla="*/ 623 h 673"/>
                <a:gd name="T64" fmla="*/ 365 w 672"/>
                <a:gd name="T65" fmla="*/ 672 h 673"/>
                <a:gd name="T66" fmla="*/ 390 w 672"/>
                <a:gd name="T67" fmla="*/ 618 h 673"/>
                <a:gd name="T68" fmla="*/ 432 w 672"/>
                <a:gd name="T69" fmla="*/ 659 h 673"/>
                <a:gd name="T70" fmla="*/ 456 w 672"/>
                <a:gd name="T71" fmla="*/ 597 h 673"/>
                <a:gd name="T72" fmla="*/ 519 w 672"/>
                <a:gd name="T73" fmla="*/ 619 h 673"/>
                <a:gd name="T74" fmla="*/ 524 w 672"/>
                <a:gd name="T75" fmla="*/ 553 h 673"/>
                <a:gd name="T76" fmla="*/ 591 w 672"/>
                <a:gd name="T77" fmla="*/ 556 h 673"/>
                <a:gd name="T78" fmla="*/ 578 w 672"/>
                <a:gd name="T79" fmla="*/ 491 h 673"/>
                <a:gd name="T80" fmla="*/ 643 w 672"/>
                <a:gd name="T81" fmla="*/ 476 h 673"/>
                <a:gd name="T82" fmla="*/ 611 w 672"/>
                <a:gd name="T83" fmla="*/ 417 h 673"/>
                <a:gd name="T84" fmla="*/ 670 w 672"/>
                <a:gd name="T85" fmla="*/ 384 h 673"/>
                <a:gd name="T86" fmla="*/ 623 w 672"/>
                <a:gd name="T87" fmla="*/ 336 h 673"/>
                <a:gd name="T88" fmla="*/ 669 w 672"/>
                <a:gd name="T89" fmla="*/ 288 h 673"/>
                <a:gd name="T90" fmla="*/ 664 w 672"/>
                <a:gd name="T91" fmla="*/ 25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611" y="255"/>
                  </a:moveTo>
                  <a:cubicBezTo>
                    <a:pt x="609" y="247"/>
                    <a:pt x="606" y="239"/>
                    <a:pt x="603" y="232"/>
                  </a:cubicBezTo>
                  <a:cubicBezTo>
                    <a:pt x="613" y="221"/>
                    <a:pt x="630" y="208"/>
                    <a:pt x="642" y="196"/>
                  </a:cubicBezTo>
                  <a:cubicBezTo>
                    <a:pt x="638" y="187"/>
                    <a:pt x="634" y="179"/>
                    <a:pt x="629" y="170"/>
                  </a:cubicBezTo>
                  <a:cubicBezTo>
                    <a:pt x="612" y="174"/>
                    <a:pt x="592" y="179"/>
                    <a:pt x="577" y="181"/>
                  </a:cubicBezTo>
                  <a:cubicBezTo>
                    <a:pt x="573" y="174"/>
                    <a:pt x="568" y="167"/>
                    <a:pt x="563" y="161"/>
                  </a:cubicBezTo>
                  <a:cubicBezTo>
                    <a:pt x="570" y="148"/>
                    <a:pt x="581" y="130"/>
                    <a:pt x="590" y="115"/>
                  </a:cubicBezTo>
                  <a:cubicBezTo>
                    <a:pt x="584" y="108"/>
                    <a:pt x="577" y="101"/>
                    <a:pt x="570" y="95"/>
                  </a:cubicBezTo>
                  <a:cubicBezTo>
                    <a:pt x="555" y="103"/>
                    <a:pt x="537" y="114"/>
                    <a:pt x="524" y="120"/>
                  </a:cubicBezTo>
                  <a:cubicBezTo>
                    <a:pt x="517" y="114"/>
                    <a:pt x="511" y="109"/>
                    <a:pt x="504" y="104"/>
                  </a:cubicBezTo>
                  <a:cubicBezTo>
                    <a:pt x="507" y="90"/>
                    <a:pt x="513" y="70"/>
                    <a:pt x="518" y="53"/>
                  </a:cubicBezTo>
                  <a:cubicBezTo>
                    <a:pt x="510" y="48"/>
                    <a:pt x="501" y="43"/>
                    <a:pt x="493" y="38"/>
                  </a:cubicBezTo>
                  <a:cubicBezTo>
                    <a:pt x="480" y="50"/>
                    <a:pt x="466" y="66"/>
                    <a:pt x="455" y="76"/>
                  </a:cubicBezTo>
                  <a:cubicBezTo>
                    <a:pt x="447" y="72"/>
                    <a:pt x="440" y="69"/>
                    <a:pt x="432" y="66"/>
                  </a:cubicBezTo>
                  <a:cubicBezTo>
                    <a:pt x="430" y="51"/>
                    <a:pt x="431" y="30"/>
                    <a:pt x="430" y="13"/>
                  </a:cubicBezTo>
                  <a:cubicBezTo>
                    <a:pt x="421" y="10"/>
                    <a:pt x="412" y="8"/>
                    <a:pt x="403" y="6"/>
                  </a:cubicBezTo>
                  <a:cubicBezTo>
                    <a:pt x="394" y="21"/>
                    <a:pt x="385" y="40"/>
                    <a:pt x="377" y="53"/>
                  </a:cubicBezTo>
                  <a:cubicBezTo>
                    <a:pt x="369" y="51"/>
                    <a:pt x="360" y="51"/>
                    <a:pt x="352" y="50"/>
                  </a:cubicBezTo>
                  <a:cubicBezTo>
                    <a:pt x="346" y="36"/>
                    <a:pt x="341" y="16"/>
                    <a:pt x="336" y="0"/>
                  </a:cubicBezTo>
                  <a:cubicBezTo>
                    <a:pt x="326" y="0"/>
                    <a:pt x="317" y="0"/>
                    <a:pt x="307" y="1"/>
                  </a:cubicBezTo>
                  <a:cubicBezTo>
                    <a:pt x="303" y="18"/>
                    <a:pt x="299" y="39"/>
                    <a:pt x="295" y="53"/>
                  </a:cubicBezTo>
                  <a:cubicBezTo>
                    <a:pt x="291" y="53"/>
                    <a:pt x="287" y="54"/>
                    <a:pt x="283" y="55"/>
                  </a:cubicBezTo>
                  <a:cubicBezTo>
                    <a:pt x="279" y="56"/>
                    <a:pt x="275" y="56"/>
                    <a:pt x="270" y="57"/>
                  </a:cubicBezTo>
                  <a:cubicBezTo>
                    <a:pt x="261" y="46"/>
                    <a:pt x="250" y="28"/>
                    <a:pt x="241" y="14"/>
                  </a:cubicBezTo>
                  <a:cubicBezTo>
                    <a:pt x="231" y="16"/>
                    <a:pt x="222" y="19"/>
                    <a:pt x="213" y="23"/>
                  </a:cubicBezTo>
                  <a:cubicBezTo>
                    <a:pt x="214" y="40"/>
                    <a:pt x="217" y="61"/>
                    <a:pt x="217" y="76"/>
                  </a:cubicBezTo>
                  <a:cubicBezTo>
                    <a:pt x="209" y="79"/>
                    <a:pt x="202" y="83"/>
                    <a:pt x="195" y="87"/>
                  </a:cubicBezTo>
                  <a:cubicBezTo>
                    <a:pt x="182" y="79"/>
                    <a:pt x="167" y="64"/>
                    <a:pt x="153" y="54"/>
                  </a:cubicBezTo>
                  <a:cubicBezTo>
                    <a:pt x="145" y="59"/>
                    <a:pt x="138" y="64"/>
                    <a:pt x="130" y="70"/>
                  </a:cubicBezTo>
                  <a:cubicBezTo>
                    <a:pt x="136" y="86"/>
                    <a:pt x="144" y="106"/>
                    <a:pt x="148" y="120"/>
                  </a:cubicBezTo>
                  <a:cubicBezTo>
                    <a:pt x="142" y="125"/>
                    <a:pt x="136" y="131"/>
                    <a:pt x="130" y="137"/>
                  </a:cubicBezTo>
                  <a:cubicBezTo>
                    <a:pt x="116" y="132"/>
                    <a:pt x="97" y="123"/>
                    <a:pt x="81" y="117"/>
                  </a:cubicBezTo>
                  <a:cubicBezTo>
                    <a:pt x="75" y="124"/>
                    <a:pt x="69" y="131"/>
                    <a:pt x="64" y="139"/>
                  </a:cubicBezTo>
                  <a:cubicBezTo>
                    <a:pt x="74" y="153"/>
                    <a:pt x="87" y="169"/>
                    <a:pt x="95" y="182"/>
                  </a:cubicBezTo>
                  <a:cubicBezTo>
                    <a:pt x="90" y="189"/>
                    <a:pt x="86" y="196"/>
                    <a:pt x="82" y="203"/>
                  </a:cubicBezTo>
                  <a:cubicBezTo>
                    <a:pt x="68" y="203"/>
                    <a:pt x="47" y="199"/>
                    <a:pt x="30" y="197"/>
                  </a:cubicBezTo>
                  <a:cubicBezTo>
                    <a:pt x="26" y="206"/>
                    <a:pt x="22" y="215"/>
                    <a:pt x="19" y="224"/>
                  </a:cubicBezTo>
                  <a:cubicBezTo>
                    <a:pt x="33" y="234"/>
                    <a:pt x="50" y="246"/>
                    <a:pt x="61" y="256"/>
                  </a:cubicBezTo>
                  <a:cubicBezTo>
                    <a:pt x="59" y="264"/>
                    <a:pt x="57" y="272"/>
                    <a:pt x="55" y="280"/>
                  </a:cubicBezTo>
                  <a:cubicBezTo>
                    <a:pt x="41" y="284"/>
                    <a:pt x="20" y="286"/>
                    <a:pt x="3" y="289"/>
                  </a:cubicBezTo>
                  <a:cubicBezTo>
                    <a:pt x="1" y="299"/>
                    <a:pt x="1" y="308"/>
                    <a:pt x="0" y="318"/>
                  </a:cubicBezTo>
                  <a:cubicBezTo>
                    <a:pt x="16" y="324"/>
                    <a:pt x="36" y="330"/>
                    <a:pt x="50" y="337"/>
                  </a:cubicBezTo>
                  <a:cubicBezTo>
                    <a:pt x="50" y="345"/>
                    <a:pt x="50" y="353"/>
                    <a:pt x="51" y="362"/>
                  </a:cubicBezTo>
                  <a:cubicBezTo>
                    <a:pt x="38" y="369"/>
                    <a:pt x="18" y="377"/>
                    <a:pt x="3" y="385"/>
                  </a:cubicBezTo>
                  <a:cubicBezTo>
                    <a:pt x="4" y="390"/>
                    <a:pt x="5" y="394"/>
                    <a:pt x="5" y="399"/>
                  </a:cubicBezTo>
                  <a:cubicBezTo>
                    <a:pt x="6" y="404"/>
                    <a:pt x="7" y="409"/>
                    <a:pt x="8" y="413"/>
                  </a:cubicBezTo>
                  <a:cubicBezTo>
                    <a:pt x="26" y="415"/>
                    <a:pt x="47" y="416"/>
                    <a:pt x="61" y="418"/>
                  </a:cubicBezTo>
                  <a:cubicBezTo>
                    <a:pt x="64" y="426"/>
                    <a:pt x="66" y="434"/>
                    <a:pt x="69" y="441"/>
                  </a:cubicBezTo>
                  <a:cubicBezTo>
                    <a:pt x="59" y="452"/>
                    <a:pt x="43" y="465"/>
                    <a:pt x="30" y="477"/>
                  </a:cubicBezTo>
                  <a:cubicBezTo>
                    <a:pt x="34" y="486"/>
                    <a:pt x="39" y="494"/>
                    <a:pt x="43" y="503"/>
                  </a:cubicBezTo>
                  <a:cubicBezTo>
                    <a:pt x="60" y="499"/>
                    <a:pt x="81" y="494"/>
                    <a:pt x="95" y="492"/>
                  </a:cubicBezTo>
                  <a:cubicBezTo>
                    <a:pt x="100" y="499"/>
                    <a:pt x="105" y="506"/>
                    <a:pt x="110" y="512"/>
                  </a:cubicBezTo>
                  <a:cubicBezTo>
                    <a:pt x="103" y="525"/>
                    <a:pt x="91" y="543"/>
                    <a:pt x="82" y="558"/>
                  </a:cubicBezTo>
                  <a:cubicBezTo>
                    <a:pt x="89" y="565"/>
                    <a:pt x="95" y="572"/>
                    <a:pt x="102" y="578"/>
                  </a:cubicBezTo>
                  <a:cubicBezTo>
                    <a:pt x="117" y="570"/>
                    <a:pt x="135" y="559"/>
                    <a:pt x="149" y="553"/>
                  </a:cubicBezTo>
                  <a:cubicBezTo>
                    <a:pt x="155" y="559"/>
                    <a:pt x="162" y="564"/>
                    <a:pt x="168" y="569"/>
                  </a:cubicBezTo>
                  <a:cubicBezTo>
                    <a:pt x="166" y="583"/>
                    <a:pt x="159" y="603"/>
                    <a:pt x="155" y="620"/>
                  </a:cubicBezTo>
                  <a:cubicBezTo>
                    <a:pt x="163" y="625"/>
                    <a:pt x="171" y="630"/>
                    <a:pt x="180" y="634"/>
                  </a:cubicBezTo>
                  <a:cubicBezTo>
                    <a:pt x="192" y="623"/>
                    <a:pt x="206" y="607"/>
                    <a:pt x="218" y="597"/>
                  </a:cubicBezTo>
                  <a:cubicBezTo>
                    <a:pt x="225" y="601"/>
                    <a:pt x="233" y="604"/>
                    <a:pt x="241" y="607"/>
                  </a:cubicBezTo>
                  <a:cubicBezTo>
                    <a:pt x="242" y="621"/>
                    <a:pt x="241" y="643"/>
                    <a:pt x="242" y="660"/>
                  </a:cubicBezTo>
                  <a:cubicBezTo>
                    <a:pt x="251" y="662"/>
                    <a:pt x="260" y="665"/>
                    <a:pt x="270" y="667"/>
                  </a:cubicBezTo>
                  <a:cubicBezTo>
                    <a:pt x="278" y="652"/>
                    <a:pt x="288" y="633"/>
                    <a:pt x="296" y="620"/>
                  </a:cubicBezTo>
                  <a:cubicBezTo>
                    <a:pt x="304" y="621"/>
                    <a:pt x="312" y="622"/>
                    <a:pt x="320" y="623"/>
                  </a:cubicBezTo>
                  <a:cubicBezTo>
                    <a:pt x="326" y="636"/>
                    <a:pt x="331" y="657"/>
                    <a:pt x="337" y="673"/>
                  </a:cubicBezTo>
                  <a:cubicBezTo>
                    <a:pt x="346" y="673"/>
                    <a:pt x="356" y="673"/>
                    <a:pt x="365" y="672"/>
                  </a:cubicBezTo>
                  <a:cubicBezTo>
                    <a:pt x="369" y="655"/>
                    <a:pt x="373" y="634"/>
                    <a:pt x="377" y="620"/>
                  </a:cubicBezTo>
                  <a:cubicBezTo>
                    <a:pt x="381" y="620"/>
                    <a:pt x="386" y="619"/>
                    <a:pt x="390" y="618"/>
                  </a:cubicBezTo>
                  <a:cubicBezTo>
                    <a:pt x="394" y="617"/>
                    <a:pt x="398" y="616"/>
                    <a:pt x="402" y="615"/>
                  </a:cubicBezTo>
                  <a:cubicBezTo>
                    <a:pt x="411" y="627"/>
                    <a:pt x="422" y="645"/>
                    <a:pt x="432" y="659"/>
                  </a:cubicBezTo>
                  <a:cubicBezTo>
                    <a:pt x="441" y="657"/>
                    <a:pt x="450" y="653"/>
                    <a:pt x="459" y="650"/>
                  </a:cubicBezTo>
                  <a:cubicBezTo>
                    <a:pt x="458" y="633"/>
                    <a:pt x="456" y="612"/>
                    <a:pt x="456" y="597"/>
                  </a:cubicBezTo>
                  <a:cubicBezTo>
                    <a:pt x="463" y="594"/>
                    <a:pt x="471" y="590"/>
                    <a:pt x="478" y="586"/>
                  </a:cubicBezTo>
                  <a:cubicBezTo>
                    <a:pt x="490" y="594"/>
                    <a:pt x="506" y="608"/>
                    <a:pt x="519" y="619"/>
                  </a:cubicBezTo>
                  <a:cubicBezTo>
                    <a:pt x="527" y="614"/>
                    <a:pt x="535" y="609"/>
                    <a:pt x="542" y="603"/>
                  </a:cubicBezTo>
                  <a:cubicBezTo>
                    <a:pt x="537" y="586"/>
                    <a:pt x="528" y="567"/>
                    <a:pt x="524" y="553"/>
                  </a:cubicBezTo>
                  <a:cubicBezTo>
                    <a:pt x="531" y="547"/>
                    <a:pt x="537" y="542"/>
                    <a:pt x="542" y="536"/>
                  </a:cubicBezTo>
                  <a:cubicBezTo>
                    <a:pt x="556" y="541"/>
                    <a:pt x="575" y="550"/>
                    <a:pt x="591" y="556"/>
                  </a:cubicBezTo>
                  <a:cubicBezTo>
                    <a:pt x="597" y="549"/>
                    <a:pt x="603" y="542"/>
                    <a:pt x="609" y="534"/>
                  </a:cubicBezTo>
                  <a:cubicBezTo>
                    <a:pt x="599" y="520"/>
                    <a:pt x="585" y="504"/>
                    <a:pt x="578" y="491"/>
                  </a:cubicBezTo>
                  <a:cubicBezTo>
                    <a:pt x="582" y="484"/>
                    <a:pt x="586" y="477"/>
                    <a:pt x="590" y="470"/>
                  </a:cubicBezTo>
                  <a:cubicBezTo>
                    <a:pt x="605" y="470"/>
                    <a:pt x="626" y="474"/>
                    <a:pt x="643" y="476"/>
                  </a:cubicBezTo>
                  <a:cubicBezTo>
                    <a:pt x="647" y="467"/>
                    <a:pt x="650" y="458"/>
                    <a:pt x="654" y="449"/>
                  </a:cubicBezTo>
                  <a:cubicBezTo>
                    <a:pt x="640" y="438"/>
                    <a:pt x="622" y="427"/>
                    <a:pt x="611" y="417"/>
                  </a:cubicBezTo>
                  <a:cubicBezTo>
                    <a:pt x="614" y="409"/>
                    <a:pt x="616" y="401"/>
                    <a:pt x="617" y="393"/>
                  </a:cubicBezTo>
                  <a:cubicBezTo>
                    <a:pt x="632" y="389"/>
                    <a:pt x="653" y="387"/>
                    <a:pt x="670" y="384"/>
                  </a:cubicBezTo>
                  <a:cubicBezTo>
                    <a:pt x="671" y="374"/>
                    <a:pt x="672" y="365"/>
                    <a:pt x="672" y="355"/>
                  </a:cubicBezTo>
                  <a:cubicBezTo>
                    <a:pt x="656" y="349"/>
                    <a:pt x="636" y="342"/>
                    <a:pt x="623" y="336"/>
                  </a:cubicBezTo>
                  <a:cubicBezTo>
                    <a:pt x="623" y="328"/>
                    <a:pt x="623" y="320"/>
                    <a:pt x="622" y="311"/>
                  </a:cubicBezTo>
                  <a:cubicBezTo>
                    <a:pt x="635" y="304"/>
                    <a:pt x="654" y="296"/>
                    <a:pt x="669" y="288"/>
                  </a:cubicBezTo>
                  <a:cubicBezTo>
                    <a:pt x="669" y="283"/>
                    <a:pt x="668" y="278"/>
                    <a:pt x="667" y="274"/>
                  </a:cubicBezTo>
                  <a:cubicBezTo>
                    <a:pt x="666" y="269"/>
                    <a:pt x="665" y="264"/>
                    <a:pt x="664" y="259"/>
                  </a:cubicBezTo>
                  <a:cubicBezTo>
                    <a:pt x="647" y="258"/>
                    <a:pt x="626" y="257"/>
                    <a:pt x="611" y="25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57" name="Freeform 10"/>
            <p:cNvSpPr>
              <a:spLocks/>
            </p:cNvSpPr>
            <p:nvPr/>
          </p:nvSpPr>
          <p:spPr bwMode="auto">
            <a:xfrm>
              <a:off x="4737101" y="1281113"/>
              <a:ext cx="923925" cy="923925"/>
            </a:xfrm>
            <a:custGeom>
              <a:avLst/>
              <a:gdLst>
                <a:gd name="T0" fmla="*/ 448 w 471"/>
                <a:gd name="T1" fmla="*/ 195 h 471"/>
                <a:gd name="T2" fmla="*/ 276 w 471"/>
                <a:gd name="T3" fmla="*/ 449 h 471"/>
                <a:gd name="T4" fmla="*/ 22 w 471"/>
                <a:gd name="T5" fmla="*/ 276 h 471"/>
                <a:gd name="T6" fmla="*/ 195 w 471"/>
                <a:gd name="T7" fmla="*/ 22 h 471"/>
                <a:gd name="T8" fmla="*/ 448 w 471"/>
                <a:gd name="T9" fmla="*/ 195 h 471"/>
              </a:gdLst>
              <a:ahLst/>
              <a:cxnLst>
                <a:cxn ang="0">
                  <a:pos x="T0" y="T1"/>
                </a:cxn>
                <a:cxn ang="0">
                  <a:pos x="T2" y="T3"/>
                </a:cxn>
                <a:cxn ang="0">
                  <a:pos x="T4" y="T5"/>
                </a:cxn>
                <a:cxn ang="0">
                  <a:pos x="T6" y="T7"/>
                </a:cxn>
                <a:cxn ang="0">
                  <a:pos x="T8" y="T9"/>
                </a:cxn>
              </a:cxnLst>
              <a:rect l="0" t="0" r="r" b="b"/>
              <a:pathLst>
                <a:path w="471" h="471">
                  <a:moveTo>
                    <a:pt x="448" y="195"/>
                  </a:moveTo>
                  <a:cubicBezTo>
                    <a:pt x="471" y="313"/>
                    <a:pt x="393" y="426"/>
                    <a:pt x="276" y="449"/>
                  </a:cubicBezTo>
                  <a:cubicBezTo>
                    <a:pt x="158" y="471"/>
                    <a:pt x="44" y="394"/>
                    <a:pt x="22" y="276"/>
                  </a:cubicBezTo>
                  <a:cubicBezTo>
                    <a:pt x="0" y="158"/>
                    <a:pt x="77" y="45"/>
                    <a:pt x="195" y="22"/>
                  </a:cubicBezTo>
                  <a:cubicBezTo>
                    <a:pt x="312" y="0"/>
                    <a:pt x="426" y="77"/>
                    <a:pt x="448" y="195"/>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58" name="Freeform 11"/>
          <p:cNvSpPr>
            <a:spLocks/>
          </p:cNvSpPr>
          <p:nvPr/>
        </p:nvSpPr>
        <p:spPr bwMode="auto">
          <a:xfrm>
            <a:off x="3900221" y="2443221"/>
            <a:ext cx="954617" cy="924983"/>
          </a:xfrm>
          <a:custGeom>
            <a:avLst/>
            <a:gdLst>
              <a:gd name="T0" fmla="*/ 182 w 365"/>
              <a:gd name="T1" fmla="*/ 354 h 354"/>
              <a:gd name="T2" fmla="*/ 8 w 365"/>
              <a:gd name="T3" fmla="*/ 210 h 354"/>
              <a:gd name="T4" fmla="*/ 36 w 365"/>
              <a:gd name="T5" fmla="*/ 78 h 354"/>
              <a:gd name="T6" fmla="*/ 149 w 365"/>
              <a:gd name="T7" fmla="*/ 4 h 354"/>
              <a:gd name="T8" fmla="*/ 182 w 365"/>
              <a:gd name="T9" fmla="*/ 0 h 354"/>
              <a:gd name="T10" fmla="*/ 356 w 365"/>
              <a:gd name="T11" fmla="*/ 144 h 354"/>
              <a:gd name="T12" fmla="*/ 329 w 365"/>
              <a:gd name="T13" fmla="*/ 277 h 354"/>
              <a:gd name="T14" fmla="*/ 215 w 365"/>
              <a:gd name="T15" fmla="*/ 351 h 354"/>
              <a:gd name="T16" fmla="*/ 182 w 365"/>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354">
                <a:moveTo>
                  <a:pt x="182" y="354"/>
                </a:moveTo>
                <a:cubicBezTo>
                  <a:pt x="97" y="354"/>
                  <a:pt x="24" y="294"/>
                  <a:pt x="8" y="210"/>
                </a:cubicBezTo>
                <a:cubicBezTo>
                  <a:pt x="0" y="164"/>
                  <a:pt x="9" y="117"/>
                  <a:pt x="36" y="78"/>
                </a:cubicBezTo>
                <a:cubicBezTo>
                  <a:pt x="63" y="39"/>
                  <a:pt x="103" y="12"/>
                  <a:pt x="149" y="4"/>
                </a:cubicBezTo>
                <a:cubicBezTo>
                  <a:pt x="160" y="1"/>
                  <a:pt x="171" y="0"/>
                  <a:pt x="182" y="0"/>
                </a:cubicBezTo>
                <a:cubicBezTo>
                  <a:pt x="267" y="0"/>
                  <a:pt x="340" y="61"/>
                  <a:pt x="356" y="144"/>
                </a:cubicBezTo>
                <a:cubicBezTo>
                  <a:pt x="365" y="191"/>
                  <a:pt x="355" y="238"/>
                  <a:pt x="329" y="277"/>
                </a:cubicBezTo>
                <a:cubicBezTo>
                  <a:pt x="302" y="316"/>
                  <a:pt x="262" y="342"/>
                  <a:pt x="215" y="351"/>
                </a:cubicBezTo>
                <a:cubicBezTo>
                  <a:pt x="204" y="353"/>
                  <a:pt x="193" y="354"/>
                  <a:pt x="182" y="354"/>
                </a:cubicBez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59" name="Group 12"/>
          <p:cNvGrpSpPr/>
          <p:nvPr/>
        </p:nvGrpSpPr>
        <p:grpSpPr>
          <a:xfrm>
            <a:off x="1836469" y="2026237"/>
            <a:ext cx="1761067" cy="1761067"/>
            <a:chOff x="3294063" y="1082675"/>
            <a:chExt cx="1320800" cy="1320800"/>
          </a:xfrm>
        </p:grpSpPr>
        <p:sp>
          <p:nvSpPr>
            <p:cNvPr id="60" name="Freeform 13"/>
            <p:cNvSpPr>
              <a:spLocks/>
            </p:cNvSpPr>
            <p:nvPr/>
          </p:nvSpPr>
          <p:spPr bwMode="auto">
            <a:xfrm>
              <a:off x="3294063" y="1082675"/>
              <a:ext cx="1320800" cy="1320800"/>
            </a:xfrm>
            <a:custGeom>
              <a:avLst/>
              <a:gdLst>
                <a:gd name="T0" fmla="*/ 597 w 673"/>
                <a:gd name="T1" fmla="*/ 216 h 673"/>
                <a:gd name="T2" fmla="*/ 619 w 673"/>
                <a:gd name="T3" fmla="*/ 153 h 673"/>
                <a:gd name="T4" fmla="*/ 552 w 673"/>
                <a:gd name="T5" fmla="*/ 148 h 673"/>
                <a:gd name="T6" fmla="*/ 556 w 673"/>
                <a:gd name="T7" fmla="*/ 81 h 673"/>
                <a:gd name="T8" fmla="*/ 490 w 673"/>
                <a:gd name="T9" fmla="*/ 95 h 673"/>
                <a:gd name="T10" fmla="*/ 475 w 673"/>
                <a:gd name="T11" fmla="*/ 30 h 673"/>
                <a:gd name="T12" fmla="*/ 416 w 673"/>
                <a:gd name="T13" fmla="*/ 61 h 673"/>
                <a:gd name="T14" fmla="*/ 383 w 673"/>
                <a:gd name="T15" fmla="*/ 3 h 673"/>
                <a:gd name="T16" fmla="*/ 335 w 673"/>
                <a:gd name="T17" fmla="*/ 50 h 673"/>
                <a:gd name="T18" fmla="*/ 287 w 673"/>
                <a:gd name="T19" fmla="*/ 3 h 673"/>
                <a:gd name="T20" fmla="*/ 266 w 673"/>
                <a:gd name="T21" fmla="*/ 58 h 673"/>
                <a:gd name="T22" fmla="*/ 222 w 673"/>
                <a:gd name="T23" fmla="*/ 20 h 673"/>
                <a:gd name="T24" fmla="*/ 202 w 673"/>
                <a:gd name="T25" fmla="*/ 83 h 673"/>
                <a:gd name="T26" fmla="*/ 137 w 673"/>
                <a:gd name="T27" fmla="*/ 65 h 673"/>
                <a:gd name="T28" fmla="*/ 136 w 673"/>
                <a:gd name="T29" fmla="*/ 132 h 673"/>
                <a:gd name="T30" fmla="*/ 69 w 673"/>
                <a:gd name="T31" fmla="*/ 132 h 673"/>
                <a:gd name="T32" fmla="*/ 86 w 673"/>
                <a:gd name="T33" fmla="*/ 196 h 673"/>
                <a:gd name="T34" fmla="*/ 22 w 673"/>
                <a:gd name="T35" fmla="*/ 216 h 673"/>
                <a:gd name="T36" fmla="*/ 57 w 673"/>
                <a:gd name="T37" fmla="*/ 273 h 673"/>
                <a:gd name="T38" fmla="*/ 1 w 673"/>
                <a:gd name="T39" fmla="*/ 309 h 673"/>
                <a:gd name="T40" fmla="*/ 50 w 673"/>
                <a:gd name="T41" fmla="*/ 354 h 673"/>
                <a:gd name="T42" fmla="*/ 7 w 673"/>
                <a:gd name="T43" fmla="*/ 405 h 673"/>
                <a:gd name="T44" fmla="*/ 14 w 673"/>
                <a:gd name="T45" fmla="*/ 433 h 673"/>
                <a:gd name="T46" fmla="*/ 76 w 673"/>
                <a:gd name="T47" fmla="*/ 457 h 673"/>
                <a:gd name="T48" fmla="*/ 54 w 673"/>
                <a:gd name="T49" fmla="*/ 520 h 673"/>
                <a:gd name="T50" fmla="*/ 121 w 673"/>
                <a:gd name="T51" fmla="*/ 525 h 673"/>
                <a:gd name="T52" fmla="*/ 117 w 673"/>
                <a:gd name="T53" fmla="*/ 592 h 673"/>
                <a:gd name="T54" fmla="*/ 183 w 673"/>
                <a:gd name="T55" fmla="*/ 578 h 673"/>
                <a:gd name="T56" fmla="*/ 198 w 673"/>
                <a:gd name="T57" fmla="*/ 643 h 673"/>
                <a:gd name="T58" fmla="*/ 257 w 673"/>
                <a:gd name="T59" fmla="*/ 612 h 673"/>
                <a:gd name="T60" fmla="*/ 290 w 673"/>
                <a:gd name="T61" fmla="*/ 670 h 673"/>
                <a:gd name="T62" fmla="*/ 338 w 673"/>
                <a:gd name="T63" fmla="*/ 623 h 673"/>
                <a:gd name="T64" fmla="*/ 386 w 673"/>
                <a:gd name="T65" fmla="*/ 670 h 673"/>
                <a:gd name="T66" fmla="*/ 407 w 673"/>
                <a:gd name="T67" fmla="*/ 614 h 673"/>
                <a:gd name="T68" fmla="*/ 451 w 673"/>
                <a:gd name="T69" fmla="*/ 653 h 673"/>
                <a:gd name="T70" fmla="*/ 471 w 673"/>
                <a:gd name="T71" fmla="*/ 589 h 673"/>
                <a:gd name="T72" fmla="*/ 536 w 673"/>
                <a:gd name="T73" fmla="*/ 608 h 673"/>
                <a:gd name="T74" fmla="*/ 537 w 673"/>
                <a:gd name="T75" fmla="*/ 541 h 673"/>
                <a:gd name="T76" fmla="*/ 604 w 673"/>
                <a:gd name="T77" fmla="*/ 541 h 673"/>
                <a:gd name="T78" fmla="*/ 587 w 673"/>
                <a:gd name="T79" fmla="*/ 476 h 673"/>
                <a:gd name="T80" fmla="*/ 651 w 673"/>
                <a:gd name="T81" fmla="*/ 457 h 673"/>
                <a:gd name="T82" fmla="*/ 616 w 673"/>
                <a:gd name="T83" fmla="*/ 400 h 673"/>
                <a:gd name="T84" fmla="*/ 672 w 673"/>
                <a:gd name="T85" fmla="*/ 364 h 673"/>
                <a:gd name="T86" fmla="*/ 623 w 673"/>
                <a:gd name="T87" fmla="*/ 319 h 673"/>
                <a:gd name="T88" fmla="*/ 666 w 673"/>
                <a:gd name="T89" fmla="*/ 268 h 673"/>
                <a:gd name="T90" fmla="*/ 659 w 673"/>
                <a:gd name="T91" fmla="*/ 24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606" y="239"/>
                  </a:moveTo>
                  <a:cubicBezTo>
                    <a:pt x="603" y="231"/>
                    <a:pt x="600" y="223"/>
                    <a:pt x="597" y="216"/>
                  </a:cubicBezTo>
                  <a:cubicBezTo>
                    <a:pt x="606" y="205"/>
                    <a:pt x="622" y="190"/>
                    <a:pt x="634" y="178"/>
                  </a:cubicBezTo>
                  <a:cubicBezTo>
                    <a:pt x="629" y="169"/>
                    <a:pt x="624" y="161"/>
                    <a:pt x="619" y="153"/>
                  </a:cubicBezTo>
                  <a:cubicBezTo>
                    <a:pt x="602" y="158"/>
                    <a:pt x="582" y="164"/>
                    <a:pt x="568" y="167"/>
                  </a:cubicBezTo>
                  <a:cubicBezTo>
                    <a:pt x="563" y="160"/>
                    <a:pt x="558" y="154"/>
                    <a:pt x="552" y="148"/>
                  </a:cubicBezTo>
                  <a:cubicBezTo>
                    <a:pt x="558" y="134"/>
                    <a:pt x="569" y="116"/>
                    <a:pt x="577" y="101"/>
                  </a:cubicBezTo>
                  <a:cubicBezTo>
                    <a:pt x="570" y="94"/>
                    <a:pt x="563" y="87"/>
                    <a:pt x="556" y="81"/>
                  </a:cubicBezTo>
                  <a:cubicBezTo>
                    <a:pt x="541" y="90"/>
                    <a:pt x="524" y="102"/>
                    <a:pt x="511" y="109"/>
                  </a:cubicBezTo>
                  <a:cubicBezTo>
                    <a:pt x="504" y="104"/>
                    <a:pt x="497" y="99"/>
                    <a:pt x="490" y="95"/>
                  </a:cubicBezTo>
                  <a:cubicBezTo>
                    <a:pt x="492" y="80"/>
                    <a:pt x="498" y="59"/>
                    <a:pt x="501" y="43"/>
                  </a:cubicBezTo>
                  <a:cubicBezTo>
                    <a:pt x="492" y="38"/>
                    <a:pt x="484" y="34"/>
                    <a:pt x="475" y="30"/>
                  </a:cubicBezTo>
                  <a:cubicBezTo>
                    <a:pt x="463" y="42"/>
                    <a:pt x="450" y="59"/>
                    <a:pt x="439" y="69"/>
                  </a:cubicBezTo>
                  <a:cubicBezTo>
                    <a:pt x="432" y="66"/>
                    <a:pt x="424" y="63"/>
                    <a:pt x="416" y="61"/>
                  </a:cubicBezTo>
                  <a:cubicBezTo>
                    <a:pt x="414" y="46"/>
                    <a:pt x="413" y="25"/>
                    <a:pt x="411" y="8"/>
                  </a:cubicBezTo>
                  <a:cubicBezTo>
                    <a:pt x="402" y="6"/>
                    <a:pt x="393" y="4"/>
                    <a:pt x="383" y="3"/>
                  </a:cubicBezTo>
                  <a:cubicBezTo>
                    <a:pt x="376" y="18"/>
                    <a:pt x="367" y="38"/>
                    <a:pt x="360" y="51"/>
                  </a:cubicBezTo>
                  <a:cubicBezTo>
                    <a:pt x="352" y="50"/>
                    <a:pt x="344" y="50"/>
                    <a:pt x="335" y="50"/>
                  </a:cubicBezTo>
                  <a:cubicBezTo>
                    <a:pt x="329" y="36"/>
                    <a:pt x="322" y="16"/>
                    <a:pt x="316" y="0"/>
                  </a:cubicBezTo>
                  <a:cubicBezTo>
                    <a:pt x="306" y="1"/>
                    <a:pt x="297" y="2"/>
                    <a:pt x="287" y="3"/>
                  </a:cubicBezTo>
                  <a:cubicBezTo>
                    <a:pt x="284" y="20"/>
                    <a:pt x="282" y="41"/>
                    <a:pt x="279" y="56"/>
                  </a:cubicBezTo>
                  <a:cubicBezTo>
                    <a:pt x="275" y="57"/>
                    <a:pt x="270" y="57"/>
                    <a:pt x="266" y="58"/>
                  </a:cubicBezTo>
                  <a:cubicBezTo>
                    <a:pt x="262" y="59"/>
                    <a:pt x="258" y="61"/>
                    <a:pt x="254" y="62"/>
                  </a:cubicBezTo>
                  <a:cubicBezTo>
                    <a:pt x="244" y="51"/>
                    <a:pt x="232" y="33"/>
                    <a:pt x="222" y="20"/>
                  </a:cubicBezTo>
                  <a:cubicBezTo>
                    <a:pt x="213" y="23"/>
                    <a:pt x="204" y="27"/>
                    <a:pt x="195" y="31"/>
                  </a:cubicBezTo>
                  <a:cubicBezTo>
                    <a:pt x="197" y="48"/>
                    <a:pt x="201" y="69"/>
                    <a:pt x="202" y="83"/>
                  </a:cubicBezTo>
                  <a:cubicBezTo>
                    <a:pt x="194" y="87"/>
                    <a:pt x="187" y="92"/>
                    <a:pt x="180" y="96"/>
                  </a:cubicBezTo>
                  <a:cubicBezTo>
                    <a:pt x="168" y="88"/>
                    <a:pt x="151" y="75"/>
                    <a:pt x="137" y="65"/>
                  </a:cubicBezTo>
                  <a:cubicBezTo>
                    <a:pt x="130" y="71"/>
                    <a:pt x="122" y="77"/>
                    <a:pt x="115" y="83"/>
                  </a:cubicBezTo>
                  <a:cubicBezTo>
                    <a:pt x="122" y="99"/>
                    <a:pt x="131" y="118"/>
                    <a:pt x="136" y="132"/>
                  </a:cubicBezTo>
                  <a:cubicBezTo>
                    <a:pt x="130" y="137"/>
                    <a:pt x="124" y="143"/>
                    <a:pt x="119" y="150"/>
                  </a:cubicBezTo>
                  <a:cubicBezTo>
                    <a:pt x="105" y="146"/>
                    <a:pt x="85" y="138"/>
                    <a:pt x="69" y="132"/>
                  </a:cubicBezTo>
                  <a:cubicBezTo>
                    <a:pt x="63" y="140"/>
                    <a:pt x="58" y="147"/>
                    <a:pt x="53" y="156"/>
                  </a:cubicBezTo>
                  <a:cubicBezTo>
                    <a:pt x="63" y="169"/>
                    <a:pt x="78" y="184"/>
                    <a:pt x="86" y="196"/>
                  </a:cubicBezTo>
                  <a:cubicBezTo>
                    <a:pt x="82" y="204"/>
                    <a:pt x="79" y="211"/>
                    <a:pt x="75" y="219"/>
                  </a:cubicBezTo>
                  <a:cubicBezTo>
                    <a:pt x="60" y="219"/>
                    <a:pt x="39" y="216"/>
                    <a:pt x="22" y="216"/>
                  </a:cubicBezTo>
                  <a:cubicBezTo>
                    <a:pt x="19" y="225"/>
                    <a:pt x="16" y="234"/>
                    <a:pt x="13" y="243"/>
                  </a:cubicBezTo>
                  <a:cubicBezTo>
                    <a:pt x="27" y="253"/>
                    <a:pt x="45" y="263"/>
                    <a:pt x="57" y="273"/>
                  </a:cubicBezTo>
                  <a:cubicBezTo>
                    <a:pt x="55" y="281"/>
                    <a:pt x="54" y="289"/>
                    <a:pt x="53" y="297"/>
                  </a:cubicBezTo>
                  <a:cubicBezTo>
                    <a:pt x="38" y="301"/>
                    <a:pt x="18" y="305"/>
                    <a:pt x="1" y="309"/>
                  </a:cubicBezTo>
                  <a:cubicBezTo>
                    <a:pt x="0" y="319"/>
                    <a:pt x="0" y="328"/>
                    <a:pt x="0" y="338"/>
                  </a:cubicBezTo>
                  <a:cubicBezTo>
                    <a:pt x="16" y="343"/>
                    <a:pt x="37" y="348"/>
                    <a:pt x="50" y="354"/>
                  </a:cubicBezTo>
                  <a:cubicBezTo>
                    <a:pt x="51" y="362"/>
                    <a:pt x="52" y="370"/>
                    <a:pt x="53" y="378"/>
                  </a:cubicBezTo>
                  <a:cubicBezTo>
                    <a:pt x="41" y="387"/>
                    <a:pt x="22" y="396"/>
                    <a:pt x="7" y="405"/>
                  </a:cubicBezTo>
                  <a:cubicBezTo>
                    <a:pt x="8" y="409"/>
                    <a:pt x="9" y="414"/>
                    <a:pt x="10" y="419"/>
                  </a:cubicBezTo>
                  <a:cubicBezTo>
                    <a:pt x="11" y="423"/>
                    <a:pt x="13" y="428"/>
                    <a:pt x="14" y="433"/>
                  </a:cubicBezTo>
                  <a:cubicBezTo>
                    <a:pt x="31" y="433"/>
                    <a:pt x="52" y="433"/>
                    <a:pt x="67" y="434"/>
                  </a:cubicBezTo>
                  <a:cubicBezTo>
                    <a:pt x="70" y="442"/>
                    <a:pt x="73" y="449"/>
                    <a:pt x="76" y="457"/>
                  </a:cubicBezTo>
                  <a:cubicBezTo>
                    <a:pt x="67" y="468"/>
                    <a:pt x="51" y="483"/>
                    <a:pt x="39" y="495"/>
                  </a:cubicBezTo>
                  <a:cubicBezTo>
                    <a:pt x="44" y="503"/>
                    <a:pt x="49" y="512"/>
                    <a:pt x="54" y="520"/>
                  </a:cubicBezTo>
                  <a:cubicBezTo>
                    <a:pt x="71" y="515"/>
                    <a:pt x="91" y="509"/>
                    <a:pt x="105" y="506"/>
                  </a:cubicBezTo>
                  <a:cubicBezTo>
                    <a:pt x="110" y="513"/>
                    <a:pt x="115" y="519"/>
                    <a:pt x="121" y="525"/>
                  </a:cubicBezTo>
                  <a:cubicBezTo>
                    <a:pt x="115" y="539"/>
                    <a:pt x="104" y="557"/>
                    <a:pt x="96" y="572"/>
                  </a:cubicBezTo>
                  <a:cubicBezTo>
                    <a:pt x="103" y="579"/>
                    <a:pt x="110" y="586"/>
                    <a:pt x="117" y="592"/>
                  </a:cubicBezTo>
                  <a:cubicBezTo>
                    <a:pt x="132" y="583"/>
                    <a:pt x="149" y="571"/>
                    <a:pt x="162" y="564"/>
                  </a:cubicBezTo>
                  <a:cubicBezTo>
                    <a:pt x="169" y="569"/>
                    <a:pt x="176" y="574"/>
                    <a:pt x="183" y="578"/>
                  </a:cubicBezTo>
                  <a:cubicBezTo>
                    <a:pt x="181" y="593"/>
                    <a:pt x="175" y="613"/>
                    <a:pt x="172" y="630"/>
                  </a:cubicBezTo>
                  <a:cubicBezTo>
                    <a:pt x="181" y="635"/>
                    <a:pt x="189" y="639"/>
                    <a:pt x="198" y="643"/>
                  </a:cubicBezTo>
                  <a:cubicBezTo>
                    <a:pt x="210" y="631"/>
                    <a:pt x="223" y="614"/>
                    <a:pt x="234" y="604"/>
                  </a:cubicBezTo>
                  <a:cubicBezTo>
                    <a:pt x="241" y="607"/>
                    <a:pt x="249" y="610"/>
                    <a:pt x="257" y="612"/>
                  </a:cubicBezTo>
                  <a:cubicBezTo>
                    <a:pt x="259" y="627"/>
                    <a:pt x="260" y="648"/>
                    <a:pt x="262" y="665"/>
                  </a:cubicBezTo>
                  <a:cubicBezTo>
                    <a:pt x="271" y="667"/>
                    <a:pt x="280" y="669"/>
                    <a:pt x="290" y="670"/>
                  </a:cubicBezTo>
                  <a:cubicBezTo>
                    <a:pt x="297" y="654"/>
                    <a:pt x="306" y="635"/>
                    <a:pt x="313" y="622"/>
                  </a:cubicBezTo>
                  <a:cubicBezTo>
                    <a:pt x="321" y="623"/>
                    <a:pt x="329" y="623"/>
                    <a:pt x="338" y="623"/>
                  </a:cubicBezTo>
                  <a:cubicBezTo>
                    <a:pt x="344" y="637"/>
                    <a:pt x="351" y="657"/>
                    <a:pt x="357" y="673"/>
                  </a:cubicBezTo>
                  <a:cubicBezTo>
                    <a:pt x="367" y="672"/>
                    <a:pt x="376" y="671"/>
                    <a:pt x="386" y="670"/>
                  </a:cubicBezTo>
                  <a:cubicBezTo>
                    <a:pt x="389" y="653"/>
                    <a:pt x="391" y="632"/>
                    <a:pt x="394" y="617"/>
                  </a:cubicBezTo>
                  <a:cubicBezTo>
                    <a:pt x="398" y="616"/>
                    <a:pt x="403" y="615"/>
                    <a:pt x="407" y="614"/>
                  </a:cubicBezTo>
                  <a:cubicBezTo>
                    <a:pt x="411" y="613"/>
                    <a:pt x="415" y="612"/>
                    <a:pt x="419" y="611"/>
                  </a:cubicBezTo>
                  <a:cubicBezTo>
                    <a:pt x="429" y="622"/>
                    <a:pt x="441" y="639"/>
                    <a:pt x="451" y="653"/>
                  </a:cubicBezTo>
                  <a:cubicBezTo>
                    <a:pt x="460" y="650"/>
                    <a:pt x="469" y="646"/>
                    <a:pt x="478" y="642"/>
                  </a:cubicBezTo>
                  <a:cubicBezTo>
                    <a:pt x="476" y="625"/>
                    <a:pt x="472" y="604"/>
                    <a:pt x="471" y="589"/>
                  </a:cubicBezTo>
                  <a:cubicBezTo>
                    <a:pt x="479" y="586"/>
                    <a:pt x="486" y="581"/>
                    <a:pt x="493" y="577"/>
                  </a:cubicBezTo>
                  <a:cubicBezTo>
                    <a:pt x="505" y="585"/>
                    <a:pt x="522" y="598"/>
                    <a:pt x="536" y="608"/>
                  </a:cubicBezTo>
                  <a:cubicBezTo>
                    <a:pt x="543" y="602"/>
                    <a:pt x="551" y="596"/>
                    <a:pt x="558" y="590"/>
                  </a:cubicBezTo>
                  <a:cubicBezTo>
                    <a:pt x="551" y="574"/>
                    <a:pt x="542" y="555"/>
                    <a:pt x="537" y="541"/>
                  </a:cubicBezTo>
                  <a:cubicBezTo>
                    <a:pt x="543" y="535"/>
                    <a:pt x="549" y="529"/>
                    <a:pt x="554" y="523"/>
                  </a:cubicBezTo>
                  <a:cubicBezTo>
                    <a:pt x="568" y="527"/>
                    <a:pt x="588" y="535"/>
                    <a:pt x="604" y="541"/>
                  </a:cubicBezTo>
                  <a:cubicBezTo>
                    <a:pt x="610" y="533"/>
                    <a:pt x="615" y="525"/>
                    <a:pt x="620" y="517"/>
                  </a:cubicBezTo>
                  <a:cubicBezTo>
                    <a:pt x="610" y="504"/>
                    <a:pt x="595" y="488"/>
                    <a:pt x="587" y="476"/>
                  </a:cubicBezTo>
                  <a:cubicBezTo>
                    <a:pt x="591" y="469"/>
                    <a:pt x="594" y="462"/>
                    <a:pt x="598" y="454"/>
                  </a:cubicBezTo>
                  <a:cubicBezTo>
                    <a:pt x="613" y="454"/>
                    <a:pt x="634" y="456"/>
                    <a:pt x="651" y="457"/>
                  </a:cubicBezTo>
                  <a:cubicBezTo>
                    <a:pt x="654" y="448"/>
                    <a:pt x="657" y="439"/>
                    <a:pt x="660" y="430"/>
                  </a:cubicBezTo>
                  <a:cubicBezTo>
                    <a:pt x="646" y="420"/>
                    <a:pt x="628" y="409"/>
                    <a:pt x="616" y="400"/>
                  </a:cubicBezTo>
                  <a:cubicBezTo>
                    <a:pt x="618" y="392"/>
                    <a:pt x="619" y="384"/>
                    <a:pt x="621" y="376"/>
                  </a:cubicBezTo>
                  <a:cubicBezTo>
                    <a:pt x="635" y="372"/>
                    <a:pt x="655" y="368"/>
                    <a:pt x="672" y="364"/>
                  </a:cubicBezTo>
                  <a:cubicBezTo>
                    <a:pt x="673" y="354"/>
                    <a:pt x="673" y="345"/>
                    <a:pt x="673" y="335"/>
                  </a:cubicBezTo>
                  <a:cubicBezTo>
                    <a:pt x="657" y="330"/>
                    <a:pt x="636" y="325"/>
                    <a:pt x="623" y="319"/>
                  </a:cubicBezTo>
                  <a:cubicBezTo>
                    <a:pt x="622" y="311"/>
                    <a:pt x="621" y="303"/>
                    <a:pt x="620" y="294"/>
                  </a:cubicBezTo>
                  <a:cubicBezTo>
                    <a:pt x="632" y="286"/>
                    <a:pt x="651" y="277"/>
                    <a:pt x="666" y="268"/>
                  </a:cubicBezTo>
                  <a:cubicBezTo>
                    <a:pt x="665" y="264"/>
                    <a:pt x="664" y="259"/>
                    <a:pt x="663" y="254"/>
                  </a:cubicBezTo>
                  <a:cubicBezTo>
                    <a:pt x="662" y="249"/>
                    <a:pt x="660" y="245"/>
                    <a:pt x="659" y="240"/>
                  </a:cubicBezTo>
                  <a:cubicBezTo>
                    <a:pt x="642" y="240"/>
                    <a:pt x="621" y="240"/>
                    <a:pt x="606" y="239"/>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61" name="Freeform 14"/>
            <p:cNvSpPr>
              <a:spLocks/>
            </p:cNvSpPr>
            <p:nvPr/>
          </p:nvSpPr>
          <p:spPr bwMode="auto">
            <a:xfrm>
              <a:off x="3484563" y="1273175"/>
              <a:ext cx="939800" cy="939800"/>
            </a:xfrm>
            <a:custGeom>
              <a:avLst/>
              <a:gdLst>
                <a:gd name="T0" fmla="*/ 450 w 479"/>
                <a:gd name="T1" fmla="*/ 186 h 479"/>
                <a:gd name="T2" fmla="*/ 293 w 479"/>
                <a:gd name="T3" fmla="*/ 450 h 479"/>
                <a:gd name="T4" fmla="*/ 29 w 479"/>
                <a:gd name="T5" fmla="*/ 292 h 479"/>
                <a:gd name="T6" fmla="*/ 186 w 479"/>
                <a:gd name="T7" fmla="*/ 29 h 479"/>
                <a:gd name="T8" fmla="*/ 450 w 479"/>
                <a:gd name="T9" fmla="*/ 186 h 479"/>
              </a:gdLst>
              <a:ahLst/>
              <a:cxnLst>
                <a:cxn ang="0">
                  <a:pos x="T0" y="T1"/>
                </a:cxn>
                <a:cxn ang="0">
                  <a:pos x="T2" y="T3"/>
                </a:cxn>
                <a:cxn ang="0">
                  <a:pos x="T4" y="T5"/>
                </a:cxn>
                <a:cxn ang="0">
                  <a:pos x="T6" y="T7"/>
                </a:cxn>
                <a:cxn ang="0">
                  <a:pos x="T8" y="T9"/>
                </a:cxn>
              </a:cxnLst>
              <a:rect l="0" t="0" r="r" b="b"/>
              <a:pathLst>
                <a:path w="479" h="479">
                  <a:moveTo>
                    <a:pt x="450" y="186"/>
                  </a:moveTo>
                  <a:cubicBezTo>
                    <a:pt x="479" y="303"/>
                    <a:pt x="409" y="421"/>
                    <a:pt x="293" y="450"/>
                  </a:cubicBezTo>
                  <a:cubicBezTo>
                    <a:pt x="176" y="479"/>
                    <a:pt x="58" y="409"/>
                    <a:pt x="29" y="292"/>
                  </a:cubicBezTo>
                  <a:cubicBezTo>
                    <a:pt x="0" y="176"/>
                    <a:pt x="70" y="58"/>
                    <a:pt x="186" y="29"/>
                  </a:cubicBezTo>
                  <a:cubicBezTo>
                    <a:pt x="303" y="0"/>
                    <a:pt x="421" y="70"/>
                    <a:pt x="450" y="18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62" name="Freeform 15"/>
          <p:cNvSpPr>
            <a:spLocks/>
          </p:cNvSpPr>
          <p:nvPr/>
        </p:nvSpPr>
        <p:spPr bwMode="auto">
          <a:xfrm>
            <a:off x="2185720" y="2373371"/>
            <a:ext cx="1062567" cy="1062567"/>
          </a:xfrm>
          <a:custGeom>
            <a:avLst/>
            <a:gdLst>
              <a:gd name="T0" fmla="*/ 382 w 407"/>
              <a:gd name="T1" fmla="*/ 159 h 406"/>
              <a:gd name="T2" fmla="*/ 248 w 407"/>
              <a:gd name="T3" fmla="*/ 382 h 406"/>
              <a:gd name="T4" fmla="*/ 25 w 407"/>
              <a:gd name="T5" fmla="*/ 248 h 406"/>
              <a:gd name="T6" fmla="*/ 159 w 407"/>
              <a:gd name="T7" fmla="*/ 25 h 406"/>
              <a:gd name="T8" fmla="*/ 382 w 407"/>
              <a:gd name="T9" fmla="*/ 159 h 406"/>
            </a:gdLst>
            <a:ahLst/>
            <a:cxnLst>
              <a:cxn ang="0">
                <a:pos x="T0" y="T1"/>
              </a:cxn>
              <a:cxn ang="0">
                <a:pos x="T2" y="T3"/>
              </a:cxn>
              <a:cxn ang="0">
                <a:pos x="T4" y="T5"/>
              </a:cxn>
              <a:cxn ang="0">
                <a:pos x="T6" y="T7"/>
              </a:cxn>
              <a:cxn ang="0">
                <a:pos x="T8" y="T9"/>
              </a:cxn>
            </a:cxnLst>
            <a:rect l="0" t="0" r="r" b="b"/>
            <a:pathLst>
              <a:path w="407" h="406">
                <a:moveTo>
                  <a:pt x="382" y="159"/>
                </a:moveTo>
                <a:cubicBezTo>
                  <a:pt x="407" y="257"/>
                  <a:pt x="347" y="357"/>
                  <a:pt x="248" y="382"/>
                </a:cubicBezTo>
                <a:cubicBezTo>
                  <a:pt x="150" y="406"/>
                  <a:pt x="50" y="347"/>
                  <a:pt x="25" y="248"/>
                </a:cubicBezTo>
                <a:cubicBezTo>
                  <a:pt x="0" y="150"/>
                  <a:pt x="60" y="50"/>
                  <a:pt x="159" y="25"/>
                </a:cubicBezTo>
                <a:cubicBezTo>
                  <a:pt x="257" y="0"/>
                  <a:pt x="357" y="60"/>
                  <a:pt x="382" y="159"/>
                </a:cubicBezTo>
                <a:close/>
              </a:path>
            </a:pathLst>
          </a:custGeom>
          <a:solidFill>
            <a:srgbClr val="F68616"/>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63" name="Group 16"/>
          <p:cNvGrpSpPr/>
          <p:nvPr/>
        </p:nvGrpSpPr>
        <p:grpSpPr>
          <a:xfrm>
            <a:off x="1002502" y="3463455"/>
            <a:ext cx="1761067" cy="1754716"/>
            <a:chOff x="2668588" y="2160588"/>
            <a:chExt cx="1320800" cy="1316037"/>
          </a:xfrm>
        </p:grpSpPr>
        <p:sp>
          <p:nvSpPr>
            <p:cNvPr id="64" name="Freeform 17"/>
            <p:cNvSpPr>
              <a:spLocks/>
            </p:cNvSpPr>
            <p:nvPr/>
          </p:nvSpPr>
          <p:spPr bwMode="auto">
            <a:xfrm>
              <a:off x="2668588" y="2160588"/>
              <a:ext cx="1320800" cy="1316037"/>
            </a:xfrm>
            <a:custGeom>
              <a:avLst/>
              <a:gdLst>
                <a:gd name="T0" fmla="*/ 593 w 673"/>
                <a:gd name="T1" fmla="*/ 208 h 671"/>
                <a:gd name="T2" fmla="*/ 614 w 673"/>
                <a:gd name="T3" fmla="*/ 145 h 671"/>
                <a:gd name="T4" fmla="*/ 547 w 673"/>
                <a:gd name="T5" fmla="*/ 141 h 671"/>
                <a:gd name="T6" fmla="*/ 549 w 673"/>
                <a:gd name="T7" fmla="*/ 74 h 671"/>
                <a:gd name="T8" fmla="*/ 484 w 673"/>
                <a:gd name="T9" fmla="*/ 89 h 671"/>
                <a:gd name="T10" fmla="*/ 467 w 673"/>
                <a:gd name="T11" fmla="*/ 25 h 671"/>
                <a:gd name="T12" fmla="*/ 409 w 673"/>
                <a:gd name="T13" fmla="*/ 58 h 671"/>
                <a:gd name="T14" fmla="*/ 375 w 673"/>
                <a:gd name="T15" fmla="*/ 1 h 671"/>
                <a:gd name="T16" fmla="*/ 328 w 673"/>
                <a:gd name="T17" fmla="*/ 49 h 671"/>
                <a:gd name="T18" fmla="*/ 279 w 673"/>
                <a:gd name="T19" fmla="*/ 3 h 671"/>
                <a:gd name="T20" fmla="*/ 259 w 673"/>
                <a:gd name="T21" fmla="*/ 59 h 671"/>
                <a:gd name="T22" fmla="*/ 214 w 673"/>
                <a:gd name="T23" fmla="*/ 22 h 671"/>
                <a:gd name="T24" fmla="*/ 195 w 673"/>
                <a:gd name="T25" fmla="*/ 86 h 671"/>
                <a:gd name="T26" fmla="*/ 130 w 673"/>
                <a:gd name="T27" fmla="*/ 69 h 671"/>
                <a:gd name="T28" fmla="*/ 131 w 673"/>
                <a:gd name="T29" fmla="*/ 136 h 671"/>
                <a:gd name="T30" fmla="*/ 64 w 673"/>
                <a:gd name="T31" fmla="*/ 138 h 671"/>
                <a:gd name="T32" fmla="*/ 83 w 673"/>
                <a:gd name="T33" fmla="*/ 202 h 671"/>
                <a:gd name="T34" fmla="*/ 19 w 673"/>
                <a:gd name="T35" fmla="*/ 223 h 671"/>
                <a:gd name="T36" fmla="*/ 55 w 673"/>
                <a:gd name="T37" fmla="*/ 278 h 671"/>
                <a:gd name="T38" fmla="*/ 0 w 673"/>
                <a:gd name="T39" fmla="*/ 316 h 671"/>
                <a:gd name="T40" fmla="*/ 51 w 673"/>
                <a:gd name="T41" fmla="*/ 360 h 671"/>
                <a:gd name="T42" fmla="*/ 9 w 673"/>
                <a:gd name="T43" fmla="*/ 412 h 671"/>
                <a:gd name="T44" fmla="*/ 16 w 673"/>
                <a:gd name="T45" fmla="*/ 440 h 671"/>
                <a:gd name="T46" fmla="*/ 80 w 673"/>
                <a:gd name="T47" fmla="*/ 462 h 671"/>
                <a:gd name="T48" fmla="*/ 59 w 673"/>
                <a:gd name="T49" fmla="*/ 526 h 671"/>
                <a:gd name="T50" fmla="*/ 126 w 673"/>
                <a:gd name="T51" fmla="*/ 529 h 671"/>
                <a:gd name="T52" fmla="*/ 124 w 673"/>
                <a:gd name="T53" fmla="*/ 596 h 671"/>
                <a:gd name="T54" fmla="*/ 189 w 673"/>
                <a:gd name="T55" fmla="*/ 581 h 671"/>
                <a:gd name="T56" fmla="*/ 206 w 673"/>
                <a:gd name="T57" fmla="*/ 645 h 671"/>
                <a:gd name="T58" fmla="*/ 264 w 673"/>
                <a:gd name="T59" fmla="*/ 613 h 671"/>
                <a:gd name="T60" fmla="*/ 298 w 673"/>
                <a:gd name="T61" fmla="*/ 670 h 671"/>
                <a:gd name="T62" fmla="*/ 345 w 673"/>
                <a:gd name="T63" fmla="*/ 622 h 671"/>
                <a:gd name="T64" fmla="*/ 394 w 673"/>
                <a:gd name="T65" fmla="*/ 667 h 671"/>
                <a:gd name="T66" fmla="*/ 414 w 673"/>
                <a:gd name="T67" fmla="*/ 611 h 671"/>
                <a:gd name="T68" fmla="*/ 459 w 673"/>
                <a:gd name="T69" fmla="*/ 649 h 671"/>
                <a:gd name="T70" fmla="*/ 478 w 673"/>
                <a:gd name="T71" fmla="*/ 585 h 671"/>
                <a:gd name="T72" fmla="*/ 543 w 673"/>
                <a:gd name="T73" fmla="*/ 601 h 671"/>
                <a:gd name="T74" fmla="*/ 542 w 673"/>
                <a:gd name="T75" fmla="*/ 535 h 671"/>
                <a:gd name="T76" fmla="*/ 609 w 673"/>
                <a:gd name="T77" fmla="*/ 532 h 671"/>
                <a:gd name="T78" fmla="*/ 590 w 673"/>
                <a:gd name="T79" fmla="*/ 469 h 671"/>
                <a:gd name="T80" fmla="*/ 654 w 673"/>
                <a:gd name="T81" fmla="*/ 448 h 671"/>
                <a:gd name="T82" fmla="*/ 618 w 673"/>
                <a:gd name="T83" fmla="*/ 392 h 671"/>
                <a:gd name="T84" fmla="*/ 673 w 673"/>
                <a:gd name="T85" fmla="*/ 354 h 671"/>
                <a:gd name="T86" fmla="*/ 622 w 673"/>
                <a:gd name="T87" fmla="*/ 310 h 671"/>
                <a:gd name="T88" fmla="*/ 664 w 673"/>
                <a:gd name="T89" fmla="*/ 258 h 671"/>
                <a:gd name="T90" fmla="*/ 656 w 673"/>
                <a:gd name="T91" fmla="*/ 23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1">
                  <a:moveTo>
                    <a:pt x="603" y="231"/>
                  </a:moveTo>
                  <a:cubicBezTo>
                    <a:pt x="600" y="223"/>
                    <a:pt x="597" y="215"/>
                    <a:pt x="593" y="208"/>
                  </a:cubicBezTo>
                  <a:cubicBezTo>
                    <a:pt x="603" y="196"/>
                    <a:pt x="618" y="182"/>
                    <a:pt x="629" y="169"/>
                  </a:cubicBezTo>
                  <a:cubicBezTo>
                    <a:pt x="625" y="161"/>
                    <a:pt x="620" y="152"/>
                    <a:pt x="614" y="145"/>
                  </a:cubicBezTo>
                  <a:cubicBezTo>
                    <a:pt x="598" y="149"/>
                    <a:pt x="578" y="157"/>
                    <a:pt x="563" y="160"/>
                  </a:cubicBezTo>
                  <a:cubicBezTo>
                    <a:pt x="558" y="153"/>
                    <a:pt x="553" y="147"/>
                    <a:pt x="547" y="141"/>
                  </a:cubicBezTo>
                  <a:cubicBezTo>
                    <a:pt x="553" y="127"/>
                    <a:pt x="563" y="109"/>
                    <a:pt x="571" y="93"/>
                  </a:cubicBezTo>
                  <a:cubicBezTo>
                    <a:pt x="564" y="87"/>
                    <a:pt x="557" y="80"/>
                    <a:pt x="549" y="74"/>
                  </a:cubicBezTo>
                  <a:cubicBezTo>
                    <a:pt x="535" y="83"/>
                    <a:pt x="518" y="96"/>
                    <a:pt x="505" y="103"/>
                  </a:cubicBezTo>
                  <a:cubicBezTo>
                    <a:pt x="498" y="98"/>
                    <a:pt x="491" y="94"/>
                    <a:pt x="484" y="89"/>
                  </a:cubicBezTo>
                  <a:cubicBezTo>
                    <a:pt x="486" y="75"/>
                    <a:pt x="490" y="54"/>
                    <a:pt x="493" y="37"/>
                  </a:cubicBezTo>
                  <a:cubicBezTo>
                    <a:pt x="485" y="33"/>
                    <a:pt x="476" y="29"/>
                    <a:pt x="467" y="25"/>
                  </a:cubicBezTo>
                  <a:cubicBezTo>
                    <a:pt x="456" y="38"/>
                    <a:pt x="443" y="55"/>
                    <a:pt x="432" y="65"/>
                  </a:cubicBezTo>
                  <a:cubicBezTo>
                    <a:pt x="425" y="62"/>
                    <a:pt x="417" y="60"/>
                    <a:pt x="409" y="58"/>
                  </a:cubicBezTo>
                  <a:cubicBezTo>
                    <a:pt x="406" y="43"/>
                    <a:pt x="405" y="22"/>
                    <a:pt x="403" y="5"/>
                  </a:cubicBezTo>
                  <a:cubicBezTo>
                    <a:pt x="393" y="3"/>
                    <a:pt x="384" y="2"/>
                    <a:pt x="375" y="1"/>
                  </a:cubicBezTo>
                  <a:cubicBezTo>
                    <a:pt x="367" y="16"/>
                    <a:pt x="360" y="36"/>
                    <a:pt x="353" y="49"/>
                  </a:cubicBezTo>
                  <a:cubicBezTo>
                    <a:pt x="344" y="48"/>
                    <a:pt x="336" y="48"/>
                    <a:pt x="328" y="49"/>
                  </a:cubicBezTo>
                  <a:cubicBezTo>
                    <a:pt x="321" y="35"/>
                    <a:pt x="314" y="15"/>
                    <a:pt x="307" y="0"/>
                  </a:cubicBezTo>
                  <a:cubicBezTo>
                    <a:pt x="298" y="1"/>
                    <a:pt x="288" y="2"/>
                    <a:pt x="279" y="3"/>
                  </a:cubicBezTo>
                  <a:cubicBezTo>
                    <a:pt x="276" y="20"/>
                    <a:pt x="274" y="41"/>
                    <a:pt x="271" y="56"/>
                  </a:cubicBezTo>
                  <a:cubicBezTo>
                    <a:pt x="267" y="57"/>
                    <a:pt x="263" y="58"/>
                    <a:pt x="259" y="59"/>
                  </a:cubicBezTo>
                  <a:cubicBezTo>
                    <a:pt x="255" y="60"/>
                    <a:pt x="251" y="61"/>
                    <a:pt x="247" y="63"/>
                  </a:cubicBezTo>
                  <a:cubicBezTo>
                    <a:pt x="237" y="52"/>
                    <a:pt x="225" y="35"/>
                    <a:pt x="214" y="22"/>
                  </a:cubicBezTo>
                  <a:cubicBezTo>
                    <a:pt x="205" y="25"/>
                    <a:pt x="196" y="29"/>
                    <a:pt x="187" y="33"/>
                  </a:cubicBezTo>
                  <a:cubicBezTo>
                    <a:pt x="190" y="50"/>
                    <a:pt x="194" y="71"/>
                    <a:pt x="195" y="86"/>
                  </a:cubicBezTo>
                  <a:cubicBezTo>
                    <a:pt x="188" y="90"/>
                    <a:pt x="181" y="94"/>
                    <a:pt x="174" y="99"/>
                  </a:cubicBezTo>
                  <a:cubicBezTo>
                    <a:pt x="161" y="91"/>
                    <a:pt x="145" y="78"/>
                    <a:pt x="130" y="69"/>
                  </a:cubicBezTo>
                  <a:cubicBezTo>
                    <a:pt x="123" y="75"/>
                    <a:pt x="115" y="81"/>
                    <a:pt x="108" y="87"/>
                  </a:cubicBezTo>
                  <a:cubicBezTo>
                    <a:pt x="115" y="103"/>
                    <a:pt x="125" y="122"/>
                    <a:pt x="131" y="136"/>
                  </a:cubicBezTo>
                  <a:cubicBezTo>
                    <a:pt x="125" y="141"/>
                    <a:pt x="119" y="148"/>
                    <a:pt x="114" y="154"/>
                  </a:cubicBezTo>
                  <a:cubicBezTo>
                    <a:pt x="100" y="151"/>
                    <a:pt x="80" y="143"/>
                    <a:pt x="64" y="138"/>
                  </a:cubicBezTo>
                  <a:cubicBezTo>
                    <a:pt x="58" y="145"/>
                    <a:pt x="53" y="153"/>
                    <a:pt x="48" y="162"/>
                  </a:cubicBezTo>
                  <a:cubicBezTo>
                    <a:pt x="59" y="175"/>
                    <a:pt x="74" y="190"/>
                    <a:pt x="83" y="202"/>
                  </a:cubicBezTo>
                  <a:cubicBezTo>
                    <a:pt x="79" y="209"/>
                    <a:pt x="75" y="216"/>
                    <a:pt x="72" y="224"/>
                  </a:cubicBezTo>
                  <a:cubicBezTo>
                    <a:pt x="57" y="225"/>
                    <a:pt x="36" y="223"/>
                    <a:pt x="19" y="223"/>
                  </a:cubicBezTo>
                  <a:cubicBezTo>
                    <a:pt x="16" y="232"/>
                    <a:pt x="13" y="241"/>
                    <a:pt x="11" y="250"/>
                  </a:cubicBezTo>
                  <a:cubicBezTo>
                    <a:pt x="25" y="259"/>
                    <a:pt x="44" y="270"/>
                    <a:pt x="55" y="278"/>
                  </a:cubicBezTo>
                  <a:cubicBezTo>
                    <a:pt x="54" y="287"/>
                    <a:pt x="52" y="295"/>
                    <a:pt x="52" y="303"/>
                  </a:cubicBezTo>
                  <a:cubicBezTo>
                    <a:pt x="38" y="308"/>
                    <a:pt x="17" y="312"/>
                    <a:pt x="0" y="316"/>
                  </a:cubicBezTo>
                  <a:cubicBezTo>
                    <a:pt x="0" y="326"/>
                    <a:pt x="0" y="335"/>
                    <a:pt x="0" y="345"/>
                  </a:cubicBezTo>
                  <a:cubicBezTo>
                    <a:pt x="16" y="350"/>
                    <a:pt x="37" y="355"/>
                    <a:pt x="51" y="360"/>
                  </a:cubicBezTo>
                  <a:cubicBezTo>
                    <a:pt x="52" y="368"/>
                    <a:pt x="53" y="376"/>
                    <a:pt x="54" y="384"/>
                  </a:cubicBezTo>
                  <a:cubicBezTo>
                    <a:pt x="42" y="393"/>
                    <a:pt x="23" y="403"/>
                    <a:pt x="9" y="412"/>
                  </a:cubicBezTo>
                  <a:cubicBezTo>
                    <a:pt x="10" y="417"/>
                    <a:pt x="11" y="421"/>
                    <a:pt x="12" y="426"/>
                  </a:cubicBezTo>
                  <a:cubicBezTo>
                    <a:pt x="14" y="431"/>
                    <a:pt x="15" y="435"/>
                    <a:pt x="16" y="440"/>
                  </a:cubicBezTo>
                  <a:cubicBezTo>
                    <a:pt x="34" y="440"/>
                    <a:pt x="55" y="439"/>
                    <a:pt x="69" y="440"/>
                  </a:cubicBezTo>
                  <a:cubicBezTo>
                    <a:pt x="72" y="447"/>
                    <a:pt x="76" y="455"/>
                    <a:pt x="80" y="462"/>
                  </a:cubicBezTo>
                  <a:cubicBezTo>
                    <a:pt x="70" y="474"/>
                    <a:pt x="55" y="489"/>
                    <a:pt x="44" y="501"/>
                  </a:cubicBezTo>
                  <a:cubicBezTo>
                    <a:pt x="48" y="510"/>
                    <a:pt x="53" y="518"/>
                    <a:pt x="59" y="526"/>
                  </a:cubicBezTo>
                  <a:cubicBezTo>
                    <a:pt x="75" y="521"/>
                    <a:pt x="95" y="514"/>
                    <a:pt x="110" y="510"/>
                  </a:cubicBezTo>
                  <a:cubicBezTo>
                    <a:pt x="115" y="517"/>
                    <a:pt x="120" y="523"/>
                    <a:pt x="126" y="529"/>
                  </a:cubicBezTo>
                  <a:cubicBezTo>
                    <a:pt x="120" y="543"/>
                    <a:pt x="110" y="562"/>
                    <a:pt x="102" y="577"/>
                  </a:cubicBezTo>
                  <a:cubicBezTo>
                    <a:pt x="109" y="584"/>
                    <a:pt x="116" y="590"/>
                    <a:pt x="124" y="596"/>
                  </a:cubicBezTo>
                  <a:cubicBezTo>
                    <a:pt x="138" y="587"/>
                    <a:pt x="155" y="574"/>
                    <a:pt x="168" y="567"/>
                  </a:cubicBezTo>
                  <a:cubicBezTo>
                    <a:pt x="175" y="572"/>
                    <a:pt x="182" y="577"/>
                    <a:pt x="189" y="581"/>
                  </a:cubicBezTo>
                  <a:cubicBezTo>
                    <a:pt x="187" y="596"/>
                    <a:pt x="183" y="616"/>
                    <a:pt x="180" y="633"/>
                  </a:cubicBezTo>
                  <a:cubicBezTo>
                    <a:pt x="188" y="638"/>
                    <a:pt x="197" y="642"/>
                    <a:pt x="206" y="645"/>
                  </a:cubicBezTo>
                  <a:cubicBezTo>
                    <a:pt x="217" y="632"/>
                    <a:pt x="230" y="616"/>
                    <a:pt x="240" y="605"/>
                  </a:cubicBezTo>
                  <a:cubicBezTo>
                    <a:pt x="248" y="608"/>
                    <a:pt x="256" y="610"/>
                    <a:pt x="264" y="613"/>
                  </a:cubicBezTo>
                  <a:cubicBezTo>
                    <a:pt x="267" y="627"/>
                    <a:pt x="268" y="648"/>
                    <a:pt x="270" y="665"/>
                  </a:cubicBezTo>
                  <a:cubicBezTo>
                    <a:pt x="280" y="667"/>
                    <a:pt x="289" y="669"/>
                    <a:pt x="298" y="670"/>
                  </a:cubicBezTo>
                  <a:cubicBezTo>
                    <a:pt x="306" y="654"/>
                    <a:pt x="313" y="634"/>
                    <a:pt x="320" y="621"/>
                  </a:cubicBezTo>
                  <a:cubicBezTo>
                    <a:pt x="329" y="622"/>
                    <a:pt x="337" y="622"/>
                    <a:pt x="345" y="622"/>
                  </a:cubicBezTo>
                  <a:cubicBezTo>
                    <a:pt x="352" y="635"/>
                    <a:pt x="359" y="655"/>
                    <a:pt x="366" y="671"/>
                  </a:cubicBezTo>
                  <a:cubicBezTo>
                    <a:pt x="375" y="670"/>
                    <a:pt x="385" y="668"/>
                    <a:pt x="394" y="667"/>
                  </a:cubicBezTo>
                  <a:cubicBezTo>
                    <a:pt x="397" y="650"/>
                    <a:pt x="398" y="629"/>
                    <a:pt x="402" y="614"/>
                  </a:cubicBezTo>
                  <a:cubicBezTo>
                    <a:pt x="406" y="613"/>
                    <a:pt x="410" y="612"/>
                    <a:pt x="414" y="611"/>
                  </a:cubicBezTo>
                  <a:cubicBezTo>
                    <a:pt x="418" y="610"/>
                    <a:pt x="422" y="609"/>
                    <a:pt x="426" y="608"/>
                  </a:cubicBezTo>
                  <a:cubicBezTo>
                    <a:pt x="436" y="618"/>
                    <a:pt x="448" y="635"/>
                    <a:pt x="459" y="649"/>
                  </a:cubicBezTo>
                  <a:cubicBezTo>
                    <a:pt x="468" y="645"/>
                    <a:pt x="477" y="641"/>
                    <a:pt x="486" y="637"/>
                  </a:cubicBezTo>
                  <a:cubicBezTo>
                    <a:pt x="483" y="620"/>
                    <a:pt x="479" y="599"/>
                    <a:pt x="478" y="585"/>
                  </a:cubicBezTo>
                  <a:cubicBezTo>
                    <a:pt x="485" y="580"/>
                    <a:pt x="492" y="576"/>
                    <a:pt x="499" y="571"/>
                  </a:cubicBezTo>
                  <a:cubicBezTo>
                    <a:pt x="512" y="579"/>
                    <a:pt x="528" y="592"/>
                    <a:pt x="543" y="601"/>
                  </a:cubicBezTo>
                  <a:cubicBezTo>
                    <a:pt x="550" y="595"/>
                    <a:pt x="558" y="589"/>
                    <a:pt x="565" y="583"/>
                  </a:cubicBezTo>
                  <a:cubicBezTo>
                    <a:pt x="557" y="567"/>
                    <a:pt x="548" y="549"/>
                    <a:pt x="542" y="535"/>
                  </a:cubicBezTo>
                  <a:cubicBezTo>
                    <a:pt x="548" y="529"/>
                    <a:pt x="554" y="523"/>
                    <a:pt x="559" y="516"/>
                  </a:cubicBezTo>
                  <a:cubicBezTo>
                    <a:pt x="573" y="520"/>
                    <a:pt x="593" y="527"/>
                    <a:pt x="609" y="532"/>
                  </a:cubicBezTo>
                  <a:cubicBezTo>
                    <a:pt x="615" y="525"/>
                    <a:pt x="620" y="517"/>
                    <a:pt x="625" y="509"/>
                  </a:cubicBezTo>
                  <a:cubicBezTo>
                    <a:pt x="614" y="495"/>
                    <a:pt x="599" y="480"/>
                    <a:pt x="590" y="469"/>
                  </a:cubicBezTo>
                  <a:cubicBezTo>
                    <a:pt x="594" y="461"/>
                    <a:pt x="598" y="454"/>
                    <a:pt x="601" y="446"/>
                  </a:cubicBezTo>
                  <a:cubicBezTo>
                    <a:pt x="616" y="446"/>
                    <a:pt x="637" y="447"/>
                    <a:pt x="654" y="448"/>
                  </a:cubicBezTo>
                  <a:cubicBezTo>
                    <a:pt x="657" y="439"/>
                    <a:pt x="660" y="430"/>
                    <a:pt x="662" y="420"/>
                  </a:cubicBezTo>
                  <a:cubicBezTo>
                    <a:pt x="648" y="411"/>
                    <a:pt x="629" y="401"/>
                    <a:pt x="618" y="392"/>
                  </a:cubicBezTo>
                  <a:cubicBezTo>
                    <a:pt x="619" y="384"/>
                    <a:pt x="620" y="375"/>
                    <a:pt x="621" y="367"/>
                  </a:cubicBezTo>
                  <a:cubicBezTo>
                    <a:pt x="635" y="362"/>
                    <a:pt x="656" y="358"/>
                    <a:pt x="673" y="354"/>
                  </a:cubicBezTo>
                  <a:cubicBezTo>
                    <a:pt x="673" y="344"/>
                    <a:pt x="673" y="335"/>
                    <a:pt x="673" y="325"/>
                  </a:cubicBezTo>
                  <a:cubicBezTo>
                    <a:pt x="657" y="320"/>
                    <a:pt x="636" y="316"/>
                    <a:pt x="622" y="310"/>
                  </a:cubicBezTo>
                  <a:cubicBezTo>
                    <a:pt x="621" y="302"/>
                    <a:pt x="620" y="294"/>
                    <a:pt x="619" y="286"/>
                  </a:cubicBezTo>
                  <a:cubicBezTo>
                    <a:pt x="631" y="277"/>
                    <a:pt x="650" y="267"/>
                    <a:pt x="664" y="258"/>
                  </a:cubicBezTo>
                  <a:cubicBezTo>
                    <a:pt x="663" y="254"/>
                    <a:pt x="662" y="249"/>
                    <a:pt x="661" y="244"/>
                  </a:cubicBezTo>
                  <a:cubicBezTo>
                    <a:pt x="659" y="240"/>
                    <a:pt x="658" y="235"/>
                    <a:pt x="656" y="231"/>
                  </a:cubicBezTo>
                  <a:cubicBezTo>
                    <a:pt x="639" y="230"/>
                    <a:pt x="618" y="232"/>
                    <a:pt x="603" y="231"/>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65" name="Freeform 18"/>
            <p:cNvSpPr>
              <a:spLocks/>
            </p:cNvSpPr>
            <p:nvPr/>
          </p:nvSpPr>
          <p:spPr bwMode="auto">
            <a:xfrm>
              <a:off x="2854326" y="2344738"/>
              <a:ext cx="947738" cy="944562"/>
            </a:xfrm>
            <a:custGeom>
              <a:avLst/>
              <a:gdLst>
                <a:gd name="T0" fmla="*/ 450 w 483"/>
                <a:gd name="T1" fmla="*/ 183 h 482"/>
                <a:gd name="T2" fmla="*/ 300 w 483"/>
                <a:gd name="T3" fmla="*/ 450 h 482"/>
                <a:gd name="T4" fmla="*/ 33 w 483"/>
                <a:gd name="T5" fmla="*/ 300 h 482"/>
                <a:gd name="T6" fmla="*/ 183 w 483"/>
                <a:gd name="T7" fmla="*/ 32 h 482"/>
                <a:gd name="T8" fmla="*/ 450 w 483"/>
                <a:gd name="T9" fmla="*/ 183 h 482"/>
              </a:gdLst>
              <a:ahLst/>
              <a:cxnLst>
                <a:cxn ang="0">
                  <a:pos x="T0" y="T1"/>
                </a:cxn>
                <a:cxn ang="0">
                  <a:pos x="T2" y="T3"/>
                </a:cxn>
                <a:cxn ang="0">
                  <a:pos x="T4" y="T5"/>
                </a:cxn>
                <a:cxn ang="0">
                  <a:pos x="T6" y="T7"/>
                </a:cxn>
                <a:cxn ang="0">
                  <a:pos x="T8" y="T9"/>
                </a:cxn>
              </a:cxnLst>
              <a:rect l="0" t="0" r="r" b="b"/>
              <a:pathLst>
                <a:path w="483" h="482">
                  <a:moveTo>
                    <a:pt x="450" y="183"/>
                  </a:moveTo>
                  <a:cubicBezTo>
                    <a:pt x="483" y="298"/>
                    <a:pt x="415" y="418"/>
                    <a:pt x="300" y="450"/>
                  </a:cubicBezTo>
                  <a:cubicBezTo>
                    <a:pt x="185" y="482"/>
                    <a:pt x="65" y="415"/>
                    <a:pt x="33" y="300"/>
                  </a:cubicBezTo>
                  <a:cubicBezTo>
                    <a:pt x="0" y="184"/>
                    <a:pt x="68" y="64"/>
                    <a:pt x="183" y="32"/>
                  </a:cubicBezTo>
                  <a:cubicBezTo>
                    <a:pt x="298" y="0"/>
                    <a:pt x="418" y="67"/>
                    <a:pt x="450" y="183"/>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66" name="Freeform 19"/>
          <p:cNvSpPr>
            <a:spLocks/>
          </p:cNvSpPr>
          <p:nvPr/>
        </p:nvSpPr>
        <p:spPr bwMode="auto">
          <a:xfrm>
            <a:off x="1402554" y="3876204"/>
            <a:ext cx="994833" cy="924983"/>
          </a:xfrm>
          <a:custGeom>
            <a:avLst/>
            <a:gdLst>
              <a:gd name="T0" fmla="*/ 183 w 380"/>
              <a:gd name="T1" fmla="*/ 354 h 354"/>
              <a:gd name="T2" fmla="*/ 13 w 380"/>
              <a:gd name="T3" fmla="*/ 225 h 354"/>
              <a:gd name="T4" fmla="*/ 29 w 380"/>
              <a:gd name="T5" fmla="*/ 90 h 354"/>
              <a:gd name="T6" fmla="*/ 136 w 380"/>
              <a:gd name="T7" fmla="*/ 7 h 354"/>
              <a:gd name="T8" fmla="*/ 184 w 380"/>
              <a:gd name="T9" fmla="*/ 0 h 354"/>
              <a:gd name="T10" fmla="*/ 354 w 380"/>
              <a:gd name="T11" fmla="*/ 129 h 354"/>
              <a:gd name="T12" fmla="*/ 231 w 380"/>
              <a:gd name="T13" fmla="*/ 348 h 354"/>
              <a:gd name="T14" fmla="*/ 183 w 380"/>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354">
                <a:moveTo>
                  <a:pt x="183" y="354"/>
                </a:moveTo>
                <a:cubicBezTo>
                  <a:pt x="104" y="354"/>
                  <a:pt x="34" y="301"/>
                  <a:pt x="13" y="225"/>
                </a:cubicBezTo>
                <a:cubicBezTo>
                  <a:pt x="0" y="179"/>
                  <a:pt x="6" y="132"/>
                  <a:pt x="29" y="90"/>
                </a:cubicBezTo>
                <a:cubicBezTo>
                  <a:pt x="52" y="49"/>
                  <a:pt x="90" y="19"/>
                  <a:pt x="136" y="7"/>
                </a:cubicBezTo>
                <a:cubicBezTo>
                  <a:pt x="151" y="2"/>
                  <a:pt x="168" y="0"/>
                  <a:pt x="184" y="0"/>
                </a:cubicBezTo>
                <a:cubicBezTo>
                  <a:pt x="263" y="0"/>
                  <a:pt x="333" y="53"/>
                  <a:pt x="354" y="129"/>
                </a:cubicBezTo>
                <a:cubicBezTo>
                  <a:pt x="380" y="223"/>
                  <a:pt x="325" y="321"/>
                  <a:pt x="231" y="348"/>
                </a:cubicBezTo>
                <a:cubicBezTo>
                  <a:pt x="216" y="352"/>
                  <a:pt x="199" y="354"/>
                  <a:pt x="183" y="354"/>
                </a:cubicBezTo>
                <a:close/>
              </a:path>
            </a:pathLst>
          </a:custGeom>
          <a:solidFill>
            <a:srgbClr val="EE505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67" name="Group 20"/>
          <p:cNvGrpSpPr/>
          <p:nvPr/>
        </p:nvGrpSpPr>
        <p:grpSpPr>
          <a:xfrm>
            <a:off x="1828002" y="4892203"/>
            <a:ext cx="1761067" cy="1761067"/>
            <a:chOff x="3287713" y="3232150"/>
            <a:chExt cx="1320800" cy="1320800"/>
          </a:xfrm>
        </p:grpSpPr>
        <p:sp>
          <p:nvSpPr>
            <p:cNvPr id="68" name="Freeform 21"/>
            <p:cNvSpPr>
              <a:spLocks/>
            </p:cNvSpPr>
            <p:nvPr/>
          </p:nvSpPr>
          <p:spPr bwMode="auto">
            <a:xfrm>
              <a:off x="3287713" y="3232150"/>
              <a:ext cx="1320800" cy="1320800"/>
            </a:xfrm>
            <a:custGeom>
              <a:avLst/>
              <a:gdLst>
                <a:gd name="T0" fmla="*/ 585 w 673"/>
                <a:gd name="T1" fmla="*/ 193 h 673"/>
                <a:gd name="T2" fmla="*/ 601 w 673"/>
                <a:gd name="T3" fmla="*/ 128 h 673"/>
                <a:gd name="T4" fmla="*/ 534 w 673"/>
                <a:gd name="T5" fmla="*/ 129 h 673"/>
                <a:gd name="T6" fmla="*/ 532 w 673"/>
                <a:gd name="T7" fmla="*/ 62 h 673"/>
                <a:gd name="T8" fmla="*/ 468 w 673"/>
                <a:gd name="T9" fmla="*/ 82 h 673"/>
                <a:gd name="T10" fmla="*/ 447 w 673"/>
                <a:gd name="T11" fmla="*/ 18 h 673"/>
                <a:gd name="T12" fmla="*/ 391 w 673"/>
                <a:gd name="T13" fmla="*/ 55 h 673"/>
                <a:gd name="T14" fmla="*/ 353 w 673"/>
                <a:gd name="T15" fmla="*/ 0 h 673"/>
                <a:gd name="T16" fmla="*/ 309 w 673"/>
                <a:gd name="T17" fmla="*/ 51 h 673"/>
                <a:gd name="T18" fmla="*/ 257 w 673"/>
                <a:gd name="T19" fmla="*/ 10 h 673"/>
                <a:gd name="T20" fmla="*/ 241 w 673"/>
                <a:gd name="T21" fmla="*/ 66 h 673"/>
                <a:gd name="T22" fmla="*/ 193 w 673"/>
                <a:gd name="T23" fmla="*/ 32 h 673"/>
                <a:gd name="T24" fmla="*/ 179 w 673"/>
                <a:gd name="T25" fmla="*/ 97 h 673"/>
                <a:gd name="T26" fmla="*/ 113 w 673"/>
                <a:gd name="T27" fmla="*/ 85 h 673"/>
                <a:gd name="T28" fmla="*/ 118 w 673"/>
                <a:gd name="T29" fmla="*/ 151 h 673"/>
                <a:gd name="T30" fmla="*/ 52 w 673"/>
                <a:gd name="T31" fmla="*/ 158 h 673"/>
                <a:gd name="T32" fmla="*/ 75 w 673"/>
                <a:gd name="T33" fmla="*/ 220 h 673"/>
                <a:gd name="T34" fmla="*/ 13 w 673"/>
                <a:gd name="T35" fmla="*/ 245 h 673"/>
                <a:gd name="T36" fmla="*/ 53 w 673"/>
                <a:gd name="T37" fmla="*/ 299 h 673"/>
                <a:gd name="T38" fmla="*/ 0 w 673"/>
                <a:gd name="T39" fmla="*/ 340 h 673"/>
                <a:gd name="T40" fmla="*/ 53 w 673"/>
                <a:gd name="T41" fmla="*/ 380 h 673"/>
                <a:gd name="T42" fmla="*/ 15 w 673"/>
                <a:gd name="T43" fmla="*/ 435 h 673"/>
                <a:gd name="T44" fmla="*/ 24 w 673"/>
                <a:gd name="T45" fmla="*/ 462 h 673"/>
                <a:gd name="T46" fmla="*/ 89 w 673"/>
                <a:gd name="T47" fmla="*/ 481 h 673"/>
                <a:gd name="T48" fmla="*/ 72 w 673"/>
                <a:gd name="T49" fmla="*/ 545 h 673"/>
                <a:gd name="T50" fmla="*/ 139 w 673"/>
                <a:gd name="T51" fmla="*/ 544 h 673"/>
                <a:gd name="T52" fmla="*/ 142 w 673"/>
                <a:gd name="T53" fmla="*/ 611 h 673"/>
                <a:gd name="T54" fmla="*/ 206 w 673"/>
                <a:gd name="T55" fmla="*/ 592 h 673"/>
                <a:gd name="T56" fmla="*/ 227 w 673"/>
                <a:gd name="T57" fmla="*/ 655 h 673"/>
                <a:gd name="T58" fmla="*/ 283 w 673"/>
                <a:gd name="T59" fmla="*/ 618 h 673"/>
                <a:gd name="T60" fmla="*/ 321 w 673"/>
                <a:gd name="T61" fmla="*/ 673 h 673"/>
                <a:gd name="T62" fmla="*/ 364 w 673"/>
                <a:gd name="T63" fmla="*/ 622 h 673"/>
                <a:gd name="T64" fmla="*/ 416 w 673"/>
                <a:gd name="T65" fmla="*/ 664 h 673"/>
                <a:gd name="T66" fmla="*/ 432 w 673"/>
                <a:gd name="T67" fmla="*/ 607 h 673"/>
                <a:gd name="T68" fmla="*/ 480 w 673"/>
                <a:gd name="T69" fmla="*/ 641 h 673"/>
                <a:gd name="T70" fmla="*/ 494 w 673"/>
                <a:gd name="T71" fmla="*/ 576 h 673"/>
                <a:gd name="T72" fmla="*/ 560 w 673"/>
                <a:gd name="T73" fmla="*/ 589 h 673"/>
                <a:gd name="T74" fmla="*/ 555 w 673"/>
                <a:gd name="T75" fmla="*/ 522 h 673"/>
                <a:gd name="T76" fmla="*/ 622 w 673"/>
                <a:gd name="T77" fmla="*/ 516 h 673"/>
                <a:gd name="T78" fmla="*/ 599 w 673"/>
                <a:gd name="T79" fmla="*/ 453 h 673"/>
                <a:gd name="T80" fmla="*/ 661 w 673"/>
                <a:gd name="T81" fmla="*/ 428 h 673"/>
                <a:gd name="T82" fmla="*/ 621 w 673"/>
                <a:gd name="T83" fmla="*/ 375 h 673"/>
                <a:gd name="T84" fmla="*/ 673 w 673"/>
                <a:gd name="T85" fmla="*/ 333 h 673"/>
                <a:gd name="T86" fmla="*/ 620 w 673"/>
                <a:gd name="T87" fmla="*/ 293 h 673"/>
                <a:gd name="T88" fmla="*/ 659 w 673"/>
                <a:gd name="T89" fmla="*/ 238 h 673"/>
                <a:gd name="T90" fmla="*/ 649 w 673"/>
                <a:gd name="T91" fmla="*/ 21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596" y="215"/>
                  </a:moveTo>
                  <a:cubicBezTo>
                    <a:pt x="593" y="207"/>
                    <a:pt x="589" y="200"/>
                    <a:pt x="585" y="193"/>
                  </a:cubicBezTo>
                  <a:cubicBezTo>
                    <a:pt x="593" y="181"/>
                    <a:pt x="607" y="165"/>
                    <a:pt x="618" y="151"/>
                  </a:cubicBezTo>
                  <a:cubicBezTo>
                    <a:pt x="613" y="143"/>
                    <a:pt x="607" y="136"/>
                    <a:pt x="601" y="128"/>
                  </a:cubicBezTo>
                  <a:cubicBezTo>
                    <a:pt x="585" y="134"/>
                    <a:pt x="566" y="143"/>
                    <a:pt x="552" y="147"/>
                  </a:cubicBezTo>
                  <a:cubicBezTo>
                    <a:pt x="546" y="140"/>
                    <a:pt x="540" y="135"/>
                    <a:pt x="534" y="129"/>
                  </a:cubicBezTo>
                  <a:cubicBezTo>
                    <a:pt x="539" y="115"/>
                    <a:pt x="548" y="96"/>
                    <a:pt x="554" y="80"/>
                  </a:cubicBezTo>
                  <a:cubicBezTo>
                    <a:pt x="547" y="74"/>
                    <a:pt x="540" y="68"/>
                    <a:pt x="532" y="62"/>
                  </a:cubicBezTo>
                  <a:cubicBezTo>
                    <a:pt x="518" y="72"/>
                    <a:pt x="502" y="86"/>
                    <a:pt x="489" y="94"/>
                  </a:cubicBezTo>
                  <a:cubicBezTo>
                    <a:pt x="482" y="90"/>
                    <a:pt x="475" y="85"/>
                    <a:pt x="468" y="82"/>
                  </a:cubicBezTo>
                  <a:cubicBezTo>
                    <a:pt x="468" y="67"/>
                    <a:pt x="472" y="46"/>
                    <a:pt x="473" y="29"/>
                  </a:cubicBezTo>
                  <a:cubicBezTo>
                    <a:pt x="465" y="25"/>
                    <a:pt x="456" y="22"/>
                    <a:pt x="447" y="18"/>
                  </a:cubicBezTo>
                  <a:cubicBezTo>
                    <a:pt x="436" y="32"/>
                    <a:pt x="424" y="50"/>
                    <a:pt x="415" y="61"/>
                  </a:cubicBezTo>
                  <a:cubicBezTo>
                    <a:pt x="407" y="59"/>
                    <a:pt x="399" y="57"/>
                    <a:pt x="391" y="55"/>
                  </a:cubicBezTo>
                  <a:cubicBezTo>
                    <a:pt x="387" y="41"/>
                    <a:pt x="384" y="20"/>
                    <a:pt x="381" y="3"/>
                  </a:cubicBezTo>
                  <a:cubicBezTo>
                    <a:pt x="372" y="2"/>
                    <a:pt x="362" y="1"/>
                    <a:pt x="353" y="0"/>
                  </a:cubicBezTo>
                  <a:cubicBezTo>
                    <a:pt x="346" y="16"/>
                    <a:pt x="340" y="37"/>
                    <a:pt x="334" y="50"/>
                  </a:cubicBezTo>
                  <a:cubicBezTo>
                    <a:pt x="326" y="50"/>
                    <a:pt x="317" y="50"/>
                    <a:pt x="309" y="51"/>
                  </a:cubicBezTo>
                  <a:cubicBezTo>
                    <a:pt x="302" y="39"/>
                    <a:pt x="293" y="19"/>
                    <a:pt x="285" y="4"/>
                  </a:cubicBezTo>
                  <a:cubicBezTo>
                    <a:pt x="276" y="5"/>
                    <a:pt x="267" y="7"/>
                    <a:pt x="257" y="10"/>
                  </a:cubicBezTo>
                  <a:cubicBezTo>
                    <a:pt x="256" y="27"/>
                    <a:pt x="255" y="48"/>
                    <a:pt x="253" y="62"/>
                  </a:cubicBezTo>
                  <a:cubicBezTo>
                    <a:pt x="249" y="64"/>
                    <a:pt x="245" y="65"/>
                    <a:pt x="241" y="66"/>
                  </a:cubicBezTo>
                  <a:cubicBezTo>
                    <a:pt x="237" y="68"/>
                    <a:pt x="234" y="69"/>
                    <a:pt x="230" y="71"/>
                  </a:cubicBezTo>
                  <a:cubicBezTo>
                    <a:pt x="219" y="61"/>
                    <a:pt x="205" y="44"/>
                    <a:pt x="193" y="32"/>
                  </a:cubicBezTo>
                  <a:cubicBezTo>
                    <a:pt x="185" y="36"/>
                    <a:pt x="176" y="41"/>
                    <a:pt x="168" y="45"/>
                  </a:cubicBezTo>
                  <a:cubicBezTo>
                    <a:pt x="172" y="62"/>
                    <a:pt x="177" y="82"/>
                    <a:pt x="179" y="97"/>
                  </a:cubicBezTo>
                  <a:cubicBezTo>
                    <a:pt x="172" y="102"/>
                    <a:pt x="166" y="107"/>
                    <a:pt x="159" y="112"/>
                  </a:cubicBezTo>
                  <a:cubicBezTo>
                    <a:pt x="146" y="105"/>
                    <a:pt x="128" y="93"/>
                    <a:pt x="113" y="85"/>
                  </a:cubicBezTo>
                  <a:cubicBezTo>
                    <a:pt x="106" y="91"/>
                    <a:pt x="99" y="98"/>
                    <a:pt x="93" y="105"/>
                  </a:cubicBezTo>
                  <a:cubicBezTo>
                    <a:pt x="101" y="120"/>
                    <a:pt x="112" y="138"/>
                    <a:pt x="118" y="151"/>
                  </a:cubicBezTo>
                  <a:cubicBezTo>
                    <a:pt x="113" y="157"/>
                    <a:pt x="108" y="164"/>
                    <a:pt x="103" y="171"/>
                  </a:cubicBezTo>
                  <a:cubicBezTo>
                    <a:pt x="88" y="168"/>
                    <a:pt x="68" y="162"/>
                    <a:pt x="52" y="158"/>
                  </a:cubicBezTo>
                  <a:cubicBezTo>
                    <a:pt x="46" y="166"/>
                    <a:pt x="42" y="174"/>
                    <a:pt x="37" y="183"/>
                  </a:cubicBezTo>
                  <a:cubicBezTo>
                    <a:pt x="49" y="195"/>
                    <a:pt x="65" y="209"/>
                    <a:pt x="75" y="220"/>
                  </a:cubicBezTo>
                  <a:cubicBezTo>
                    <a:pt x="71" y="228"/>
                    <a:pt x="68" y="236"/>
                    <a:pt x="66" y="243"/>
                  </a:cubicBezTo>
                  <a:cubicBezTo>
                    <a:pt x="51" y="245"/>
                    <a:pt x="30" y="245"/>
                    <a:pt x="13" y="245"/>
                  </a:cubicBezTo>
                  <a:cubicBezTo>
                    <a:pt x="10" y="254"/>
                    <a:pt x="8" y="264"/>
                    <a:pt x="6" y="273"/>
                  </a:cubicBezTo>
                  <a:cubicBezTo>
                    <a:pt x="21" y="282"/>
                    <a:pt x="40" y="291"/>
                    <a:pt x="53" y="299"/>
                  </a:cubicBezTo>
                  <a:cubicBezTo>
                    <a:pt x="51" y="307"/>
                    <a:pt x="51" y="315"/>
                    <a:pt x="50" y="323"/>
                  </a:cubicBezTo>
                  <a:cubicBezTo>
                    <a:pt x="37" y="329"/>
                    <a:pt x="16" y="335"/>
                    <a:pt x="0" y="340"/>
                  </a:cubicBezTo>
                  <a:cubicBezTo>
                    <a:pt x="0" y="350"/>
                    <a:pt x="1" y="359"/>
                    <a:pt x="2" y="369"/>
                  </a:cubicBezTo>
                  <a:cubicBezTo>
                    <a:pt x="18" y="373"/>
                    <a:pt x="39" y="376"/>
                    <a:pt x="53" y="380"/>
                  </a:cubicBezTo>
                  <a:cubicBezTo>
                    <a:pt x="55" y="388"/>
                    <a:pt x="56" y="396"/>
                    <a:pt x="58" y="405"/>
                  </a:cubicBezTo>
                  <a:cubicBezTo>
                    <a:pt x="47" y="414"/>
                    <a:pt x="29" y="425"/>
                    <a:pt x="15" y="435"/>
                  </a:cubicBezTo>
                  <a:cubicBezTo>
                    <a:pt x="16" y="439"/>
                    <a:pt x="18" y="444"/>
                    <a:pt x="19" y="449"/>
                  </a:cubicBezTo>
                  <a:cubicBezTo>
                    <a:pt x="21" y="453"/>
                    <a:pt x="23" y="458"/>
                    <a:pt x="24" y="462"/>
                  </a:cubicBezTo>
                  <a:cubicBezTo>
                    <a:pt x="42" y="461"/>
                    <a:pt x="62" y="459"/>
                    <a:pt x="77" y="459"/>
                  </a:cubicBezTo>
                  <a:cubicBezTo>
                    <a:pt x="81" y="466"/>
                    <a:pt x="85" y="473"/>
                    <a:pt x="89" y="481"/>
                  </a:cubicBezTo>
                  <a:cubicBezTo>
                    <a:pt x="80" y="493"/>
                    <a:pt x="66" y="508"/>
                    <a:pt x="56" y="522"/>
                  </a:cubicBezTo>
                  <a:cubicBezTo>
                    <a:pt x="61" y="530"/>
                    <a:pt x="66" y="538"/>
                    <a:pt x="72" y="545"/>
                  </a:cubicBezTo>
                  <a:cubicBezTo>
                    <a:pt x="88" y="539"/>
                    <a:pt x="108" y="531"/>
                    <a:pt x="122" y="527"/>
                  </a:cubicBezTo>
                  <a:cubicBezTo>
                    <a:pt x="128" y="533"/>
                    <a:pt x="133" y="539"/>
                    <a:pt x="139" y="544"/>
                  </a:cubicBezTo>
                  <a:cubicBezTo>
                    <a:pt x="135" y="559"/>
                    <a:pt x="126" y="578"/>
                    <a:pt x="119" y="594"/>
                  </a:cubicBezTo>
                  <a:cubicBezTo>
                    <a:pt x="126" y="600"/>
                    <a:pt x="134" y="606"/>
                    <a:pt x="142" y="611"/>
                  </a:cubicBezTo>
                  <a:cubicBezTo>
                    <a:pt x="156" y="601"/>
                    <a:pt x="172" y="587"/>
                    <a:pt x="184" y="579"/>
                  </a:cubicBezTo>
                  <a:cubicBezTo>
                    <a:pt x="191" y="584"/>
                    <a:pt x="198" y="588"/>
                    <a:pt x="206" y="592"/>
                  </a:cubicBezTo>
                  <a:cubicBezTo>
                    <a:pt x="205" y="606"/>
                    <a:pt x="202" y="627"/>
                    <a:pt x="200" y="644"/>
                  </a:cubicBezTo>
                  <a:cubicBezTo>
                    <a:pt x="209" y="648"/>
                    <a:pt x="218" y="652"/>
                    <a:pt x="227" y="655"/>
                  </a:cubicBezTo>
                  <a:cubicBezTo>
                    <a:pt x="237" y="641"/>
                    <a:pt x="249" y="624"/>
                    <a:pt x="259" y="613"/>
                  </a:cubicBezTo>
                  <a:cubicBezTo>
                    <a:pt x="267" y="615"/>
                    <a:pt x="275" y="617"/>
                    <a:pt x="283" y="618"/>
                  </a:cubicBezTo>
                  <a:cubicBezTo>
                    <a:pt x="287" y="633"/>
                    <a:pt x="289" y="654"/>
                    <a:pt x="292" y="670"/>
                  </a:cubicBezTo>
                  <a:cubicBezTo>
                    <a:pt x="302" y="672"/>
                    <a:pt x="311" y="673"/>
                    <a:pt x="321" y="673"/>
                  </a:cubicBezTo>
                  <a:cubicBezTo>
                    <a:pt x="327" y="657"/>
                    <a:pt x="333" y="637"/>
                    <a:pt x="340" y="623"/>
                  </a:cubicBezTo>
                  <a:cubicBezTo>
                    <a:pt x="348" y="623"/>
                    <a:pt x="356" y="623"/>
                    <a:pt x="364" y="622"/>
                  </a:cubicBezTo>
                  <a:cubicBezTo>
                    <a:pt x="372" y="635"/>
                    <a:pt x="380" y="654"/>
                    <a:pt x="388" y="669"/>
                  </a:cubicBezTo>
                  <a:cubicBezTo>
                    <a:pt x="398" y="668"/>
                    <a:pt x="407" y="666"/>
                    <a:pt x="416" y="664"/>
                  </a:cubicBezTo>
                  <a:cubicBezTo>
                    <a:pt x="418" y="647"/>
                    <a:pt x="418" y="626"/>
                    <a:pt x="420" y="611"/>
                  </a:cubicBezTo>
                  <a:cubicBezTo>
                    <a:pt x="424" y="610"/>
                    <a:pt x="428" y="608"/>
                    <a:pt x="432" y="607"/>
                  </a:cubicBezTo>
                  <a:cubicBezTo>
                    <a:pt x="436" y="606"/>
                    <a:pt x="440" y="604"/>
                    <a:pt x="444" y="603"/>
                  </a:cubicBezTo>
                  <a:cubicBezTo>
                    <a:pt x="455" y="613"/>
                    <a:pt x="468" y="629"/>
                    <a:pt x="480" y="641"/>
                  </a:cubicBezTo>
                  <a:cubicBezTo>
                    <a:pt x="489" y="637"/>
                    <a:pt x="497" y="633"/>
                    <a:pt x="505" y="628"/>
                  </a:cubicBezTo>
                  <a:cubicBezTo>
                    <a:pt x="502" y="611"/>
                    <a:pt x="496" y="591"/>
                    <a:pt x="494" y="576"/>
                  </a:cubicBezTo>
                  <a:cubicBezTo>
                    <a:pt x="501" y="572"/>
                    <a:pt x="508" y="567"/>
                    <a:pt x="514" y="562"/>
                  </a:cubicBezTo>
                  <a:cubicBezTo>
                    <a:pt x="528" y="568"/>
                    <a:pt x="545" y="580"/>
                    <a:pt x="560" y="589"/>
                  </a:cubicBezTo>
                  <a:cubicBezTo>
                    <a:pt x="567" y="582"/>
                    <a:pt x="574" y="576"/>
                    <a:pt x="581" y="569"/>
                  </a:cubicBezTo>
                  <a:cubicBezTo>
                    <a:pt x="573" y="554"/>
                    <a:pt x="561" y="536"/>
                    <a:pt x="555" y="522"/>
                  </a:cubicBezTo>
                  <a:cubicBezTo>
                    <a:pt x="561" y="516"/>
                    <a:pt x="566" y="509"/>
                    <a:pt x="571" y="503"/>
                  </a:cubicBezTo>
                  <a:cubicBezTo>
                    <a:pt x="585" y="505"/>
                    <a:pt x="605" y="512"/>
                    <a:pt x="622" y="516"/>
                  </a:cubicBezTo>
                  <a:cubicBezTo>
                    <a:pt x="627" y="507"/>
                    <a:pt x="632" y="499"/>
                    <a:pt x="636" y="491"/>
                  </a:cubicBezTo>
                  <a:cubicBezTo>
                    <a:pt x="624" y="478"/>
                    <a:pt x="608" y="464"/>
                    <a:pt x="599" y="453"/>
                  </a:cubicBezTo>
                  <a:cubicBezTo>
                    <a:pt x="602" y="446"/>
                    <a:pt x="605" y="438"/>
                    <a:pt x="608" y="430"/>
                  </a:cubicBezTo>
                  <a:cubicBezTo>
                    <a:pt x="623" y="428"/>
                    <a:pt x="644" y="429"/>
                    <a:pt x="661" y="428"/>
                  </a:cubicBezTo>
                  <a:cubicBezTo>
                    <a:pt x="663" y="419"/>
                    <a:pt x="666" y="410"/>
                    <a:pt x="667" y="400"/>
                  </a:cubicBezTo>
                  <a:cubicBezTo>
                    <a:pt x="652" y="392"/>
                    <a:pt x="633" y="383"/>
                    <a:pt x="621" y="375"/>
                  </a:cubicBezTo>
                  <a:cubicBezTo>
                    <a:pt x="622" y="366"/>
                    <a:pt x="623" y="358"/>
                    <a:pt x="623" y="350"/>
                  </a:cubicBezTo>
                  <a:cubicBezTo>
                    <a:pt x="637" y="344"/>
                    <a:pt x="657" y="339"/>
                    <a:pt x="673" y="333"/>
                  </a:cubicBezTo>
                  <a:cubicBezTo>
                    <a:pt x="673" y="324"/>
                    <a:pt x="673" y="314"/>
                    <a:pt x="672" y="304"/>
                  </a:cubicBezTo>
                  <a:cubicBezTo>
                    <a:pt x="655" y="301"/>
                    <a:pt x="634" y="297"/>
                    <a:pt x="620" y="293"/>
                  </a:cubicBezTo>
                  <a:cubicBezTo>
                    <a:pt x="619" y="285"/>
                    <a:pt x="617" y="277"/>
                    <a:pt x="615" y="269"/>
                  </a:cubicBezTo>
                  <a:cubicBezTo>
                    <a:pt x="627" y="260"/>
                    <a:pt x="645" y="248"/>
                    <a:pt x="659" y="238"/>
                  </a:cubicBezTo>
                  <a:cubicBezTo>
                    <a:pt x="657" y="234"/>
                    <a:pt x="656" y="229"/>
                    <a:pt x="654" y="225"/>
                  </a:cubicBezTo>
                  <a:cubicBezTo>
                    <a:pt x="653" y="220"/>
                    <a:pt x="651" y="216"/>
                    <a:pt x="649" y="211"/>
                  </a:cubicBezTo>
                  <a:cubicBezTo>
                    <a:pt x="632" y="212"/>
                    <a:pt x="611" y="215"/>
                    <a:pt x="596" y="21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69" name="Freeform 22"/>
            <p:cNvSpPr>
              <a:spLocks/>
            </p:cNvSpPr>
            <p:nvPr/>
          </p:nvSpPr>
          <p:spPr bwMode="auto">
            <a:xfrm>
              <a:off x="3468688" y="3413125"/>
              <a:ext cx="958850" cy="958850"/>
            </a:xfrm>
            <a:custGeom>
              <a:avLst/>
              <a:gdLst>
                <a:gd name="T0" fmla="*/ 449 w 489"/>
                <a:gd name="T1" fmla="*/ 172 h 489"/>
                <a:gd name="T2" fmla="*/ 317 w 489"/>
                <a:gd name="T3" fmla="*/ 449 h 489"/>
                <a:gd name="T4" fmla="*/ 40 w 489"/>
                <a:gd name="T5" fmla="*/ 317 h 489"/>
                <a:gd name="T6" fmla="*/ 173 w 489"/>
                <a:gd name="T7" fmla="*/ 40 h 489"/>
                <a:gd name="T8" fmla="*/ 449 w 489"/>
                <a:gd name="T9" fmla="*/ 172 h 489"/>
              </a:gdLst>
              <a:ahLst/>
              <a:cxnLst>
                <a:cxn ang="0">
                  <a:pos x="T0" y="T1"/>
                </a:cxn>
                <a:cxn ang="0">
                  <a:pos x="T2" y="T3"/>
                </a:cxn>
                <a:cxn ang="0">
                  <a:pos x="T4" y="T5"/>
                </a:cxn>
                <a:cxn ang="0">
                  <a:pos x="T6" y="T7"/>
                </a:cxn>
                <a:cxn ang="0">
                  <a:pos x="T8" y="T9"/>
                </a:cxn>
              </a:cxnLst>
              <a:rect l="0" t="0" r="r" b="b"/>
              <a:pathLst>
                <a:path w="489" h="489">
                  <a:moveTo>
                    <a:pt x="449" y="172"/>
                  </a:moveTo>
                  <a:cubicBezTo>
                    <a:pt x="489" y="285"/>
                    <a:pt x="430" y="409"/>
                    <a:pt x="317" y="449"/>
                  </a:cubicBezTo>
                  <a:cubicBezTo>
                    <a:pt x="204" y="489"/>
                    <a:pt x="80" y="430"/>
                    <a:pt x="40" y="317"/>
                  </a:cubicBezTo>
                  <a:cubicBezTo>
                    <a:pt x="0" y="204"/>
                    <a:pt x="60" y="80"/>
                    <a:pt x="173" y="40"/>
                  </a:cubicBezTo>
                  <a:cubicBezTo>
                    <a:pt x="286" y="0"/>
                    <a:pt x="410" y="59"/>
                    <a:pt x="449" y="172"/>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70" name="Freeform 23"/>
          <p:cNvSpPr>
            <a:spLocks/>
          </p:cNvSpPr>
          <p:nvPr/>
        </p:nvSpPr>
        <p:spPr bwMode="auto">
          <a:xfrm>
            <a:off x="2232286" y="5311304"/>
            <a:ext cx="999067" cy="927100"/>
          </a:xfrm>
          <a:custGeom>
            <a:avLst/>
            <a:gdLst>
              <a:gd name="T0" fmla="*/ 183 w 382"/>
              <a:gd name="T1" fmla="*/ 354 h 354"/>
              <a:gd name="T2" fmla="*/ 16 w 382"/>
              <a:gd name="T3" fmla="*/ 236 h 354"/>
              <a:gd name="T4" fmla="*/ 23 w 382"/>
              <a:gd name="T5" fmla="*/ 100 h 354"/>
              <a:gd name="T6" fmla="*/ 124 w 382"/>
              <a:gd name="T7" fmla="*/ 10 h 354"/>
              <a:gd name="T8" fmla="*/ 183 w 382"/>
              <a:gd name="T9" fmla="*/ 0 h 354"/>
              <a:gd name="T10" fmla="*/ 350 w 382"/>
              <a:gd name="T11" fmla="*/ 118 h 354"/>
              <a:gd name="T12" fmla="*/ 242 w 382"/>
              <a:gd name="T13" fmla="*/ 344 h 354"/>
              <a:gd name="T14" fmla="*/ 183 w 38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354">
                <a:moveTo>
                  <a:pt x="183" y="354"/>
                </a:moveTo>
                <a:cubicBezTo>
                  <a:pt x="108" y="354"/>
                  <a:pt x="41" y="306"/>
                  <a:pt x="16" y="236"/>
                </a:cubicBezTo>
                <a:cubicBezTo>
                  <a:pt x="0" y="191"/>
                  <a:pt x="3" y="143"/>
                  <a:pt x="23" y="100"/>
                </a:cubicBezTo>
                <a:cubicBezTo>
                  <a:pt x="44" y="58"/>
                  <a:pt x="79" y="26"/>
                  <a:pt x="124" y="10"/>
                </a:cubicBezTo>
                <a:cubicBezTo>
                  <a:pt x="143" y="3"/>
                  <a:pt x="163" y="0"/>
                  <a:pt x="183" y="0"/>
                </a:cubicBezTo>
                <a:cubicBezTo>
                  <a:pt x="258" y="0"/>
                  <a:pt x="325" y="47"/>
                  <a:pt x="350" y="118"/>
                </a:cubicBezTo>
                <a:cubicBezTo>
                  <a:pt x="382" y="210"/>
                  <a:pt x="334" y="311"/>
                  <a:pt x="242" y="344"/>
                </a:cubicBezTo>
                <a:cubicBezTo>
                  <a:pt x="223" y="350"/>
                  <a:pt x="203" y="354"/>
                  <a:pt x="183" y="354"/>
                </a:cubicBez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71" name="Group 24"/>
          <p:cNvGrpSpPr/>
          <p:nvPr/>
        </p:nvGrpSpPr>
        <p:grpSpPr>
          <a:xfrm>
            <a:off x="3493820" y="4892203"/>
            <a:ext cx="1758951" cy="1761067"/>
            <a:chOff x="4537076" y="3232150"/>
            <a:chExt cx="1319213" cy="1320800"/>
          </a:xfrm>
        </p:grpSpPr>
        <p:sp>
          <p:nvSpPr>
            <p:cNvPr id="72"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73"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74" name="Freeform 27"/>
          <p:cNvSpPr>
            <a:spLocks/>
          </p:cNvSpPr>
          <p:nvPr/>
        </p:nvSpPr>
        <p:spPr bwMode="auto">
          <a:xfrm>
            <a:off x="3898102" y="5311304"/>
            <a:ext cx="950384" cy="927100"/>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75" name="TextBox 28"/>
          <p:cNvSpPr txBox="1"/>
          <p:nvPr/>
        </p:nvSpPr>
        <p:spPr>
          <a:xfrm>
            <a:off x="2822785" y="4016831"/>
            <a:ext cx="1392839" cy="584775"/>
          </a:xfrm>
          <a:prstGeom prst="rect">
            <a:avLst/>
          </a:prstGeom>
          <a:noFill/>
        </p:spPr>
        <p:txBody>
          <a:bodyPr wrap="square" rtlCol="0">
            <a:spAutoFit/>
          </a:bodyPr>
          <a:lstStyle/>
          <a:p>
            <a:pPr algn="ctr" rtl="0"/>
            <a:r>
              <a:rPr lang="ar-SA" sz="1600" b="1" dirty="0" smtClean="0">
                <a:solidFill>
                  <a:prstClr val="black"/>
                </a:solidFill>
                <a:latin typeface="Raleway"/>
              </a:rPr>
              <a:t>سير العمل في المرحلة الأولى </a:t>
            </a:r>
            <a:endParaRPr lang="id-ID" sz="933" b="1" dirty="0">
              <a:solidFill>
                <a:prstClr val="black"/>
              </a:solidFill>
              <a:latin typeface="Raleway"/>
            </a:endParaRPr>
          </a:p>
        </p:txBody>
      </p:sp>
      <p:cxnSp>
        <p:nvCxnSpPr>
          <p:cNvPr id="76" name="Straight Arrow Connector 29"/>
          <p:cNvCxnSpPr/>
          <p:nvPr/>
        </p:nvCxnSpPr>
        <p:spPr>
          <a:xfrm>
            <a:off x="5434286" y="2248105"/>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sp>
        <p:nvSpPr>
          <p:cNvPr id="77" name="TextBox 30"/>
          <p:cNvSpPr txBox="1"/>
          <p:nvPr/>
        </p:nvSpPr>
        <p:spPr>
          <a:xfrm>
            <a:off x="751034" y="2461784"/>
            <a:ext cx="1106393" cy="318100"/>
          </a:xfrm>
          <a:prstGeom prst="rect">
            <a:avLst/>
          </a:prstGeom>
          <a:noFill/>
        </p:spPr>
        <p:txBody>
          <a:bodyPr wrap="none" rtlCol="0">
            <a:spAutoFit/>
          </a:bodyPr>
          <a:lstStyle/>
          <a:p>
            <a:pPr rtl="0"/>
            <a:r>
              <a:rPr lang="ar-SA" sz="1467" dirty="0">
                <a:solidFill>
                  <a:prstClr val="black"/>
                </a:solidFill>
                <a:latin typeface="Raleway"/>
                <a:ea typeface="Raleway" panose="020B0003030101060003" pitchFamily="2" charset="0"/>
              </a:rPr>
              <a:t>الشكر والتقارير</a:t>
            </a:r>
            <a:endParaRPr lang="id-ID" sz="1467" dirty="0">
              <a:solidFill>
                <a:prstClr val="black"/>
              </a:solidFill>
              <a:latin typeface="Raleway"/>
              <a:ea typeface="Raleway" panose="020B0003030101060003" pitchFamily="2" charset="0"/>
            </a:endParaRPr>
          </a:p>
        </p:txBody>
      </p:sp>
      <p:sp>
        <p:nvSpPr>
          <p:cNvPr id="78" name="Rectangle 31"/>
          <p:cNvSpPr/>
          <p:nvPr/>
        </p:nvSpPr>
        <p:spPr>
          <a:xfrm>
            <a:off x="5950" y="2823900"/>
            <a:ext cx="1782504" cy="769441"/>
          </a:xfrm>
          <a:prstGeom prst="rect">
            <a:avLst/>
          </a:prstGeom>
        </p:spPr>
        <p:txBody>
          <a:bodyPr wrap="square">
            <a:spAutoFit/>
          </a:bodyPr>
          <a:lstStyle/>
          <a:p>
            <a:pPr rtl="0"/>
            <a:r>
              <a:rPr lang="ar-SA" sz="1100" dirty="0">
                <a:solidFill>
                  <a:prstClr val="black">
                    <a:lumMod val="65000"/>
                    <a:lumOff val="35000"/>
                  </a:prstClr>
                </a:solidFill>
                <a:latin typeface="Open Sans Light"/>
              </a:rPr>
              <a:t>كتابة تقارير البرامج بعد الانتهاء من كل برنامج مع التقرير الدوري ومنح المدربين والمدربات الرسوم وشهادات الشكر والتقدير </a:t>
            </a:r>
            <a:endParaRPr lang="id-ID" sz="1100" dirty="0">
              <a:solidFill>
                <a:prstClr val="black">
                  <a:lumMod val="65000"/>
                  <a:lumOff val="35000"/>
                </a:prstClr>
              </a:solidFill>
              <a:latin typeface="Open Sans Light"/>
            </a:endParaRPr>
          </a:p>
        </p:txBody>
      </p:sp>
      <p:sp>
        <p:nvSpPr>
          <p:cNvPr id="79" name="TextBox 32"/>
          <p:cNvSpPr txBox="1"/>
          <p:nvPr/>
        </p:nvSpPr>
        <p:spPr>
          <a:xfrm>
            <a:off x="5629109" y="1938603"/>
            <a:ext cx="1234633" cy="318100"/>
          </a:xfrm>
          <a:prstGeom prst="rect">
            <a:avLst/>
          </a:prstGeom>
          <a:noFill/>
        </p:spPr>
        <p:txBody>
          <a:bodyPr wrap="none" rtlCol="0">
            <a:spAutoFit/>
          </a:bodyPr>
          <a:lstStyle/>
          <a:p>
            <a:pPr algn="l" rtl="0"/>
            <a:r>
              <a:rPr lang="ar-SA" sz="1467" dirty="0">
                <a:solidFill>
                  <a:prstClr val="black"/>
                </a:solidFill>
                <a:latin typeface="Raleway"/>
                <a:ea typeface="Raleway" panose="020B0003030101060003" pitchFamily="2" charset="0"/>
              </a:rPr>
              <a:t>الإعلان والتسجيل</a:t>
            </a:r>
            <a:endParaRPr lang="id-ID" sz="1467" dirty="0">
              <a:solidFill>
                <a:prstClr val="black"/>
              </a:solidFill>
              <a:latin typeface="Raleway"/>
              <a:ea typeface="Raleway" panose="020B0003030101060003" pitchFamily="2" charset="0"/>
            </a:endParaRPr>
          </a:p>
        </p:txBody>
      </p:sp>
      <p:sp>
        <p:nvSpPr>
          <p:cNvPr id="80" name="Rectangle 33"/>
          <p:cNvSpPr/>
          <p:nvPr/>
        </p:nvSpPr>
        <p:spPr>
          <a:xfrm>
            <a:off x="5650030" y="2321118"/>
            <a:ext cx="1107292" cy="600164"/>
          </a:xfrm>
          <a:prstGeom prst="rect">
            <a:avLst/>
          </a:prstGeom>
        </p:spPr>
        <p:txBody>
          <a:bodyPr wrap="square">
            <a:spAutoFit/>
          </a:bodyPr>
          <a:lstStyle/>
          <a:p>
            <a:pPr algn="l" rtl="0"/>
            <a:r>
              <a:rPr lang="ar-SA" sz="1100" dirty="0">
                <a:solidFill>
                  <a:prstClr val="black">
                    <a:lumMod val="65000"/>
                    <a:lumOff val="35000"/>
                  </a:prstClr>
                </a:solidFill>
                <a:latin typeface="Open Sans Light"/>
              </a:rPr>
              <a:t>تم إرسال رابط التسجيل في البرنامج وإتاحة التسجيل </a:t>
            </a:r>
            <a:endParaRPr lang="id-ID" sz="1100" dirty="0">
              <a:solidFill>
                <a:prstClr val="black">
                  <a:lumMod val="65000"/>
                  <a:lumOff val="35000"/>
                </a:prstClr>
              </a:solidFill>
              <a:latin typeface="Open Sans Light"/>
            </a:endParaRPr>
          </a:p>
        </p:txBody>
      </p:sp>
      <p:sp>
        <p:nvSpPr>
          <p:cNvPr id="81" name="TextBox 34"/>
          <p:cNvSpPr txBox="1"/>
          <p:nvPr/>
        </p:nvSpPr>
        <p:spPr>
          <a:xfrm>
            <a:off x="375502" y="3949342"/>
            <a:ext cx="567784" cy="318100"/>
          </a:xfrm>
          <a:prstGeom prst="rect">
            <a:avLst/>
          </a:prstGeom>
          <a:noFill/>
        </p:spPr>
        <p:txBody>
          <a:bodyPr wrap="none" rtlCol="0">
            <a:spAutoFit/>
          </a:bodyPr>
          <a:lstStyle/>
          <a:p>
            <a:pPr rtl="0"/>
            <a:r>
              <a:rPr lang="ar-SA" sz="1467" dirty="0">
                <a:solidFill>
                  <a:prstClr val="black"/>
                </a:solidFill>
                <a:latin typeface="Raleway"/>
                <a:ea typeface="Raleway" panose="020B0003030101060003" pitchFamily="2" charset="0"/>
              </a:rPr>
              <a:t>التقييم </a:t>
            </a:r>
            <a:endParaRPr lang="id-ID" sz="1467" dirty="0">
              <a:solidFill>
                <a:prstClr val="black"/>
              </a:solidFill>
              <a:latin typeface="Raleway"/>
              <a:ea typeface="Raleway" panose="020B0003030101060003" pitchFamily="2" charset="0"/>
            </a:endParaRPr>
          </a:p>
        </p:txBody>
      </p:sp>
      <p:sp>
        <p:nvSpPr>
          <p:cNvPr id="82" name="Rectangle 35"/>
          <p:cNvSpPr/>
          <p:nvPr/>
        </p:nvSpPr>
        <p:spPr>
          <a:xfrm>
            <a:off x="-19180" y="4292038"/>
            <a:ext cx="979246" cy="1569660"/>
          </a:xfrm>
          <a:prstGeom prst="rect">
            <a:avLst/>
          </a:prstGeom>
        </p:spPr>
        <p:txBody>
          <a:bodyPr wrap="square">
            <a:spAutoFit/>
          </a:bodyPr>
          <a:lstStyle/>
          <a:p>
            <a:pPr rtl="0"/>
            <a:r>
              <a:rPr lang="ar-SA" sz="1200" dirty="0">
                <a:solidFill>
                  <a:prstClr val="black">
                    <a:lumMod val="65000"/>
                    <a:lumOff val="35000"/>
                  </a:prstClr>
                </a:solidFill>
                <a:latin typeface="Open Sans Light"/>
              </a:rPr>
              <a:t>تم إعداد جميع الأسئلة التقييمية القبلية والبعدية والمتابعة في ذلك مع تقييم المدربين والمدربات لمشاركتهم </a:t>
            </a:r>
            <a:endParaRPr lang="id-ID" sz="1200" dirty="0">
              <a:solidFill>
                <a:prstClr val="black">
                  <a:lumMod val="65000"/>
                  <a:lumOff val="35000"/>
                </a:prstClr>
              </a:solidFill>
              <a:latin typeface="Open Sans Light"/>
            </a:endParaRPr>
          </a:p>
        </p:txBody>
      </p:sp>
      <p:sp>
        <p:nvSpPr>
          <p:cNvPr id="83" name="TextBox 36"/>
          <p:cNvSpPr txBox="1"/>
          <p:nvPr/>
        </p:nvSpPr>
        <p:spPr>
          <a:xfrm>
            <a:off x="5959800" y="3755535"/>
            <a:ext cx="774571" cy="318100"/>
          </a:xfrm>
          <a:prstGeom prst="rect">
            <a:avLst/>
          </a:prstGeom>
          <a:noFill/>
        </p:spPr>
        <p:txBody>
          <a:bodyPr wrap="none" rtlCol="0">
            <a:spAutoFit/>
          </a:bodyPr>
          <a:lstStyle/>
          <a:p>
            <a:pPr algn="l" rtl="0"/>
            <a:r>
              <a:rPr lang="ar-SA" sz="1467" dirty="0">
                <a:solidFill>
                  <a:prstClr val="black"/>
                </a:solidFill>
                <a:latin typeface="Raleway"/>
                <a:ea typeface="Raleway" panose="020B0003030101060003" pitchFamily="2" charset="0"/>
              </a:rPr>
              <a:t>المقابلات </a:t>
            </a:r>
            <a:endParaRPr lang="id-ID" sz="1467" dirty="0">
              <a:solidFill>
                <a:prstClr val="black"/>
              </a:solidFill>
              <a:latin typeface="Raleway"/>
              <a:ea typeface="Raleway" panose="020B0003030101060003" pitchFamily="2" charset="0"/>
            </a:endParaRPr>
          </a:p>
        </p:txBody>
      </p:sp>
      <p:sp>
        <p:nvSpPr>
          <p:cNvPr id="84" name="Rectangle 37"/>
          <p:cNvSpPr/>
          <p:nvPr/>
        </p:nvSpPr>
        <p:spPr>
          <a:xfrm>
            <a:off x="5978788" y="4267205"/>
            <a:ext cx="793363" cy="900246"/>
          </a:xfrm>
          <a:prstGeom prst="rect">
            <a:avLst/>
          </a:prstGeom>
        </p:spPr>
        <p:txBody>
          <a:bodyPr wrap="square">
            <a:spAutoFit/>
          </a:bodyPr>
          <a:lstStyle/>
          <a:p>
            <a:pPr algn="ctr" rtl="0"/>
            <a:r>
              <a:rPr lang="ar-SA" sz="1050" dirty="0">
                <a:solidFill>
                  <a:prstClr val="black">
                    <a:lumMod val="65000"/>
                    <a:lumOff val="35000"/>
                  </a:prstClr>
                </a:solidFill>
                <a:latin typeface="Open Sans Light"/>
              </a:rPr>
              <a:t>تمت مقابلة وترشيح من تنطبق عليها شروط البرنامج</a:t>
            </a:r>
            <a:endParaRPr lang="id-ID" sz="1050" dirty="0">
              <a:solidFill>
                <a:prstClr val="black">
                  <a:lumMod val="65000"/>
                  <a:lumOff val="35000"/>
                </a:prstClr>
              </a:solidFill>
              <a:latin typeface="Open Sans Light"/>
            </a:endParaRPr>
          </a:p>
        </p:txBody>
      </p:sp>
      <p:sp>
        <p:nvSpPr>
          <p:cNvPr id="85" name="TextBox 38"/>
          <p:cNvSpPr txBox="1"/>
          <p:nvPr/>
        </p:nvSpPr>
        <p:spPr>
          <a:xfrm>
            <a:off x="1036042" y="6066377"/>
            <a:ext cx="1127233" cy="318100"/>
          </a:xfrm>
          <a:prstGeom prst="rect">
            <a:avLst/>
          </a:prstGeom>
          <a:noFill/>
        </p:spPr>
        <p:txBody>
          <a:bodyPr wrap="none" rtlCol="0">
            <a:spAutoFit/>
          </a:bodyPr>
          <a:lstStyle/>
          <a:p>
            <a:pPr rtl="0"/>
            <a:r>
              <a:rPr lang="ar-SA" sz="1467" dirty="0">
                <a:solidFill>
                  <a:prstClr val="black"/>
                </a:solidFill>
                <a:latin typeface="Raleway"/>
                <a:ea typeface="Raleway" panose="020B0003030101060003" pitchFamily="2" charset="0"/>
              </a:rPr>
              <a:t>التنفيذ والتنسيق </a:t>
            </a:r>
            <a:endParaRPr lang="id-ID" sz="1467" dirty="0">
              <a:solidFill>
                <a:prstClr val="black"/>
              </a:solidFill>
              <a:latin typeface="Raleway"/>
              <a:ea typeface="Raleway" panose="020B0003030101060003" pitchFamily="2" charset="0"/>
            </a:endParaRPr>
          </a:p>
        </p:txBody>
      </p:sp>
      <p:sp>
        <p:nvSpPr>
          <p:cNvPr id="86" name="Rectangle 39"/>
          <p:cNvSpPr/>
          <p:nvPr/>
        </p:nvSpPr>
        <p:spPr>
          <a:xfrm>
            <a:off x="321733" y="6494660"/>
            <a:ext cx="1961891" cy="830997"/>
          </a:xfrm>
          <a:prstGeom prst="rect">
            <a:avLst/>
          </a:prstGeom>
        </p:spPr>
        <p:txBody>
          <a:bodyPr wrap="square">
            <a:spAutoFit/>
          </a:bodyPr>
          <a:lstStyle/>
          <a:p>
            <a:pPr rtl="0"/>
            <a:r>
              <a:rPr lang="ar-SA" sz="1200" dirty="0">
                <a:solidFill>
                  <a:prstClr val="black">
                    <a:lumMod val="65000"/>
                    <a:lumOff val="35000"/>
                  </a:prstClr>
                </a:solidFill>
                <a:latin typeface="Open Sans Light"/>
              </a:rPr>
              <a:t>تم التنسيق واعتماد المتدربين والمدربات مع التأكيد والمتابعة والإعلان مع حصر احتياجهم التدريبي</a:t>
            </a:r>
            <a:endParaRPr lang="id-ID" sz="1200" dirty="0">
              <a:solidFill>
                <a:prstClr val="black">
                  <a:lumMod val="65000"/>
                  <a:lumOff val="35000"/>
                </a:prstClr>
              </a:solidFill>
              <a:latin typeface="Open Sans Light"/>
            </a:endParaRPr>
          </a:p>
        </p:txBody>
      </p:sp>
      <p:sp>
        <p:nvSpPr>
          <p:cNvPr id="87" name="TextBox 40"/>
          <p:cNvSpPr txBox="1"/>
          <p:nvPr/>
        </p:nvSpPr>
        <p:spPr>
          <a:xfrm>
            <a:off x="4601481" y="7188384"/>
            <a:ext cx="587020" cy="318100"/>
          </a:xfrm>
          <a:prstGeom prst="rect">
            <a:avLst/>
          </a:prstGeom>
          <a:noFill/>
        </p:spPr>
        <p:txBody>
          <a:bodyPr wrap="none" rtlCol="0">
            <a:spAutoFit/>
          </a:bodyPr>
          <a:lstStyle/>
          <a:p>
            <a:pPr algn="l" rtl="0"/>
            <a:r>
              <a:rPr lang="ar-SA" sz="1467" dirty="0">
                <a:solidFill>
                  <a:prstClr val="black"/>
                </a:solidFill>
                <a:latin typeface="Raleway"/>
                <a:ea typeface="Raleway" panose="020B0003030101060003" pitchFamily="2" charset="0"/>
              </a:rPr>
              <a:t>القبول </a:t>
            </a:r>
            <a:endParaRPr lang="id-ID" sz="1467" dirty="0">
              <a:solidFill>
                <a:prstClr val="black"/>
              </a:solidFill>
              <a:latin typeface="Raleway"/>
              <a:ea typeface="Raleway" panose="020B0003030101060003" pitchFamily="2" charset="0"/>
            </a:endParaRPr>
          </a:p>
        </p:txBody>
      </p:sp>
      <p:sp>
        <p:nvSpPr>
          <p:cNvPr id="88" name="Rectangle 41"/>
          <p:cNvSpPr/>
          <p:nvPr/>
        </p:nvSpPr>
        <p:spPr>
          <a:xfrm>
            <a:off x="4601483" y="7456898"/>
            <a:ext cx="2155839" cy="830997"/>
          </a:xfrm>
          <a:prstGeom prst="rect">
            <a:avLst/>
          </a:prstGeom>
        </p:spPr>
        <p:txBody>
          <a:bodyPr wrap="square">
            <a:spAutoFit/>
          </a:bodyPr>
          <a:lstStyle/>
          <a:p>
            <a:pPr algn="ctr" rtl="0"/>
            <a:r>
              <a:rPr lang="ar-SA" sz="1200" dirty="0">
                <a:solidFill>
                  <a:prstClr val="black">
                    <a:lumMod val="65000"/>
                    <a:lumOff val="35000"/>
                  </a:prstClr>
                </a:solidFill>
                <a:latin typeface="Open Sans Light"/>
              </a:rPr>
              <a:t>تم إرسال رسالة القبول للمرشحات وجمعهم في مجموعة واحدة عبر تطبيق الواتس آب كما تقسيم المشاركات إلى مجموعات تنافسية</a:t>
            </a:r>
            <a:endParaRPr lang="id-ID" sz="1200" dirty="0">
              <a:solidFill>
                <a:prstClr val="black">
                  <a:lumMod val="65000"/>
                  <a:lumOff val="35000"/>
                </a:prstClr>
              </a:solidFill>
              <a:latin typeface="Open Sans Light"/>
            </a:endParaRPr>
          </a:p>
        </p:txBody>
      </p:sp>
      <p:sp>
        <p:nvSpPr>
          <p:cNvPr id="89" name="Freeform 26"/>
          <p:cNvSpPr>
            <a:spLocks/>
          </p:cNvSpPr>
          <p:nvPr/>
        </p:nvSpPr>
        <p:spPr bwMode="auto">
          <a:xfrm>
            <a:off x="843854" y="3562122"/>
            <a:ext cx="649197" cy="1691541"/>
          </a:xfrm>
          <a:custGeom>
            <a:avLst/>
            <a:gdLst>
              <a:gd name="T0" fmla="*/ 35 w 240"/>
              <a:gd name="T1" fmla="*/ 336 h 625"/>
              <a:gd name="T2" fmla="*/ 112 w 240"/>
              <a:gd name="T3" fmla="*/ 52 h 625"/>
              <a:gd name="T4" fmla="*/ 128 w 240"/>
              <a:gd name="T5" fmla="*/ 68 h 625"/>
              <a:gd name="T6" fmla="*/ 155 w 240"/>
              <a:gd name="T7" fmla="*/ 0 h 625"/>
              <a:gd name="T8" fmla="*/ 81 w 240"/>
              <a:gd name="T9" fmla="*/ 21 h 625"/>
              <a:gd name="T10" fmla="*/ 101 w 240"/>
              <a:gd name="T11" fmla="*/ 41 h 625"/>
              <a:gd name="T12" fmla="*/ 19 w 240"/>
              <a:gd name="T13" fmla="*/ 339 h 625"/>
              <a:gd name="T14" fmla="*/ 232 w 240"/>
              <a:gd name="T15" fmla="*/ 625 h 625"/>
              <a:gd name="T16" fmla="*/ 240 w 240"/>
              <a:gd name="T17" fmla="*/ 611 h 625"/>
              <a:gd name="T18" fmla="*/ 35 w 240"/>
              <a:gd name="T19" fmla="*/ 33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25">
                <a:moveTo>
                  <a:pt x="35" y="336"/>
                </a:moveTo>
                <a:cubicBezTo>
                  <a:pt x="17" y="236"/>
                  <a:pt x="45" y="136"/>
                  <a:pt x="112" y="52"/>
                </a:cubicBezTo>
                <a:cubicBezTo>
                  <a:pt x="128" y="68"/>
                  <a:pt x="128" y="68"/>
                  <a:pt x="128" y="68"/>
                </a:cubicBezTo>
                <a:cubicBezTo>
                  <a:pt x="155" y="0"/>
                  <a:pt x="155" y="0"/>
                  <a:pt x="155" y="0"/>
                </a:cubicBezTo>
                <a:cubicBezTo>
                  <a:pt x="81" y="21"/>
                  <a:pt x="81" y="21"/>
                  <a:pt x="81" y="21"/>
                </a:cubicBezTo>
                <a:cubicBezTo>
                  <a:pt x="101" y="41"/>
                  <a:pt x="101" y="41"/>
                  <a:pt x="101" y="41"/>
                </a:cubicBezTo>
                <a:cubicBezTo>
                  <a:pt x="30" y="129"/>
                  <a:pt x="0" y="234"/>
                  <a:pt x="19" y="339"/>
                </a:cubicBezTo>
                <a:cubicBezTo>
                  <a:pt x="39" y="454"/>
                  <a:pt x="117" y="558"/>
                  <a:pt x="232" y="625"/>
                </a:cubicBezTo>
                <a:cubicBezTo>
                  <a:pt x="240" y="611"/>
                  <a:pt x="240" y="611"/>
                  <a:pt x="240" y="611"/>
                </a:cubicBezTo>
                <a:cubicBezTo>
                  <a:pt x="127" y="546"/>
                  <a:pt x="54" y="448"/>
                  <a:pt x="35" y="336"/>
                </a:cubicBezTo>
                <a:close/>
              </a:path>
            </a:pathLst>
          </a:custGeom>
          <a:solidFill>
            <a:srgbClr val="EE505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0" name="Freeform 27"/>
          <p:cNvSpPr>
            <a:spLocks/>
          </p:cNvSpPr>
          <p:nvPr/>
        </p:nvSpPr>
        <p:spPr bwMode="auto">
          <a:xfrm>
            <a:off x="4098630" y="5803038"/>
            <a:ext cx="1360896" cy="114113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1" name="Freeform 28"/>
          <p:cNvSpPr>
            <a:spLocks/>
          </p:cNvSpPr>
          <p:nvPr/>
        </p:nvSpPr>
        <p:spPr bwMode="auto">
          <a:xfrm>
            <a:off x="3861696" y="1802316"/>
            <a:ext cx="1572589" cy="909279"/>
          </a:xfrm>
          <a:custGeom>
            <a:avLst/>
            <a:gdLst>
              <a:gd name="T0" fmla="*/ 558 w 581"/>
              <a:gd name="T1" fmla="*/ 268 h 336"/>
              <a:gd name="T2" fmla="*/ 355 w 581"/>
              <a:gd name="T3" fmla="*/ 46 h 336"/>
              <a:gd name="T4" fmla="*/ 0 w 581"/>
              <a:gd name="T5" fmla="*/ 70 h 336"/>
              <a:gd name="T6" fmla="*/ 7 w 581"/>
              <a:gd name="T7" fmla="*/ 84 h 336"/>
              <a:gd name="T8" fmla="*/ 349 w 581"/>
              <a:gd name="T9" fmla="*/ 61 h 336"/>
              <a:gd name="T10" fmla="*/ 543 w 581"/>
              <a:gd name="T11" fmla="*/ 273 h 336"/>
              <a:gd name="T12" fmla="*/ 518 w 581"/>
              <a:gd name="T13" fmla="*/ 281 h 336"/>
              <a:gd name="T14" fmla="*/ 567 w 581"/>
              <a:gd name="T15" fmla="*/ 336 h 336"/>
              <a:gd name="T16" fmla="*/ 581 w 581"/>
              <a:gd name="T17" fmla="*/ 261 h 336"/>
              <a:gd name="T18" fmla="*/ 558 w 581"/>
              <a:gd name="T19" fmla="*/ 2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336">
                <a:moveTo>
                  <a:pt x="558" y="268"/>
                </a:moveTo>
                <a:cubicBezTo>
                  <a:pt x="523" y="165"/>
                  <a:pt x="451" y="86"/>
                  <a:pt x="355" y="46"/>
                </a:cubicBezTo>
                <a:cubicBezTo>
                  <a:pt x="248" y="0"/>
                  <a:pt x="118" y="9"/>
                  <a:pt x="0" y="70"/>
                </a:cubicBezTo>
                <a:cubicBezTo>
                  <a:pt x="7" y="84"/>
                  <a:pt x="7" y="84"/>
                  <a:pt x="7" y="84"/>
                </a:cubicBezTo>
                <a:cubicBezTo>
                  <a:pt x="123" y="25"/>
                  <a:pt x="244" y="16"/>
                  <a:pt x="349" y="61"/>
                </a:cubicBezTo>
                <a:cubicBezTo>
                  <a:pt x="440" y="99"/>
                  <a:pt x="509" y="174"/>
                  <a:pt x="543" y="273"/>
                </a:cubicBezTo>
                <a:cubicBezTo>
                  <a:pt x="518" y="281"/>
                  <a:pt x="518" y="281"/>
                  <a:pt x="518" y="281"/>
                </a:cubicBezTo>
                <a:cubicBezTo>
                  <a:pt x="567" y="336"/>
                  <a:pt x="567" y="336"/>
                  <a:pt x="567" y="336"/>
                </a:cubicBezTo>
                <a:cubicBezTo>
                  <a:pt x="581" y="261"/>
                  <a:pt x="581" y="261"/>
                  <a:pt x="581" y="261"/>
                </a:cubicBezTo>
                <a:lnTo>
                  <a:pt x="558" y="268"/>
                </a:ln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2" name="Freeform 29"/>
          <p:cNvSpPr>
            <a:spLocks/>
          </p:cNvSpPr>
          <p:nvPr/>
        </p:nvSpPr>
        <p:spPr bwMode="auto">
          <a:xfrm>
            <a:off x="4099106" y="4029389"/>
            <a:ext cx="149195" cy="627019"/>
          </a:xfrm>
          <a:custGeom>
            <a:avLst/>
            <a:gdLst>
              <a:gd name="T0" fmla="*/ 55 w 55"/>
              <a:gd name="T1" fmla="*/ 232 h 232"/>
              <a:gd name="T2" fmla="*/ 55 w 55"/>
              <a:gd name="T3" fmla="*/ 179 h 232"/>
              <a:gd name="T4" fmla="*/ 41 w 55"/>
              <a:gd name="T5" fmla="*/ 185 h 232"/>
              <a:gd name="T6" fmla="*/ 31 w 55"/>
              <a:gd name="T7" fmla="*/ 4 h 232"/>
              <a:gd name="T8" fmla="*/ 16 w 55"/>
              <a:gd name="T9" fmla="*/ 0 h 232"/>
              <a:gd name="T10" fmla="*/ 26 w 55"/>
              <a:gd name="T11" fmla="*/ 191 h 232"/>
              <a:gd name="T12" fmla="*/ 11 w 55"/>
              <a:gd name="T13" fmla="*/ 198 h 232"/>
              <a:gd name="T14" fmla="*/ 55 w 55"/>
              <a:gd name="T15" fmla="*/ 232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32">
                <a:moveTo>
                  <a:pt x="55" y="232"/>
                </a:moveTo>
                <a:cubicBezTo>
                  <a:pt x="55" y="179"/>
                  <a:pt x="55" y="179"/>
                  <a:pt x="55" y="179"/>
                </a:cubicBezTo>
                <a:cubicBezTo>
                  <a:pt x="41" y="185"/>
                  <a:pt x="41" y="185"/>
                  <a:pt x="41" y="185"/>
                </a:cubicBezTo>
                <a:cubicBezTo>
                  <a:pt x="20" y="130"/>
                  <a:pt x="16" y="68"/>
                  <a:pt x="31" y="4"/>
                </a:cubicBezTo>
                <a:cubicBezTo>
                  <a:pt x="16" y="0"/>
                  <a:pt x="16" y="0"/>
                  <a:pt x="16" y="0"/>
                </a:cubicBezTo>
                <a:cubicBezTo>
                  <a:pt x="0" y="68"/>
                  <a:pt x="4" y="133"/>
                  <a:pt x="26" y="191"/>
                </a:cubicBezTo>
                <a:cubicBezTo>
                  <a:pt x="11" y="198"/>
                  <a:pt x="11" y="198"/>
                  <a:pt x="11" y="198"/>
                </a:cubicBezTo>
                <a:lnTo>
                  <a:pt x="55" y="232"/>
                </a:ln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4" name="Freeform 31"/>
          <p:cNvSpPr>
            <a:spLocks/>
          </p:cNvSpPr>
          <p:nvPr/>
        </p:nvSpPr>
        <p:spPr bwMode="auto">
          <a:xfrm>
            <a:off x="2837093" y="4713588"/>
            <a:ext cx="600809" cy="330647"/>
          </a:xfrm>
          <a:custGeom>
            <a:avLst/>
            <a:gdLst>
              <a:gd name="T0" fmla="*/ 222 w 222"/>
              <a:gd name="T1" fmla="*/ 110 h 122"/>
              <a:gd name="T2" fmla="*/ 49 w 222"/>
              <a:gd name="T3" fmla="*/ 18 h 122"/>
              <a:gd name="T4" fmla="*/ 51 w 222"/>
              <a:gd name="T5" fmla="*/ 0 h 122"/>
              <a:gd name="T6" fmla="*/ 0 w 222"/>
              <a:gd name="T7" fmla="*/ 21 h 122"/>
              <a:gd name="T8" fmla="*/ 46 w 222"/>
              <a:gd name="T9" fmla="*/ 47 h 122"/>
              <a:gd name="T10" fmla="*/ 48 w 222"/>
              <a:gd name="T11" fmla="*/ 34 h 122"/>
              <a:gd name="T12" fmla="*/ 211 w 222"/>
              <a:gd name="T13" fmla="*/ 122 h 122"/>
              <a:gd name="T14" fmla="*/ 222 w 222"/>
              <a:gd name="T15" fmla="*/ 11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22">
                <a:moveTo>
                  <a:pt x="222" y="110"/>
                </a:moveTo>
                <a:cubicBezTo>
                  <a:pt x="172" y="60"/>
                  <a:pt x="112" y="29"/>
                  <a:pt x="49" y="18"/>
                </a:cubicBezTo>
                <a:cubicBezTo>
                  <a:pt x="51" y="0"/>
                  <a:pt x="51" y="0"/>
                  <a:pt x="51" y="0"/>
                </a:cubicBezTo>
                <a:cubicBezTo>
                  <a:pt x="0" y="21"/>
                  <a:pt x="0" y="21"/>
                  <a:pt x="0" y="21"/>
                </a:cubicBezTo>
                <a:cubicBezTo>
                  <a:pt x="46" y="47"/>
                  <a:pt x="46" y="47"/>
                  <a:pt x="46" y="47"/>
                </a:cubicBezTo>
                <a:cubicBezTo>
                  <a:pt x="48" y="34"/>
                  <a:pt x="48" y="34"/>
                  <a:pt x="48" y="34"/>
                </a:cubicBezTo>
                <a:cubicBezTo>
                  <a:pt x="107" y="44"/>
                  <a:pt x="163" y="74"/>
                  <a:pt x="211" y="122"/>
                </a:cubicBezTo>
                <a:lnTo>
                  <a:pt x="222" y="110"/>
                </a:ln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cxnSp>
        <p:nvCxnSpPr>
          <p:cNvPr id="95" name="Straight Arrow Connector 48"/>
          <p:cNvCxnSpPr/>
          <p:nvPr/>
        </p:nvCxnSpPr>
        <p:spPr>
          <a:xfrm>
            <a:off x="6115876" y="4073633"/>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96" name="Group 49"/>
          <p:cNvGrpSpPr/>
          <p:nvPr/>
        </p:nvGrpSpPr>
        <p:grpSpPr>
          <a:xfrm flipV="1">
            <a:off x="4288350" y="6910055"/>
            <a:ext cx="981456" cy="546843"/>
            <a:chOff x="6015388" y="3679825"/>
            <a:chExt cx="736092" cy="201168"/>
          </a:xfrm>
        </p:grpSpPr>
        <p:cxnSp>
          <p:nvCxnSpPr>
            <p:cNvPr id="97"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98"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cxnSp>
        <p:nvCxnSpPr>
          <p:cNvPr id="99" name="Straight Arrow Connector 52"/>
          <p:cNvCxnSpPr/>
          <p:nvPr/>
        </p:nvCxnSpPr>
        <p:spPr>
          <a:xfrm flipH="1">
            <a:off x="975882" y="2779884"/>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cxnSp>
        <p:nvCxnSpPr>
          <p:cNvPr id="100" name="Straight Arrow Connector 53"/>
          <p:cNvCxnSpPr/>
          <p:nvPr/>
        </p:nvCxnSpPr>
        <p:spPr>
          <a:xfrm flipH="1">
            <a:off x="525849" y="4248144"/>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cxnSp>
        <p:nvCxnSpPr>
          <p:cNvPr id="101" name="Straight Arrow Connector 54"/>
          <p:cNvCxnSpPr/>
          <p:nvPr/>
        </p:nvCxnSpPr>
        <p:spPr>
          <a:xfrm flipH="1">
            <a:off x="1853144" y="6421283"/>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126" name="Group 79"/>
          <p:cNvGrpSpPr/>
          <p:nvPr/>
        </p:nvGrpSpPr>
        <p:grpSpPr>
          <a:xfrm>
            <a:off x="4176138" y="2899160"/>
            <a:ext cx="394311" cy="271200"/>
            <a:chOff x="9036050" y="6316663"/>
            <a:chExt cx="350838" cy="241300"/>
          </a:xfrm>
          <a:solidFill>
            <a:srgbClr val="FFFFFF"/>
          </a:solidFill>
        </p:grpSpPr>
        <p:sp>
          <p:nvSpPr>
            <p:cNvPr id="127" name="Freeform 55"/>
            <p:cNvSpPr>
              <a:spLocks noEditPoints="1"/>
            </p:cNvSpPr>
            <p:nvPr/>
          </p:nvSpPr>
          <p:spPr bwMode="auto">
            <a:xfrm>
              <a:off x="9036050" y="6316663"/>
              <a:ext cx="65088" cy="666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28" name="Freeform 56"/>
            <p:cNvSpPr>
              <a:spLocks noEditPoints="1"/>
            </p:cNvSpPr>
            <p:nvPr/>
          </p:nvSpPr>
          <p:spPr bwMode="auto">
            <a:xfrm>
              <a:off x="9036050" y="6403975"/>
              <a:ext cx="65088" cy="666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29" name="Freeform 57"/>
            <p:cNvSpPr>
              <a:spLocks noEditPoints="1"/>
            </p:cNvSpPr>
            <p:nvPr/>
          </p:nvSpPr>
          <p:spPr bwMode="auto">
            <a:xfrm>
              <a:off x="9036050" y="6492875"/>
              <a:ext cx="65088" cy="650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30" name="Freeform 58"/>
            <p:cNvSpPr>
              <a:spLocks/>
            </p:cNvSpPr>
            <p:nvPr/>
          </p:nvSpPr>
          <p:spPr bwMode="auto">
            <a:xfrm>
              <a:off x="9123363" y="6316663"/>
              <a:ext cx="263525" cy="66675"/>
            </a:xfrm>
            <a:custGeom>
              <a:avLst/>
              <a:gdLst>
                <a:gd name="T0" fmla="*/ 166 w 166"/>
                <a:gd name="T1" fmla="*/ 42 h 42"/>
                <a:gd name="T2" fmla="*/ 0 w 166"/>
                <a:gd name="T3" fmla="*/ 42 h 42"/>
                <a:gd name="T4" fmla="*/ 0 w 166"/>
                <a:gd name="T5" fmla="*/ 28 h 42"/>
                <a:gd name="T6" fmla="*/ 152 w 166"/>
                <a:gd name="T7" fmla="*/ 28 h 42"/>
                <a:gd name="T8" fmla="*/ 152 w 166"/>
                <a:gd name="T9" fmla="*/ 14 h 42"/>
                <a:gd name="T10" fmla="*/ 0 w 166"/>
                <a:gd name="T11" fmla="*/ 14 h 42"/>
                <a:gd name="T12" fmla="*/ 0 w 166"/>
                <a:gd name="T13" fmla="*/ 0 h 42"/>
                <a:gd name="T14" fmla="*/ 166 w 166"/>
                <a:gd name="T15" fmla="*/ 0 h 42"/>
                <a:gd name="T16" fmla="*/ 166 w 1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2">
                  <a:moveTo>
                    <a:pt x="166" y="42"/>
                  </a:moveTo>
                  <a:lnTo>
                    <a:pt x="0" y="42"/>
                  </a:lnTo>
                  <a:lnTo>
                    <a:pt x="0" y="28"/>
                  </a:lnTo>
                  <a:lnTo>
                    <a:pt x="152" y="28"/>
                  </a:lnTo>
                  <a:lnTo>
                    <a:pt x="152" y="14"/>
                  </a:lnTo>
                  <a:lnTo>
                    <a:pt x="0" y="14"/>
                  </a:lnTo>
                  <a:lnTo>
                    <a:pt x="0" y="0"/>
                  </a:lnTo>
                  <a:lnTo>
                    <a:pt x="166" y="0"/>
                  </a:lnTo>
                  <a:lnTo>
                    <a:pt x="1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31" name="Freeform 59"/>
            <p:cNvSpPr>
              <a:spLocks/>
            </p:cNvSpPr>
            <p:nvPr/>
          </p:nvSpPr>
          <p:spPr bwMode="auto">
            <a:xfrm>
              <a:off x="9123363" y="6403975"/>
              <a:ext cx="263525" cy="66675"/>
            </a:xfrm>
            <a:custGeom>
              <a:avLst/>
              <a:gdLst>
                <a:gd name="T0" fmla="*/ 166 w 166"/>
                <a:gd name="T1" fmla="*/ 42 h 42"/>
                <a:gd name="T2" fmla="*/ 0 w 166"/>
                <a:gd name="T3" fmla="*/ 42 h 42"/>
                <a:gd name="T4" fmla="*/ 0 w 166"/>
                <a:gd name="T5" fmla="*/ 28 h 42"/>
                <a:gd name="T6" fmla="*/ 152 w 166"/>
                <a:gd name="T7" fmla="*/ 28 h 42"/>
                <a:gd name="T8" fmla="*/ 152 w 166"/>
                <a:gd name="T9" fmla="*/ 14 h 42"/>
                <a:gd name="T10" fmla="*/ 0 w 166"/>
                <a:gd name="T11" fmla="*/ 14 h 42"/>
                <a:gd name="T12" fmla="*/ 0 w 166"/>
                <a:gd name="T13" fmla="*/ 0 h 42"/>
                <a:gd name="T14" fmla="*/ 166 w 166"/>
                <a:gd name="T15" fmla="*/ 0 h 42"/>
                <a:gd name="T16" fmla="*/ 166 w 1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2">
                  <a:moveTo>
                    <a:pt x="166" y="42"/>
                  </a:moveTo>
                  <a:lnTo>
                    <a:pt x="0" y="42"/>
                  </a:lnTo>
                  <a:lnTo>
                    <a:pt x="0" y="28"/>
                  </a:lnTo>
                  <a:lnTo>
                    <a:pt x="152" y="28"/>
                  </a:lnTo>
                  <a:lnTo>
                    <a:pt x="152" y="14"/>
                  </a:lnTo>
                  <a:lnTo>
                    <a:pt x="0" y="14"/>
                  </a:lnTo>
                  <a:lnTo>
                    <a:pt x="0" y="0"/>
                  </a:lnTo>
                  <a:lnTo>
                    <a:pt x="166" y="0"/>
                  </a:lnTo>
                  <a:lnTo>
                    <a:pt x="1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32" name="Freeform 60"/>
            <p:cNvSpPr>
              <a:spLocks/>
            </p:cNvSpPr>
            <p:nvPr/>
          </p:nvSpPr>
          <p:spPr bwMode="auto">
            <a:xfrm>
              <a:off x="9123363" y="6492875"/>
              <a:ext cx="263525" cy="65088"/>
            </a:xfrm>
            <a:custGeom>
              <a:avLst/>
              <a:gdLst>
                <a:gd name="T0" fmla="*/ 166 w 166"/>
                <a:gd name="T1" fmla="*/ 41 h 41"/>
                <a:gd name="T2" fmla="*/ 0 w 166"/>
                <a:gd name="T3" fmla="*/ 41 h 41"/>
                <a:gd name="T4" fmla="*/ 0 w 166"/>
                <a:gd name="T5" fmla="*/ 27 h 41"/>
                <a:gd name="T6" fmla="*/ 152 w 166"/>
                <a:gd name="T7" fmla="*/ 27 h 41"/>
                <a:gd name="T8" fmla="*/ 152 w 166"/>
                <a:gd name="T9" fmla="*/ 13 h 41"/>
                <a:gd name="T10" fmla="*/ 0 w 166"/>
                <a:gd name="T11" fmla="*/ 13 h 41"/>
                <a:gd name="T12" fmla="*/ 0 w 166"/>
                <a:gd name="T13" fmla="*/ 0 h 41"/>
                <a:gd name="T14" fmla="*/ 166 w 166"/>
                <a:gd name="T15" fmla="*/ 0 h 41"/>
                <a:gd name="T16" fmla="*/ 166 w 166"/>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1">
                  <a:moveTo>
                    <a:pt x="166" y="41"/>
                  </a:moveTo>
                  <a:lnTo>
                    <a:pt x="0" y="41"/>
                  </a:lnTo>
                  <a:lnTo>
                    <a:pt x="0" y="27"/>
                  </a:lnTo>
                  <a:lnTo>
                    <a:pt x="152" y="27"/>
                  </a:lnTo>
                  <a:lnTo>
                    <a:pt x="152" y="13"/>
                  </a:lnTo>
                  <a:lnTo>
                    <a:pt x="0" y="13"/>
                  </a:lnTo>
                  <a:lnTo>
                    <a:pt x="0" y="0"/>
                  </a:lnTo>
                  <a:lnTo>
                    <a:pt x="166" y="0"/>
                  </a:lnTo>
                  <a:lnTo>
                    <a:pt x="16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grpSp>
        <p:nvGrpSpPr>
          <p:cNvPr id="154" name="Group 45"/>
          <p:cNvGrpSpPr/>
          <p:nvPr/>
        </p:nvGrpSpPr>
        <p:grpSpPr>
          <a:xfrm>
            <a:off x="4058539" y="5667520"/>
            <a:ext cx="629510" cy="278310"/>
            <a:chOff x="2865438" y="5287963"/>
            <a:chExt cx="754062" cy="333375"/>
          </a:xfrm>
          <a:solidFill>
            <a:srgbClr val="FFFFFF"/>
          </a:solidFill>
        </p:grpSpPr>
        <p:sp>
          <p:nvSpPr>
            <p:cNvPr id="155" name="Freeform 31"/>
            <p:cNvSpPr>
              <a:spLocks/>
            </p:cNvSpPr>
            <p:nvPr/>
          </p:nvSpPr>
          <p:spPr bwMode="auto">
            <a:xfrm>
              <a:off x="3173413" y="5508626"/>
              <a:ext cx="92075" cy="93663"/>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156" name="Freeform 32"/>
            <p:cNvSpPr>
              <a:spLocks/>
            </p:cNvSpPr>
            <p:nvPr/>
          </p:nvSpPr>
          <p:spPr bwMode="auto">
            <a:xfrm>
              <a:off x="3127375" y="5505451"/>
              <a:ext cx="80962" cy="80963"/>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157" name="Freeform 33"/>
            <p:cNvSpPr>
              <a:spLocks/>
            </p:cNvSpPr>
            <p:nvPr/>
          </p:nvSpPr>
          <p:spPr bwMode="auto">
            <a:xfrm>
              <a:off x="3219450" y="5548313"/>
              <a:ext cx="73025" cy="69850"/>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158" name="Freeform 34"/>
            <p:cNvSpPr>
              <a:spLocks/>
            </p:cNvSpPr>
            <p:nvPr/>
          </p:nvSpPr>
          <p:spPr bwMode="auto">
            <a:xfrm>
              <a:off x="3094038" y="5529263"/>
              <a:ext cx="41275" cy="3810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159" name="Freeform 35"/>
            <p:cNvSpPr>
              <a:spLocks/>
            </p:cNvSpPr>
            <p:nvPr/>
          </p:nvSpPr>
          <p:spPr bwMode="auto">
            <a:xfrm>
              <a:off x="3268663" y="5602288"/>
              <a:ext cx="15875" cy="19050"/>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160" name="Freeform 36"/>
            <p:cNvSpPr>
              <a:spLocks/>
            </p:cNvSpPr>
            <p:nvPr/>
          </p:nvSpPr>
          <p:spPr bwMode="auto">
            <a:xfrm>
              <a:off x="3170238" y="5294313"/>
              <a:ext cx="449262" cy="254000"/>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161" name="Freeform 37"/>
            <p:cNvSpPr>
              <a:spLocks/>
            </p:cNvSpPr>
            <p:nvPr/>
          </p:nvSpPr>
          <p:spPr bwMode="auto">
            <a:xfrm>
              <a:off x="2865438" y="5287963"/>
              <a:ext cx="517525" cy="327025"/>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grpSp>
      <p:sp>
        <p:nvSpPr>
          <p:cNvPr id="162" name="Freeform 102"/>
          <p:cNvSpPr>
            <a:spLocks noEditPoints="1"/>
          </p:cNvSpPr>
          <p:nvPr/>
        </p:nvSpPr>
        <p:spPr bwMode="auto">
          <a:xfrm>
            <a:off x="4220231" y="2528375"/>
            <a:ext cx="334311" cy="334311"/>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28 w 64"/>
              <a:gd name="T11" fmla="*/ 8 h 64"/>
              <a:gd name="T12" fmla="*/ 36 w 64"/>
              <a:gd name="T13" fmla="*/ 8 h 64"/>
              <a:gd name="T14" fmla="*/ 36 w 64"/>
              <a:gd name="T15" fmla="*/ 28 h 64"/>
              <a:gd name="T16" fmla="*/ 28 w 64"/>
              <a:gd name="T17" fmla="*/ 28 h 64"/>
              <a:gd name="T18" fmla="*/ 28 w 64"/>
              <a:gd name="T19" fmla="*/ 8 h 64"/>
              <a:gd name="T20" fmla="*/ 32 w 64"/>
              <a:gd name="T21" fmla="*/ 53 h 64"/>
              <a:gd name="T22" fmla="*/ 11 w 64"/>
              <a:gd name="T23" fmla="*/ 32 h 64"/>
              <a:gd name="T24" fmla="*/ 24 w 64"/>
              <a:gd name="T25" fmla="*/ 13 h 64"/>
              <a:gd name="T26" fmla="*/ 24 w 64"/>
              <a:gd name="T27" fmla="*/ 12 h 64"/>
              <a:gd name="T28" fmla="*/ 24 w 64"/>
              <a:gd name="T29" fmla="*/ 20 h 64"/>
              <a:gd name="T30" fmla="*/ 17 w 64"/>
              <a:gd name="T31" fmla="*/ 32 h 64"/>
              <a:gd name="T32" fmla="*/ 32 w 64"/>
              <a:gd name="T33" fmla="*/ 47 h 64"/>
              <a:gd name="T34" fmla="*/ 47 w 64"/>
              <a:gd name="T35" fmla="*/ 32 h 64"/>
              <a:gd name="T36" fmla="*/ 40 w 64"/>
              <a:gd name="T37" fmla="*/ 20 h 64"/>
              <a:gd name="T38" fmla="*/ 40 w 64"/>
              <a:gd name="T39" fmla="*/ 12 h 64"/>
              <a:gd name="T40" fmla="*/ 40 w 64"/>
              <a:gd name="T41" fmla="*/ 13 h 64"/>
              <a:gd name="T42" fmla="*/ 53 w 64"/>
              <a:gd name="T43" fmla="*/ 32 h 64"/>
              <a:gd name="T44" fmla="*/ 32 w 64"/>
              <a:gd name="T45"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28" y="8"/>
                </a:moveTo>
                <a:cubicBezTo>
                  <a:pt x="36" y="8"/>
                  <a:pt x="36" y="8"/>
                  <a:pt x="36" y="8"/>
                </a:cubicBezTo>
                <a:cubicBezTo>
                  <a:pt x="36" y="28"/>
                  <a:pt x="36" y="28"/>
                  <a:pt x="36" y="28"/>
                </a:cubicBezTo>
                <a:cubicBezTo>
                  <a:pt x="28" y="28"/>
                  <a:pt x="28" y="28"/>
                  <a:pt x="28" y="28"/>
                </a:cubicBezTo>
                <a:lnTo>
                  <a:pt x="28" y="8"/>
                </a:lnTo>
                <a:close/>
                <a:moveTo>
                  <a:pt x="32" y="53"/>
                </a:moveTo>
                <a:cubicBezTo>
                  <a:pt x="20" y="53"/>
                  <a:pt x="11" y="44"/>
                  <a:pt x="11" y="32"/>
                </a:cubicBezTo>
                <a:cubicBezTo>
                  <a:pt x="11" y="24"/>
                  <a:pt x="16" y="16"/>
                  <a:pt x="24" y="13"/>
                </a:cubicBezTo>
                <a:cubicBezTo>
                  <a:pt x="24" y="12"/>
                  <a:pt x="24" y="12"/>
                  <a:pt x="24" y="12"/>
                </a:cubicBezTo>
                <a:cubicBezTo>
                  <a:pt x="24" y="20"/>
                  <a:pt x="24" y="20"/>
                  <a:pt x="24" y="20"/>
                </a:cubicBezTo>
                <a:cubicBezTo>
                  <a:pt x="20" y="22"/>
                  <a:pt x="17" y="27"/>
                  <a:pt x="17" y="32"/>
                </a:cubicBezTo>
                <a:cubicBezTo>
                  <a:pt x="17" y="40"/>
                  <a:pt x="24" y="47"/>
                  <a:pt x="32" y="47"/>
                </a:cubicBezTo>
                <a:cubicBezTo>
                  <a:pt x="40" y="47"/>
                  <a:pt x="47" y="40"/>
                  <a:pt x="47" y="32"/>
                </a:cubicBezTo>
                <a:cubicBezTo>
                  <a:pt x="47" y="27"/>
                  <a:pt x="44" y="22"/>
                  <a:pt x="40" y="20"/>
                </a:cubicBezTo>
                <a:cubicBezTo>
                  <a:pt x="40" y="12"/>
                  <a:pt x="40" y="12"/>
                  <a:pt x="40" y="12"/>
                </a:cubicBezTo>
                <a:cubicBezTo>
                  <a:pt x="40" y="13"/>
                  <a:pt x="40" y="13"/>
                  <a:pt x="40" y="13"/>
                </a:cubicBezTo>
                <a:cubicBezTo>
                  <a:pt x="48" y="16"/>
                  <a:pt x="53" y="24"/>
                  <a:pt x="53" y="32"/>
                </a:cubicBezTo>
                <a:cubicBezTo>
                  <a:pt x="53" y="44"/>
                  <a:pt x="44" y="53"/>
                  <a:pt x="32" y="53"/>
                </a:cubicBezTo>
                <a:close/>
              </a:path>
            </a:pathLst>
          </a:custGeom>
          <a:solidFill>
            <a:sysClr val="window" lastClr="FFFFFF"/>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grpSp>
        <p:nvGrpSpPr>
          <p:cNvPr id="163" name="Group 131"/>
          <p:cNvGrpSpPr/>
          <p:nvPr/>
        </p:nvGrpSpPr>
        <p:grpSpPr>
          <a:xfrm>
            <a:off x="4893124" y="4200009"/>
            <a:ext cx="590247" cy="314531"/>
            <a:chOff x="7300913" y="5084763"/>
            <a:chExt cx="728662" cy="381001"/>
          </a:xfrm>
          <a:solidFill>
            <a:srgbClr val="FFFFFF"/>
          </a:solidFill>
        </p:grpSpPr>
        <p:sp>
          <p:nvSpPr>
            <p:cNvPr id="164" name="Freeform 123"/>
            <p:cNvSpPr>
              <a:spLocks/>
            </p:cNvSpPr>
            <p:nvPr/>
          </p:nvSpPr>
          <p:spPr bwMode="auto">
            <a:xfrm>
              <a:off x="7493000" y="5084763"/>
              <a:ext cx="120650" cy="123825"/>
            </a:xfrm>
            <a:custGeom>
              <a:avLst/>
              <a:gdLst>
                <a:gd name="T0" fmla="*/ 29 w 32"/>
                <a:gd name="T1" fmla="*/ 12 h 33"/>
                <a:gd name="T2" fmla="*/ 16 w 32"/>
                <a:gd name="T3" fmla="*/ 0 h 33"/>
                <a:gd name="T4" fmla="*/ 3 w 32"/>
                <a:gd name="T5" fmla="*/ 12 h 33"/>
                <a:gd name="T6" fmla="*/ 0 w 32"/>
                <a:gd name="T7" fmla="*/ 17 h 33"/>
                <a:gd name="T8" fmla="*/ 4 w 32"/>
                <a:gd name="T9" fmla="*/ 21 h 33"/>
                <a:gd name="T10" fmla="*/ 4 w 32"/>
                <a:gd name="T11" fmla="*/ 21 h 33"/>
                <a:gd name="T12" fmla="*/ 16 w 32"/>
                <a:gd name="T13" fmla="*/ 33 h 33"/>
                <a:gd name="T14" fmla="*/ 28 w 32"/>
                <a:gd name="T15" fmla="*/ 21 h 33"/>
                <a:gd name="T16" fmla="*/ 28 w 32"/>
                <a:gd name="T17" fmla="*/ 21 h 33"/>
                <a:gd name="T18" fmla="*/ 32 w 32"/>
                <a:gd name="T19" fmla="*/ 17 h 33"/>
                <a:gd name="T20" fmla="*/ 29 w 32"/>
                <a:gd name="T21"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3">
                  <a:moveTo>
                    <a:pt x="29" y="12"/>
                  </a:moveTo>
                  <a:cubicBezTo>
                    <a:pt x="29" y="4"/>
                    <a:pt x="23" y="0"/>
                    <a:pt x="16" y="0"/>
                  </a:cubicBezTo>
                  <a:cubicBezTo>
                    <a:pt x="9" y="0"/>
                    <a:pt x="4" y="4"/>
                    <a:pt x="3" y="12"/>
                  </a:cubicBezTo>
                  <a:cubicBezTo>
                    <a:pt x="2" y="13"/>
                    <a:pt x="0" y="14"/>
                    <a:pt x="0" y="17"/>
                  </a:cubicBezTo>
                  <a:cubicBezTo>
                    <a:pt x="0" y="19"/>
                    <a:pt x="2" y="21"/>
                    <a:pt x="4" y="21"/>
                  </a:cubicBezTo>
                  <a:cubicBezTo>
                    <a:pt x="4" y="21"/>
                    <a:pt x="4" y="21"/>
                    <a:pt x="4" y="21"/>
                  </a:cubicBezTo>
                  <a:cubicBezTo>
                    <a:pt x="6" y="28"/>
                    <a:pt x="11" y="33"/>
                    <a:pt x="16" y="33"/>
                  </a:cubicBezTo>
                  <a:cubicBezTo>
                    <a:pt x="21" y="33"/>
                    <a:pt x="26" y="28"/>
                    <a:pt x="28" y="21"/>
                  </a:cubicBezTo>
                  <a:cubicBezTo>
                    <a:pt x="28" y="21"/>
                    <a:pt x="28" y="21"/>
                    <a:pt x="28" y="21"/>
                  </a:cubicBezTo>
                  <a:cubicBezTo>
                    <a:pt x="30" y="21"/>
                    <a:pt x="32" y="19"/>
                    <a:pt x="32" y="17"/>
                  </a:cubicBezTo>
                  <a:cubicBezTo>
                    <a:pt x="32" y="14"/>
                    <a:pt x="31" y="13"/>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165" name="Freeform 124"/>
            <p:cNvSpPr>
              <a:spLocks/>
            </p:cNvSpPr>
            <p:nvPr/>
          </p:nvSpPr>
          <p:spPr bwMode="auto">
            <a:xfrm>
              <a:off x="7454900" y="5208588"/>
              <a:ext cx="195263" cy="101600"/>
            </a:xfrm>
            <a:custGeom>
              <a:avLst/>
              <a:gdLst>
                <a:gd name="T0" fmla="*/ 39 w 52"/>
                <a:gd name="T1" fmla="*/ 0 h 27"/>
                <a:gd name="T2" fmla="*/ 34 w 52"/>
                <a:gd name="T3" fmla="*/ 0 h 27"/>
                <a:gd name="T4" fmla="*/ 30 w 52"/>
                <a:gd name="T5" fmla="*/ 14 h 27"/>
                <a:gd name="T6" fmla="*/ 27 w 52"/>
                <a:gd name="T7" fmla="*/ 7 h 27"/>
                <a:gd name="T8" fmla="*/ 30 w 52"/>
                <a:gd name="T9" fmla="*/ 3 h 27"/>
                <a:gd name="T10" fmla="*/ 30 w 52"/>
                <a:gd name="T11" fmla="*/ 2 h 27"/>
                <a:gd name="T12" fmla="*/ 26 w 52"/>
                <a:gd name="T13" fmla="*/ 3 h 27"/>
                <a:gd name="T14" fmla="*/ 22 w 52"/>
                <a:gd name="T15" fmla="*/ 2 h 27"/>
                <a:gd name="T16" fmla="*/ 22 w 52"/>
                <a:gd name="T17" fmla="*/ 2 h 27"/>
                <a:gd name="T18" fmla="*/ 25 w 52"/>
                <a:gd name="T19" fmla="*/ 7 h 27"/>
                <a:gd name="T20" fmla="*/ 22 w 52"/>
                <a:gd name="T21" fmla="*/ 14 h 27"/>
                <a:gd name="T22" fmla="*/ 18 w 52"/>
                <a:gd name="T23" fmla="*/ 0 h 27"/>
                <a:gd name="T24" fmla="*/ 13 w 52"/>
                <a:gd name="T25" fmla="*/ 0 h 27"/>
                <a:gd name="T26" fmla="*/ 0 w 52"/>
                <a:gd name="T27" fmla="*/ 13 h 27"/>
                <a:gd name="T28" fmla="*/ 0 w 52"/>
                <a:gd name="T29" fmla="*/ 27 h 27"/>
                <a:gd name="T30" fmla="*/ 52 w 52"/>
                <a:gd name="T31" fmla="*/ 27 h 27"/>
                <a:gd name="T32" fmla="*/ 52 w 52"/>
                <a:gd name="T33" fmla="*/ 13 h 27"/>
                <a:gd name="T34" fmla="*/ 39 w 52"/>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39" y="0"/>
                  </a:moveTo>
                  <a:cubicBezTo>
                    <a:pt x="34" y="0"/>
                    <a:pt x="34" y="0"/>
                    <a:pt x="34" y="0"/>
                  </a:cubicBezTo>
                  <a:cubicBezTo>
                    <a:pt x="30" y="14"/>
                    <a:pt x="30" y="14"/>
                    <a:pt x="30" y="14"/>
                  </a:cubicBezTo>
                  <a:cubicBezTo>
                    <a:pt x="27" y="7"/>
                    <a:pt x="27" y="7"/>
                    <a:pt x="27" y="7"/>
                  </a:cubicBezTo>
                  <a:cubicBezTo>
                    <a:pt x="30" y="3"/>
                    <a:pt x="30" y="3"/>
                    <a:pt x="30" y="3"/>
                  </a:cubicBezTo>
                  <a:cubicBezTo>
                    <a:pt x="30" y="2"/>
                    <a:pt x="30" y="2"/>
                    <a:pt x="30" y="2"/>
                  </a:cubicBezTo>
                  <a:cubicBezTo>
                    <a:pt x="29" y="3"/>
                    <a:pt x="27" y="3"/>
                    <a:pt x="26" y="3"/>
                  </a:cubicBezTo>
                  <a:cubicBezTo>
                    <a:pt x="24" y="3"/>
                    <a:pt x="23" y="3"/>
                    <a:pt x="22" y="2"/>
                  </a:cubicBezTo>
                  <a:cubicBezTo>
                    <a:pt x="22" y="2"/>
                    <a:pt x="22" y="2"/>
                    <a:pt x="22" y="2"/>
                  </a:cubicBezTo>
                  <a:cubicBezTo>
                    <a:pt x="25" y="7"/>
                    <a:pt x="25" y="7"/>
                    <a:pt x="25" y="7"/>
                  </a:cubicBezTo>
                  <a:cubicBezTo>
                    <a:pt x="22" y="14"/>
                    <a:pt x="22" y="14"/>
                    <a:pt x="22" y="14"/>
                  </a:cubicBezTo>
                  <a:cubicBezTo>
                    <a:pt x="18" y="0"/>
                    <a:pt x="18" y="0"/>
                    <a:pt x="18" y="0"/>
                  </a:cubicBezTo>
                  <a:cubicBezTo>
                    <a:pt x="13" y="0"/>
                    <a:pt x="13" y="0"/>
                    <a:pt x="13" y="0"/>
                  </a:cubicBezTo>
                  <a:cubicBezTo>
                    <a:pt x="6" y="0"/>
                    <a:pt x="0" y="6"/>
                    <a:pt x="0" y="13"/>
                  </a:cubicBezTo>
                  <a:cubicBezTo>
                    <a:pt x="0" y="27"/>
                    <a:pt x="0" y="27"/>
                    <a:pt x="0" y="27"/>
                  </a:cubicBezTo>
                  <a:cubicBezTo>
                    <a:pt x="52" y="27"/>
                    <a:pt x="52" y="27"/>
                    <a:pt x="52" y="27"/>
                  </a:cubicBezTo>
                  <a:cubicBezTo>
                    <a:pt x="52" y="13"/>
                    <a:pt x="52" y="13"/>
                    <a:pt x="52" y="13"/>
                  </a:cubicBezTo>
                  <a:cubicBezTo>
                    <a:pt x="52" y="6"/>
                    <a:pt x="46"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166" name="Freeform 125"/>
            <p:cNvSpPr>
              <a:spLocks/>
            </p:cNvSpPr>
            <p:nvPr/>
          </p:nvSpPr>
          <p:spPr bwMode="auto">
            <a:xfrm>
              <a:off x="7399338" y="5334001"/>
              <a:ext cx="533400" cy="131763"/>
            </a:xfrm>
            <a:custGeom>
              <a:avLst/>
              <a:gdLst>
                <a:gd name="T0" fmla="*/ 336 w 336"/>
                <a:gd name="T1" fmla="*/ 83 h 83"/>
                <a:gd name="T2" fmla="*/ 0 w 336"/>
                <a:gd name="T3" fmla="*/ 83 h 83"/>
                <a:gd name="T4" fmla="*/ 38 w 336"/>
                <a:gd name="T5" fmla="*/ 0 h 83"/>
                <a:gd name="T6" fmla="*/ 298 w 336"/>
                <a:gd name="T7" fmla="*/ 0 h 83"/>
                <a:gd name="T8" fmla="*/ 336 w 336"/>
                <a:gd name="T9" fmla="*/ 83 h 83"/>
              </a:gdLst>
              <a:ahLst/>
              <a:cxnLst>
                <a:cxn ang="0">
                  <a:pos x="T0" y="T1"/>
                </a:cxn>
                <a:cxn ang="0">
                  <a:pos x="T2" y="T3"/>
                </a:cxn>
                <a:cxn ang="0">
                  <a:pos x="T4" y="T5"/>
                </a:cxn>
                <a:cxn ang="0">
                  <a:pos x="T6" y="T7"/>
                </a:cxn>
                <a:cxn ang="0">
                  <a:pos x="T8" y="T9"/>
                </a:cxn>
              </a:cxnLst>
              <a:rect l="0" t="0" r="r" b="b"/>
              <a:pathLst>
                <a:path w="336" h="83">
                  <a:moveTo>
                    <a:pt x="336" y="83"/>
                  </a:moveTo>
                  <a:lnTo>
                    <a:pt x="0" y="83"/>
                  </a:lnTo>
                  <a:lnTo>
                    <a:pt x="38" y="0"/>
                  </a:lnTo>
                  <a:lnTo>
                    <a:pt x="298" y="0"/>
                  </a:lnTo>
                  <a:lnTo>
                    <a:pt x="336"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167" name="Freeform 126"/>
            <p:cNvSpPr>
              <a:spLocks/>
            </p:cNvSpPr>
            <p:nvPr/>
          </p:nvSpPr>
          <p:spPr bwMode="auto">
            <a:xfrm>
              <a:off x="7715250" y="5084763"/>
              <a:ext cx="115888" cy="123825"/>
            </a:xfrm>
            <a:custGeom>
              <a:avLst/>
              <a:gdLst>
                <a:gd name="T0" fmla="*/ 28 w 31"/>
                <a:gd name="T1" fmla="*/ 12 h 33"/>
                <a:gd name="T2" fmla="*/ 15 w 31"/>
                <a:gd name="T3" fmla="*/ 0 h 33"/>
                <a:gd name="T4" fmla="*/ 2 w 31"/>
                <a:gd name="T5" fmla="*/ 12 h 33"/>
                <a:gd name="T6" fmla="*/ 0 w 31"/>
                <a:gd name="T7" fmla="*/ 17 h 33"/>
                <a:gd name="T8" fmla="*/ 3 w 31"/>
                <a:gd name="T9" fmla="*/ 21 h 33"/>
                <a:gd name="T10" fmla="*/ 4 w 31"/>
                <a:gd name="T11" fmla="*/ 21 h 33"/>
                <a:gd name="T12" fmla="*/ 15 w 31"/>
                <a:gd name="T13" fmla="*/ 33 h 33"/>
                <a:gd name="T14" fmla="*/ 27 w 31"/>
                <a:gd name="T15" fmla="*/ 21 h 33"/>
                <a:gd name="T16" fmla="*/ 27 w 31"/>
                <a:gd name="T17" fmla="*/ 21 h 33"/>
                <a:gd name="T18" fmla="*/ 31 w 31"/>
                <a:gd name="T19" fmla="*/ 17 h 33"/>
                <a:gd name="T20" fmla="*/ 28 w 31"/>
                <a:gd name="T21"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3">
                  <a:moveTo>
                    <a:pt x="28" y="12"/>
                  </a:moveTo>
                  <a:cubicBezTo>
                    <a:pt x="28" y="4"/>
                    <a:pt x="22" y="0"/>
                    <a:pt x="15" y="0"/>
                  </a:cubicBezTo>
                  <a:cubicBezTo>
                    <a:pt x="8" y="0"/>
                    <a:pt x="3" y="4"/>
                    <a:pt x="2" y="12"/>
                  </a:cubicBezTo>
                  <a:cubicBezTo>
                    <a:pt x="1" y="13"/>
                    <a:pt x="0" y="14"/>
                    <a:pt x="0" y="17"/>
                  </a:cubicBezTo>
                  <a:cubicBezTo>
                    <a:pt x="0" y="19"/>
                    <a:pt x="1" y="21"/>
                    <a:pt x="3" y="21"/>
                  </a:cubicBezTo>
                  <a:cubicBezTo>
                    <a:pt x="3" y="21"/>
                    <a:pt x="3" y="21"/>
                    <a:pt x="4" y="21"/>
                  </a:cubicBezTo>
                  <a:cubicBezTo>
                    <a:pt x="6" y="28"/>
                    <a:pt x="10" y="33"/>
                    <a:pt x="15" y="33"/>
                  </a:cubicBezTo>
                  <a:cubicBezTo>
                    <a:pt x="20" y="33"/>
                    <a:pt x="25" y="28"/>
                    <a:pt x="27" y="21"/>
                  </a:cubicBezTo>
                  <a:cubicBezTo>
                    <a:pt x="27" y="21"/>
                    <a:pt x="27" y="21"/>
                    <a:pt x="27" y="21"/>
                  </a:cubicBezTo>
                  <a:cubicBezTo>
                    <a:pt x="29" y="21"/>
                    <a:pt x="31" y="19"/>
                    <a:pt x="31" y="17"/>
                  </a:cubicBezTo>
                  <a:cubicBezTo>
                    <a:pt x="31" y="14"/>
                    <a:pt x="30" y="13"/>
                    <a:pt x="2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168" name="Freeform 127"/>
            <p:cNvSpPr>
              <a:spLocks/>
            </p:cNvSpPr>
            <p:nvPr/>
          </p:nvSpPr>
          <p:spPr bwMode="auto">
            <a:xfrm>
              <a:off x="7673975" y="5208588"/>
              <a:ext cx="195263" cy="101600"/>
            </a:xfrm>
            <a:custGeom>
              <a:avLst/>
              <a:gdLst>
                <a:gd name="T0" fmla="*/ 39 w 52"/>
                <a:gd name="T1" fmla="*/ 0 h 27"/>
                <a:gd name="T2" fmla="*/ 34 w 52"/>
                <a:gd name="T3" fmla="*/ 0 h 27"/>
                <a:gd name="T4" fmla="*/ 30 w 52"/>
                <a:gd name="T5" fmla="*/ 14 h 27"/>
                <a:gd name="T6" fmla="*/ 27 w 52"/>
                <a:gd name="T7" fmla="*/ 7 h 27"/>
                <a:gd name="T8" fmla="*/ 30 w 52"/>
                <a:gd name="T9" fmla="*/ 3 h 27"/>
                <a:gd name="T10" fmla="*/ 30 w 52"/>
                <a:gd name="T11" fmla="*/ 2 h 27"/>
                <a:gd name="T12" fmla="*/ 26 w 52"/>
                <a:gd name="T13" fmla="*/ 3 h 27"/>
                <a:gd name="T14" fmla="*/ 22 w 52"/>
                <a:gd name="T15" fmla="*/ 2 h 27"/>
                <a:gd name="T16" fmla="*/ 22 w 52"/>
                <a:gd name="T17" fmla="*/ 2 h 27"/>
                <a:gd name="T18" fmla="*/ 26 w 52"/>
                <a:gd name="T19" fmla="*/ 7 h 27"/>
                <a:gd name="T20" fmla="*/ 22 w 52"/>
                <a:gd name="T21" fmla="*/ 14 h 27"/>
                <a:gd name="T22" fmla="*/ 18 w 52"/>
                <a:gd name="T23" fmla="*/ 0 h 27"/>
                <a:gd name="T24" fmla="*/ 13 w 52"/>
                <a:gd name="T25" fmla="*/ 0 h 27"/>
                <a:gd name="T26" fmla="*/ 0 w 52"/>
                <a:gd name="T27" fmla="*/ 13 h 27"/>
                <a:gd name="T28" fmla="*/ 0 w 52"/>
                <a:gd name="T29" fmla="*/ 27 h 27"/>
                <a:gd name="T30" fmla="*/ 52 w 52"/>
                <a:gd name="T31" fmla="*/ 27 h 27"/>
                <a:gd name="T32" fmla="*/ 52 w 52"/>
                <a:gd name="T33" fmla="*/ 13 h 27"/>
                <a:gd name="T34" fmla="*/ 39 w 52"/>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39" y="0"/>
                  </a:moveTo>
                  <a:cubicBezTo>
                    <a:pt x="34" y="0"/>
                    <a:pt x="34" y="0"/>
                    <a:pt x="34" y="0"/>
                  </a:cubicBezTo>
                  <a:cubicBezTo>
                    <a:pt x="30" y="14"/>
                    <a:pt x="30" y="14"/>
                    <a:pt x="30" y="14"/>
                  </a:cubicBezTo>
                  <a:cubicBezTo>
                    <a:pt x="27" y="7"/>
                    <a:pt x="27" y="7"/>
                    <a:pt x="27" y="7"/>
                  </a:cubicBezTo>
                  <a:cubicBezTo>
                    <a:pt x="30" y="3"/>
                    <a:pt x="30" y="3"/>
                    <a:pt x="30" y="3"/>
                  </a:cubicBezTo>
                  <a:cubicBezTo>
                    <a:pt x="30" y="2"/>
                    <a:pt x="30" y="2"/>
                    <a:pt x="30" y="2"/>
                  </a:cubicBezTo>
                  <a:cubicBezTo>
                    <a:pt x="29" y="3"/>
                    <a:pt x="27" y="3"/>
                    <a:pt x="26" y="3"/>
                  </a:cubicBezTo>
                  <a:cubicBezTo>
                    <a:pt x="25" y="3"/>
                    <a:pt x="23" y="3"/>
                    <a:pt x="22" y="2"/>
                  </a:cubicBezTo>
                  <a:cubicBezTo>
                    <a:pt x="22" y="2"/>
                    <a:pt x="22" y="2"/>
                    <a:pt x="22" y="2"/>
                  </a:cubicBezTo>
                  <a:cubicBezTo>
                    <a:pt x="26" y="7"/>
                    <a:pt x="26" y="7"/>
                    <a:pt x="26" y="7"/>
                  </a:cubicBezTo>
                  <a:cubicBezTo>
                    <a:pt x="22" y="14"/>
                    <a:pt x="22" y="14"/>
                    <a:pt x="22" y="14"/>
                  </a:cubicBezTo>
                  <a:cubicBezTo>
                    <a:pt x="18" y="0"/>
                    <a:pt x="18" y="0"/>
                    <a:pt x="18" y="0"/>
                  </a:cubicBezTo>
                  <a:cubicBezTo>
                    <a:pt x="13" y="0"/>
                    <a:pt x="13" y="0"/>
                    <a:pt x="13" y="0"/>
                  </a:cubicBezTo>
                  <a:cubicBezTo>
                    <a:pt x="6" y="0"/>
                    <a:pt x="0" y="6"/>
                    <a:pt x="0" y="13"/>
                  </a:cubicBezTo>
                  <a:cubicBezTo>
                    <a:pt x="0" y="27"/>
                    <a:pt x="0" y="27"/>
                    <a:pt x="0" y="27"/>
                  </a:cubicBezTo>
                  <a:cubicBezTo>
                    <a:pt x="52" y="27"/>
                    <a:pt x="52" y="27"/>
                    <a:pt x="52" y="27"/>
                  </a:cubicBezTo>
                  <a:cubicBezTo>
                    <a:pt x="52" y="13"/>
                    <a:pt x="52" y="13"/>
                    <a:pt x="52" y="13"/>
                  </a:cubicBezTo>
                  <a:cubicBezTo>
                    <a:pt x="52" y="6"/>
                    <a:pt x="46"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169" name="Freeform 128"/>
            <p:cNvSpPr>
              <a:spLocks/>
            </p:cNvSpPr>
            <p:nvPr/>
          </p:nvSpPr>
          <p:spPr bwMode="auto">
            <a:xfrm>
              <a:off x="7312025" y="5334001"/>
              <a:ext cx="106363" cy="131763"/>
            </a:xfrm>
            <a:custGeom>
              <a:avLst/>
              <a:gdLst>
                <a:gd name="T0" fmla="*/ 17 w 28"/>
                <a:gd name="T1" fmla="*/ 35 h 35"/>
                <a:gd name="T2" fmla="*/ 28 w 28"/>
                <a:gd name="T3" fmla="*/ 12 h 35"/>
                <a:gd name="T4" fmla="*/ 14 w 28"/>
                <a:gd name="T5" fmla="*/ 0 h 35"/>
                <a:gd name="T6" fmla="*/ 0 w 28"/>
                <a:gd name="T7" fmla="*/ 7 h 35"/>
                <a:gd name="T8" fmla="*/ 0 w 28"/>
                <a:gd name="T9" fmla="*/ 35 h 35"/>
                <a:gd name="T10" fmla="*/ 17 w 28"/>
                <a:gd name="T11" fmla="*/ 35 h 35"/>
              </a:gdLst>
              <a:ahLst/>
              <a:cxnLst>
                <a:cxn ang="0">
                  <a:pos x="T0" y="T1"/>
                </a:cxn>
                <a:cxn ang="0">
                  <a:pos x="T2" y="T3"/>
                </a:cxn>
                <a:cxn ang="0">
                  <a:pos x="T4" y="T5"/>
                </a:cxn>
                <a:cxn ang="0">
                  <a:pos x="T6" y="T7"/>
                </a:cxn>
                <a:cxn ang="0">
                  <a:pos x="T8" y="T9"/>
                </a:cxn>
                <a:cxn ang="0">
                  <a:pos x="T10" y="T11"/>
                </a:cxn>
              </a:cxnLst>
              <a:rect l="0" t="0" r="r" b="b"/>
              <a:pathLst>
                <a:path w="28" h="35">
                  <a:moveTo>
                    <a:pt x="17" y="35"/>
                  </a:moveTo>
                  <a:cubicBezTo>
                    <a:pt x="28" y="12"/>
                    <a:pt x="28" y="12"/>
                    <a:pt x="28" y="12"/>
                  </a:cubicBezTo>
                  <a:cubicBezTo>
                    <a:pt x="28" y="10"/>
                    <a:pt x="23" y="0"/>
                    <a:pt x="14" y="0"/>
                  </a:cubicBezTo>
                  <a:cubicBezTo>
                    <a:pt x="6" y="0"/>
                    <a:pt x="0" y="5"/>
                    <a:pt x="0" y="7"/>
                  </a:cubicBezTo>
                  <a:cubicBezTo>
                    <a:pt x="0" y="35"/>
                    <a:pt x="0" y="35"/>
                    <a:pt x="0" y="35"/>
                  </a:cubicBezTo>
                  <a:lnTo>
                    <a:pt x="1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170" name="Freeform 129"/>
            <p:cNvSpPr>
              <a:spLocks/>
            </p:cNvSpPr>
            <p:nvPr/>
          </p:nvSpPr>
          <p:spPr bwMode="auto">
            <a:xfrm>
              <a:off x="7300913" y="5186363"/>
              <a:ext cx="109538" cy="139700"/>
            </a:xfrm>
            <a:custGeom>
              <a:avLst/>
              <a:gdLst>
                <a:gd name="T0" fmla="*/ 28 w 29"/>
                <a:gd name="T1" fmla="*/ 14 h 37"/>
                <a:gd name="T2" fmla="*/ 18 w 29"/>
                <a:gd name="T3" fmla="*/ 35 h 37"/>
                <a:gd name="T4" fmla="*/ 1 w 29"/>
                <a:gd name="T5" fmla="*/ 19 h 37"/>
                <a:gd name="T6" fmla="*/ 12 w 29"/>
                <a:gd name="T7" fmla="*/ 2 h 37"/>
                <a:gd name="T8" fmla="*/ 28 w 29"/>
                <a:gd name="T9" fmla="*/ 14 h 37"/>
              </a:gdLst>
              <a:ahLst/>
              <a:cxnLst>
                <a:cxn ang="0">
                  <a:pos x="T0" y="T1"/>
                </a:cxn>
                <a:cxn ang="0">
                  <a:pos x="T2" y="T3"/>
                </a:cxn>
                <a:cxn ang="0">
                  <a:pos x="T4" y="T5"/>
                </a:cxn>
                <a:cxn ang="0">
                  <a:pos x="T6" y="T7"/>
                </a:cxn>
                <a:cxn ang="0">
                  <a:pos x="T8" y="T9"/>
                </a:cxn>
              </a:cxnLst>
              <a:rect l="0" t="0" r="r" b="b"/>
              <a:pathLst>
                <a:path w="29" h="37">
                  <a:moveTo>
                    <a:pt x="28" y="14"/>
                  </a:moveTo>
                  <a:cubicBezTo>
                    <a:pt x="29" y="22"/>
                    <a:pt x="25" y="34"/>
                    <a:pt x="18" y="35"/>
                  </a:cubicBezTo>
                  <a:cubicBezTo>
                    <a:pt x="11" y="37"/>
                    <a:pt x="3" y="27"/>
                    <a:pt x="1" y="19"/>
                  </a:cubicBezTo>
                  <a:cubicBezTo>
                    <a:pt x="0" y="11"/>
                    <a:pt x="4" y="3"/>
                    <a:pt x="12" y="2"/>
                  </a:cubicBezTo>
                  <a:cubicBezTo>
                    <a:pt x="19" y="0"/>
                    <a:pt x="26" y="6"/>
                    <a:pt x="2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171" name="Freeform 130"/>
            <p:cNvSpPr>
              <a:spLocks/>
            </p:cNvSpPr>
            <p:nvPr/>
          </p:nvSpPr>
          <p:spPr bwMode="auto">
            <a:xfrm>
              <a:off x="7913688" y="5334001"/>
              <a:ext cx="104775" cy="131763"/>
            </a:xfrm>
            <a:custGeom>
              <a:avLst/>
              <a:gdLst>
                <a:gd name="T0" fmla="*/ 11 w 28"/>
                <a:gd name="T1" fmla="*/ 35 h 35"/>
                <a:gd name="T2" fmla="*/ 0 w 28"/>
                <a:gd name="T3" fmla="*/ 12 h 35"/>
                <a:gd name="T4" fmla="*/ 14 w 28"/>
                <a:gd name="T5" fmla="*/ 0 h 35"/>
                <a:gd name="T6" fmla="*/ 28 w 28"/>
                <a:gd name="T7" fmla="*/ 7 h 35"/>
                <a:gd name="T8" fmla="*/ 28 w 28"/>
                <a:gd name="T9" fmla="*/ 35 h 35"/>
                <a:gd name="T10" fmla="*/ 11 w 28"/>
                <a:gd name="T11" fmla="*/ 35 h 35"/>
              </a:gdLst>
              <a:ahLst/>
              <a:cxnLst>
                <a:cxn ang="0">
                  <a:pos x="T0" y="T1"/>
                </a:cxn>
                <a:cxn ang="0">
                  <a:pos x="T2" y="T3"/>
                </a:cxn>
                <a:cxn ang="0">
                  <a:pos x="T4" y="T5"/>
                </a:cxn>
                <a:cxn ang="0">
                  <a:pos x="T6" y="T7"/>
                </a:cxn>
                <a:cxn ang="0">
                  <a:pos x="T8" y="T9"/>
                </a:cxn>
                <a:cxn ang="0">
                  <a:pos x="T10" y="T11"/>
                </a:cxn>
              </a:cxnLst>
              <a:rect l="0" t="0" r="r" b="b"/>
              <a:pathLst>
                <a:path w="28" h="35">
                  <a:moveTo>
                    <a:pt x="11" y="35"/>
                  </a:moveTo>
                  <a:cubicBezTo>
                    <a:pt x="0" y="12"/>
                    <a:pt x="0" y="12"/>
                    <a:pt x="0" y="12"/>
                  </a:cubicBezTo>
                  <a:cubicBezTo>
                    <a:pt x="0" y="10"/>
                    <a:pt x="5" y="0"/>
                    <a:pt x="14" y="0"/>
                  </a:cubicBezTo>
                  <a:cubicBezTo>
                    <a:pt x="22" y="0"/>
                    <a:pt x="28" y="5"/>
                    <a:pt x="28" y="7"/>
                  </a:cubicBezTo>
                  <a:cubicBezTo>
                    <a:pt x="28" y="35"/>
                    <a:pt x="28" y="35"/>
                    <a:pt x="28" y="35"/>
                  </a:cubicBezTo>
                  <a:lnTo>
                    <a:pt x="1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172" name="Freeform 131"/>
            <p:cNvSpPr>
              <a:spLocks/>
            </p:cNvSpPr>
            <p:nvPr/>
          </p:nvSpPr>
          <p:spPr bwMode="auto">
            <a:xfrm>
              <a:off x="7921625" y="5186363"/>
              <a:ext cx="107950" cy="139700"/>
            </a:xfrm>
            <a:custGeom>
              <a:avLst/>
              <a:gdLst>
                <a:gd name="T0" fmla="*/ 1 w 29"/>
                <a:gd name="T1" fmla="*/ 14 h 37"/>
                <a:gd name="T2" fmla="*/ 11 w 29"/>
                <a:gd name="T3" fmla="*/ 35 h 37"/>
                <a:gd name="T4" fmla="*/ 28 w 29"/>
                <a:gd name="T5" fmla="*/ 19 h 37"/>
                <a:gd name="T6" fmla="*/ 17 w 29"/>
                <a:gd name="T7" fmla="*/ 2 h 37"/>
                <a:gd name="T8" fmla="*/ 1 w 29"/>
                <a:gd name="T9" fmla="*/ 14 h 37"/>
              </a:gdLst>
              <a:ahLst/>
              <a:cxnLst>
                <a:cxn ang="0">
                  <a:pos x="T0" y="T1"/>
                </a:cxn>
                <a:cxn ang="0">
                  <a:pos x="T2" y="T3"/>
                </a:cxn>
                <a:cxn ang="0">
                  <a:pos x="T4" y="T5"/>
                </a:cxn>
                <a:cxn ang="0">
                  <a:pos x="T6" y="T7"/>
                </a:cxn>
                <a:cxn ang="0">
                  <a:pos x="T8" y="T9"/>
                </a:cxn>
              </a:cxnLst>
              <a:rect l="0" t="0" r="r" b="b"/>
              <a:pathLst>
                <a:path w="29" h="37">
                  <a:moveTo>
                    <a:pt x="1" y="14"/>
                  </a:moveTo>
                  <a:cubicBezTo>
                    <a:pt x="0" y="22"/>
                    <a:pt x="4" y="34"/>
                    <a:pt x="11" y="35"/>
                  </a:cubicBezTo>
                  <a:cubicBezTo>
                    <a:pt x="18" y="37"/>
                    <a:pt x="26" y="27"/>
                    <a:pt x="28" y="19"/>
                  </a:cubicBezTo>
                  <a:cubicBezTo>
                    <a:pt x="29" y="11"/>
                    <a:pt x="25" y="3"/>
                    <a:pt x="17" y="2"/>
                  </a:cubicBezTo>
                  <a:cubicBezTo>
                    <a:pt x="10" y="0"/>
                    <a:pt x="3" y="6"/>
                    <a:pt x="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grpSp>
      <p:grpSp>
        <p:nvGrpSpPr>
          <p:cNvPr id="182" name="Group 70"/>
          <p:cNvGrpSpPr/>
          <p:nvPr/>
        </p:nvGrpSpPr>
        <p:grpSpPr>
          <a:xfrm>
            <a:off x="2578792" y="5561392"/>
            <a:ext cx="322596" cy="438856"/>
            <a:chOff x="7523163" y="1893888"/>
            <a:chExt cx="801688" cy="1090612"/>
          </a:xfrm>
          <a:solidFill>
            <a:sysClr val="window" lastClr="FFFFFF"/>
          </a:solidFill>
        </p:grpSpPr>
        <p:sp>
          <p:nvSpPr>
            <p:cNvPr id="183" name="Freeform 17"/>
            <p:cNvSpPr>
              <a:spLocks/>
            </p:cNvSpPr>
            <p:nvPr/>
          </p:nvSpPr>
          <p:spPr bwMode="auto">
            <a:xfrm>
              <a:off x="7823201" y="2260600"/>
              <a:ext cx="247650" cy="60325"/>
            </a:xfrm>
            <a:custGeom>
              <a:avLst/>
              <a:gdLst>
                <a:gd name="T0" fmla="*/ 58 w 65"/>
                <a:gd name="T1" fmla="*/ 0 h 16"/>
                <a:gd name="T2" fmla="*/ 7 w 65"/>
                <a:gd name="T3" fmla="*/ 0 h 16"/>
                <a:gd name="T4" fmla="*/ 0 w 65"/>
                <a:gd name="T5" fmla="*/ 8 h 16"/>
                <a:gd name="T6" fmla="*/ 7 w 65"/>
                <a:gd name="T7" fmla="*/ 16 h 16"/>
                <a:gd name="T8" fmla="*/ 58 w 65"/>
                <a:gd name="T9" fmla="*/ 16 h 16"/>
                <a:gd name="T10" fmla="*/ 65 w 65"/>
                <a:gd name="T11" fmla="*/ 8 h 16"/>
                <a:gd name="T12" fmla="*/ 58 w 6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58" y="0"/>
                  </a:move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ubicBezTo>
                    <a:pt x="65" y="4"/>
                    <a:pt x="62"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4" name="Freeform 18"/>
            <p:cNvSpPr>
              <a:spLocks/>
            </p:cNvSpPr>
            <p:nvPr/>
          </p:nvSpPr>
          <p:spPr bwMode="auto">
            <a:xfrm>
              <a:off x="7823201" y="2427288"/>
              <a:ext cx="247650" cy="60325"/>
            </a:xfrm>
            <a:custGeom>
              <a:avLst/>
              <a:gdLst>
                <a:gd name="T0" fmla="*/ 65 w 65"/>
                <a:gd name="T1" fmla="*/ 8 h 16"/>
                <a:gd name="T2" fmla="*/ 58 w 65"/>
                <a:gd name="T3" fmla="*/ 0 h 16"/>
                <a:gd name="T4" fmla="*/ 7 w 65"/>
                <a:gd name="T5" fmla="*/ 0 h 16"/>
                <a:gd name="T6" fmla="*/ 0 w 65"/>
                <a:gd name="T7" fmla="*/ 8 h 16"/>
                <a:gd name="T8" fmla="*/ 7 w 65"/>
                <a:gd name="T9" fmla="*/ 16 h 16"/>
                <a:gd name="T10" fmla="*/ 58 w 65"/>
                <a:gd name="T11" fmla="*/ 16 h 16"/>
                <a:gd name="T12" fmla="*/ 65 w 6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65" y="8"/>
                  </a:moveTo>
                  <a:cubicBezTo>
                    <a:pt x="65" y="4"/>
                    <a:pt x="62" y="0"/>
                    <a:pt x="58" y="0"/>
                  </a:cubicBez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5" name="Freeform 19"/>
            <p:cNvSpPr>
              <a:spLocks noEditPoints="1"/>
            </p:cNvSpPr>
            <p:nvPr/>
          </p:nvSpPr>
          <p:spPr bwMode="auto">
            <a:xfrm>
              <a:off x="7694613" y="2238375"/>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50 h 66"/>
                <a:gd name="T12" fmla="*/ 17 w 65"/>
                <a:gd name="T13" fmla="*/ 50 h 66"/>
                <a:gd name="T14" fmla="*/ 17 w 65"/>
                <a:gd name="T15" fmla="*/ 19 h 66"/>
                <a:gd name="T16" fmla="*/ 48 w 65"/>
                <a:gd name="T17" fmla="*/ 19 h 66"/>
                <a:gd name="T18" fmla="*/ 48 w 65"/>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50"/>
                  </a:moveTo>
                  <a:lnTo>
                    <a:pt x="17" y="50"/>
                  </a:lnTo>
                  <a:lnTo>
                    <a:pt x="17" y="19"/>
                  </a:lnTo>
                  <a:lnTo>
                    <a:pt x="48" y="19"/>
                  </a:lnTo>
                  <a:lnTo>
                    <a:pt x="4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6" name="Freeform 20"/>
            <p:cNvSpPr>
              <a:spLocks noEditPoints="1"/>
            </p:cNvSpPr>
            <p:nvPr/>
          </p:nvSpPr>
          <p:spPr bwMode="auto">
            <a:xfrm>
              <a:off x="7694613" y="2405063"/>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47 h 66"/>
                <a:gd name="T12" fmla="*/ 17 w 65"/>
                <a:gd name="T13" fmla="*/ 47 h 66"/>
                <a:gd name="T14" fmla="*/ 17 w 65"/>
                <a:gd name="T15" fmla="*/ 16 h 66"/>
                <a:gd name="T16" fmla="*/ 48 w 65"/>
                <a:gd name="T17" fmla="*/ 16 h 66"/>
                <a:gd name="T18" fmla="*/ 48 w 65"/>
                <a:gd name="T19"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47"/>
                  </a:moveTo>
                  <a:lnTo>
                    <a:pt x="17" y="47"/>
                  </a:lnTo>
                  <a:lnTo>
                    <a:pt x="17" y="16"/>
                  </a:lnTo>
                  <a:lnTo>
                    <a:pt x="48" y="16"/>
                  </a:lnTo>
                  <a:lnTo>
                    <a:pt x="4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7" name="Freeform 21"/>
            <p:cNvSpPr>
              <a:spLocks noEditPoints="1"/>
            </p:cNvSpPr>
            <p:nvPr/>
          </p:nvSpPr>
          <p:spPr bwMode="auto">
            <a:xfrm>
              <a:off x="7694613" y="2571750"/>
              <a:ext cx="103188" cy="104775"/>
            </a:xfrm>
            <a:custGeom>
              <a:avLst/>
              <a:gdLst>
                <a:gd name="T0" fmla="*/ 0 w 65"/>
                <a:gd name="T1" fmla="*/ 66 h 66"/>
                <a:gd name="T2" fmla="*/ 65 w 65"/>
                <a:gd name="T3" fmla="*/ 66 h 66"/>
                <a:gd name="T4" fmla="*/ 65 w 65"/>
                <a:gd name="T5" fmla="*/ 0 h 66"/>
                <a:gd name="T6" fmla="*/ 0 w 65"/>
                <a:gd name="T7" fmla="*/ 0 h 66"/>
                <a:gd name="T8" fmla="*/ 0 w 65"/>
                <a:gd name="T9" fmla="*/ 66 h 66"/>
                <a:gd name="T10" fmla="*/ 17 w 65"/>
                <a:gd name="T11" fmla="*/ 16 h 66"/>
                <a:gd name="T12" fmla="*/ 48 w 65"/>
                <a:gd name="T13" fmla="*/ 16 h 66"/>
                <a:gd name="T14" fmla="*/ 48 w 65"/>
                <a:gd name="T15" fmla="*/ 47 h 66"/>
                <a:gd name="T16" fmla="*/ 17 w 65"/>
                <a:gd name="T17" fmla="*/ 47 h 66"/>
                <a:gd name="T18" fmla="*/ 17 w 65"/>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0" y="66"/>
                  </a:moveTo>
                  <a:lnTo>
                    <a:pt x="65" y="66"/>
                  </a:lnTo>
                  <a:lnTo>
                    <a:pt x="65" y="0"/>
                  </a:lnTo>
                  <a:lnTo>
                    <a:pt x="0" y="0"/>
                  </a:lnTo>
                  <a:lnTo>
                    <a:pt x="0" y="66"/>
                  </a:lnTo>
                  <a:close/>
                  <a:moveTo>
                    <a:pt x="17" y="16"/>
                  </a:moveTo>
                  <a:lnTo>
                    <a:pt x="48" y="16"/>
                  </a:lnTo>
                  <a:lnTo>
                    <a:pt x="48" y="47"/>
                  </a:lnTo>
                  <a:lnTo>
                    <a:pt x="17" y="47"/>
                  </a:lnTo>
                  <a:lnTo>
                    <a:pt x="1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8" name="Freeform 22"/>
            <p:cNvSpPr>
              <a:spLocks/>
            </p:cNvSpPr>
            <p:nvPr/>
          </p:nvSpPr>
          <p:spPr bwMode="auto">
            <a:xfrm>
              <a:off x="7823201" y="2593975"/>
              <a:ext cx="201613" cy="57150"/>
            </a:xfrm>
            <a:custGeom>
              <a:avLst/>
              <a:gdLst>
                <a:gd name="T0" fmla="*/ 0 w 53"/>
                <a:gd name="T1" fmla="*/ 8 h 15"/>
                <a:gd name="T2" fmla="*/ 7 w 53"/>
                <a:gd name="T3" fmla="*/ 15 h 15"/>
                <a:gd name="T4" fmla="*/ 35 w 53"/>
                <a:gd name="T5" fmla="*/ 15 h 15"/>
                <a:gd name="T6" fmla="*/ 53 w 53"/>
                <a:gd name="T7" fmla="*/ 0 h 15"/>
                <a:gd name="T8" fmla="*/ 7 w 53"/>
                <a:gd name="T9" fmla="*/ 0 h 15"/>
                <a:gd name="T10" fmla="*/ 0 w 53"/>
                <a:gd name="T11" fmla="*/ 8 h 15"/>
              </a:gdLst>
              <a:ahLst/>
              <a:cxnLst>
                <a:cxn ang="0">
                  <a:pos x="T0" y="T1"/>
                </a:cxn>
                <a:cxn ang="0">
                  <a:pos x="T2" y="T3"/>
                </a:cxn>
                <a:cxn ang="0">
                  <a:pos x="T4" y="T5"/>
                </a:cxn>
                <a:cxn ang="0">
                  <a:pos x="T6" y="T7"/>
                </a:cxn>
                <a:cxn ang="0">
                  <a:pos x="T8" y="T9"/>
                </a:cxn>
                <a:cxn ang="0">
                  <a:pos x="T10" y="T11"/>
                </a:cxn>
              </a:cxnLst>
              <a:rect l="0" t="0" r="r" b="b"/>
              <a:pathLst>
                <a:path w="53" h="15">
                  <a:moveTo>
                    <a:pt x="0" y="8"/>
                  </a:moveTo>
                  <a:cubicBezTo>
                    <a:pt x="0" y="12"/>
                    <a:pt x="3" y="15"/>
                    <a:pt x="7" y="15"/>
                  </a:cubicBezTo>
                  <a:cubicBezTo>
                    <a:pt x="35" y="15"/>
                    <a:pt x="35" y="15"/>
                    <a:pt x="35" y="15"/>
                  </a:cubicBezTo>
                  <a:cubicBezTo>
                    <a:pt x="40" y="9"/>
                    <a:pt x="46" y="4"/>
                    <a:pt x="53" y="0"/>
                  </a:cubicBezTo>
                  <a:cubicBezTo>
                    <a:pt x="7" y="0"/>
                    <a:pt x="7"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9" name="Freeform 23"/>
            <p:cNvSpPr>
              <a:spLocks noEditPoints="1"/>
            </p:cNvSpPr>
            <p:nvPr/>
          </p:nvSpPr>
          <p:spPr bwMode="auto">
            <a:xfrm>
              <a:off x="7523163" y="1893888"/>
              <a:ext cx="719138" cy="1006475"/>
            </a:xfrm>
            <a:custGeom>
              <a:avLst/>
              <a:gdLst>
                <a:gd name="T0" fmla="*/ 48 w 189"/>
                <a:gd name="T1" fmla="*/ 244 h 266"/>
                <a:gd name="T2" fmla="*/ 22 w 189"/>
                <a:gd name="T3" fmla="*/ 218 h 266"/>
                <a:gd name="T4" fmla="*/ 22 w 189"/>
                <a:gd name="T5" fmla="*/ 80 h 266"/>
                <a:gd name="T6" fmla="*/ 48 w 189"/>
                <a:gd name="T7" fmla="*/ 54 h 266"/>
                <a:gd name="T8" fmla="*/ 57 w 189"/>
                <a:gd name="T9" fmla="*/ 54 h 266"/>
                <a:gd name="T10" fmla="*/ 69 w 189"/>
                <a:gd name="T11" fmla="*/ 63 h 266"/>
                <a:gd name="T12" fmla="*/ 121 w 189"/>
                <a:gd name="T13" fmla="*/ 63 h 266"/>
                <a:gd name="T14" fmla="*/ 133 w 189"/>
                <a:gd name="T15" fmla="*/ 54 h 266"/>
                <a:gd name="T16" fmla="*/ 141 w 189"/>
                <a:gd name="T17" fmla="*/ 54 h 266"/>
                <a:gd name="T18" fmla="*/ 167 w 189"/>
                <a:gd name="T19" fmla="*/ 80 h 266"/>
                <a:gd name="T20" fmla="*/ 167 w 189"/>
                <a:gd name="T21" fmla="*/ 178 h 266"/>
                <a:gd name="T22" fmla="*/ 189 w 189"/>
                <a:gd name="T23" fmla="*/ 184 h 266"/>
                <a:gd name="T24" fmla="*/ 189 w 189"/>
                <a:gd name="T25" fmla="*/ 80 h 266"/>
                <a:gd name="T26" fmla="*/ 141 w 189"/>
                <a:gd name="T27" fmla="*/ 32 h 266"/>
                <a:gd name="T28" fmla="*/ 133 w 189"/>
                <a:gd name="T29" fmla="*/ 32 h 266"/>
                <a:gd name="T30" fmla="*/ 121 w 189"/>
                <a:gd name="T31" fmla="*/ 22 h 266"/>
                <a:gd name="T32" fmla="*/ 117 w 189"/>
                <a:gd name="T33" fmla="*/ 22 h 266"/>
                <a:gd name="T34" fmla="*/ 95 w 189"/>
                <a:gd name="T35" fmla="*/ 0 h 266"/>
                <a:gd name="T36" fmla="*/ 72 w 189"/>
                <a:gd name="T37" fmla="*/ 22 h 266"/>
                <a:gd name="T38" fmla="*/ 69 w 189"/>
                <a:gd name="T39" fmla="*/ 22 h 266"/>
                <a:gd name="T40" fmla="*/ 56 w 189"/>
                <a:gd name="T41" fmla="*/ 32 h 266"/>
                <a:gd name="T42" fmla="*/ 48 w 189"/>
                <a:gd name="T43" fmla="*/ 32 h 266"/>
                <a:gd name="T44" fmla="*/ 0 w 189"/>
                <a:gd name="T45" fmla="*/ 80 h 266"/>
                <a:gd name="T46" fmla="*/ 0 w 189"/>
                <a:gd name="T47" fmla="*/ 218 h 266"/>
                <a:gd name="T48" fmla="*/ 48 w 189"/>
                <a:gd name="T49" fmla="*/ 266 h 266"/>
                <a:gd name="T50" fmla="*/ 107 w 189"/>
                <a:gd name="T51" fmla="*/ 266 h 266"/>
                <a:gd name="T52" fmla="*/ 101 w 189"/>
                <a:gd name="T53" fmla="*/ 244 h 266"/>
                <a:gd name="T54" fmla="*/ 48 w 189"/>
                <a:gd name="T55" fmla="*/ 244 h 266"/>
                <a:gd name="T56" fmla="*/ 95 w 189"/>
                <a:gd name="T57" fmla="*/ 14 h 266"/>
                <a:gd name="T58" fmla="*/ 103 w 189"/>
                <a:gd name="T59" fmla="*/ 22 h 266"/>
                <a:gd name="T60" fmla="*/ 86 w 189"/>
                <a:gd name="T61" fmla="*/ 22 h 266"/>
                <a:gd name="T62" fmla="*/ 95 w 189"/>
                <a:gd name="T63" fmla="*/ 1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266">
                  <a:moveTo>
                    <a:pt x="48" y="244"/>
                  </a:moveTo>
                  <a:cubicBezTo>
                    <a:pt x="34" y="244"/>
                    <a:pt x="22" y="232"/>
                    <a:pt x="22" y="218"/>
                  </a:cubicBezTo>
                  <a:cubicBezTo>
                    <a:pt x="22" y="80"/>
                    <a:pt x="22" y="80"/>
                    <a:pt x="22" y="80"/>
                  </a:cubicBezTo>
                  <a:cubicBezTo>
                    <a:pt x="22" y="65"/>
                    <a:pt x="34" y="54"/>
                    <a:pt x="48" y="54"/>
                  </a:cubicBezTo>
                  <a:cubicBezTo>
                    <a:pt x="57" y="54"/>
                    <a:pt x="57" y="54"/>
                    <a:pt x="57" y="54"/>
                  </a:cubicBezTo>
                  <a:cubicBezTo>
                    <a:pt x="58" y="59"/>
                    <a:pt x="63" y="63"/>
                    <a:pt x="69" y="63"/>
                  </a:cubicBezTo>
                  <a:cubicBezTo>
                    <a:pt x="121" y="63"/>
                    <a:pt x="121" y="63"/>
                    <a:pt x="121" y="63"/>
                  </a:cubicBezTo>
                  <a:cubicBezTo>
                    <a:pt x="126" y="63"/>
                    <a:pt x="131" y="59"/>
                    <a:pt x="133" y="54"/>
                  </a:cubicBezTo>
                  <a:cubicBezTo>
                    <a:pt x="141" y="54"/>
                    <a:pt x="141" y="54"/>
                    <a:pt x="141" y="54"/>
                  </a:cubicBezTo>
                  <a:cubicBezTo>
                    <a:pt x="155" y="54"/>
                    <a:pt x="167" y="65"/>
                    <a:pt x="167" y="80"/>
                  </a:cubicBezTo>
                  <a:cubicBezTo>
                    <a:pt x="167" y="178"/>
                    <a:pt x="167" y="178"/>
                    <a:pt x="167" y="178"/>
                  </a:cubicBezTo>
                  <a:cubicBezTo>
                    <a:pt x="175" y="179"/>
                    <a:pt x="182" y="181"/>
                    <a:pt x="189" y="184"/>
                  </a:cubicBezTo>
                  <a:cubicBezTo>
                    <a:pt x="189" y="80"/>
                    <a:pt x="189" y="80"/>
                    <a:pt x="189" y="80"/>
                  </a:cubicBezTo>
                  <a:cubicBezTo>
                    <a:pt x="189" y="53"/>
                    <a:pt x="167" y="32"/>
                    <a:pt x="141" y="32"/>
                  </a:cubicBezTo>
                  <a:cubicBezTo>
                    <a:pt x="133" y="32"/>
                    <a:pt x="133" y="32"/>
                    <a:pt x="133" y="32"/>
                  </a:cubicBezTo>
                  <a:cubicBezTo>
                    <a:pt x="131" y="26"/>
                    <a:pt x="126" y="22"/>
                    <a:pt x="121" y="22"/>
                  </a:cubicBezTo>
                  <a:cubicBezTo>
                    <a:pt x="117" y="22"/>
                    <a:pt x="117" y="22"/>
                    <a:pt x="117" y="22"/>
                  </a:cubicBezTo>
                  <a:cubicBezTo>
                    <a:pt x="117" y="10"/>
                    <a:pt x="107" y="0"/>
                    <a:pt x="95" y="0"/>
                  </a:cubicBezTo>
                  <a:cubicBezTo>
                    <a:pt x="82" y="0"/>
                    <a:pt x="72" y="10"/>
                    <a:pt x="72" y="22"/>
                  </a:cubicBezTo>
                  <a:cubicBezTo>
                    <a:pt x="69" y="22"/>
                    <a:pt x="69" y="22"/>
                    <a:pt x="69" y="22"/>
                  </a:cubicBezTo>
                  <a:cubicBezTo>
                    <a:pt x="63" y="22"/>
                    <a:pt x="58" y="26"/>
                    <a:pt x="56" y="32"/>
                  </a:cubicBezTo>
                  <a:cubicBezTo>
                    <a:pt x="48" y="32"/>
                    <a:pt x="48" y="32"/>
                    <a:pt x="48" y="32"/>
                  </a:cubicBezTo>
                  <a:cubicBezTo>
                    <a:pt x="22" y="32"/>
                    <a:pt x="0" y="53"/>
                    <a:pt x="0" y="80"/>
                  </a:cubicBezTo>
                  <a:cubicBezTo>
                    <a:pt x="0" y="218"/>
                    <a:pt x="0" y="218"/>
                    <a:pt x="0" y="218"/>
                  </a:cubicBezTo>
                  <a:cubicBezTo>
                    <a:pt x="0" y="244"/>
                    <a:pt x="22" y="266"/>
                    <a:pt x="48" y="266"/>
                  </a:cubicBezTo>
                  <a:cubicBezTo>
                    <a:pt x="107" y="266"/>
                    <a:pt x="107" y="266"/>
                    <a:pt x="107" y="266"/>
                  </a:cubicBezTo>
                  <a:cubicBezTo>
                    <a:pt x="104" y="259"/>
                    <a:pt x="102" y="252"/>
                    <a:pt x="101" y="244"/>
                  </a:cubicBezTo>
                  <a:lnTo>
                    <a:pt x="48" y="244"/>
                  </a:lnTo>
                  <a:close/>
                  <a:moveTo>
                    <a:pt x="95" y="14"/>
                  </a:moveTo>
                  <a:cubicBezTo>
                    <a:pt x="99" y="14"/>
                    <a:pt x="103" y="17"/>
                    <a:pt x="103" y="22"/>
                  </a:cubicBezTo>
                  <a:cubicBezTo>
                    <a:pt x="86" y="22"/>
                    <a:pt x="86" y="22"/>
                    <a:pt x="86" y="22"/>
                  </a:cubicBezTo>
                  <a:cubicBezTo>
                    <a:pt x="86" y="17"/>
                    <a:pt x="90" y="14"/>
                    <a:pt x="9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90" name="Freeform 24"/>
            <p:cNvSpPr>
              <a:spLocks noEditPoints="1"/>
            </p:cNvSpPr>
            <p:nvPr/>
          </p:nvSpPr>
          <p:spPr bwMode="auto">
            <a:xfrm>
              <a:off x="7948613" y="2605088"/>
              <a:ext cx="376238" cy="379412"/>
            </a:xfrm>
            <a:custGeom>
              <a:avLst/>
              <a:gdLst>
                <a:gd name="T0" fmla="*/ 49 w 99"/>
                <a:gd name="T1" fmla="*/ 0 h 100"/>
                <a:gd name="T2" fmla="*/ 0 w 99"/>
                <a:gd name="T3" fmla="*/ 50 h 100"/>
                <a:gd name="T4" fmla="*/ 49 w 99"/>
                <a:gd name="T5" fmla="*/ 100 h 100"/>
                <a:gd name="T6" fmla="*/ 99 w 99"/>
                <a:gd name="T7" fmla="*/ 50 h 100"/>
                <a:gd name="T8" fmla="*/ 49 w 99"/>
                <a:gd name="T9" fmla="*/ 0 h 100"/>
                <a:gd name="T10" fmla="*/ 45 w 99"/>
                <a:gd name="T11" fmla="*/ 77 h 100"/>
                <a:gd name="T12" fmla="*/ 37 w 99"/>
                <a:gd name="T13" fmla="*/ 77 h 100"/>
                <a:gd name="T14" fmla="*/ 23 w 99"/>
                <a:gd name="T15" fmla="*/ 49 h 100"/>
                <a:gd name="T16" fmla="*/ 31 w 99"/>
                <a:gd name="T17" fmla="*/ 44 h 100"/>
                <a:gd name="T18" fmla="*/ 39 w 99"/>
                <a:gd name="T19" fmla="*/ 62 h 100"/>
                <a:gd name="T20" fmla="*/ 60 w 99"/>
                <a:gd name="T21" fmla="*/ 23 h 100"/>
                <a:gd name="T22" fmla="*/ 75 w 99"/>
                <a:gd name="T23" fmla="*/ 23 h 100"/>
                <a:gd name="T24" fmla="*/ 45 w 99"/>
                <a:gd name="T25" fmla="*/ 7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49" y="0"/>
                  </a:moveTo>
                  <a:cubicBezTo>
                    <a:pt x="22" y="0"/>
                    <a:pt x="0" y="23"/>
                    <a:pt x="0" y="50"/>
                  </a:cubicBezTo>
                  <a:cubicBezTo>
                    <a:pt x="0" y="77"/>
                    <a:pt x="22" y="100"/>
                    <a:pt x="49" y="100"/>
                  </a:cubicBezTo>
                  <a:cubicBezTo>
                    <a:pt x="76" y="100"/>
                    <a:pt x="99" y="77"/>
                    <a:pt x="99" y="50"/>
                  </a:cubicBezTo>
                  <a:cubicBezTo>
                    <a:pt x="99" y="23"/>
                    <a:pt x="76" y="0"/>
                    <a:pt x="49" y="0"/>
                  </a:cubicBezTo>
                  <a:close/>
                  <a:moveTo>
                    <a:pt x="45" y="77"/>
                  </a:moveTo>
                  <a:cubicBezTo>
                    <a:pt x="37" y="77"/>
                    <a:pt x="37" y="77"/>
                    <a:pt x="37" y="77"/>
                  </a:cubicBezTo>
                  <a:cubicBezTo>
                    <a:pt x="23" y="49"/>
                    <a:pt x="23" y="49"/>
                    <a:pt x="23" y="49"/>
                  </a:cubicBezTo>
                  <a:cubicBezTo>
                    <a:pt x="31" y="44"/>
                    <a:pt x="31" y="44"/>
                    <a:pt x="31" y="44"/>
                  </a:cubicBezTo>
                  <a:cubicBezTo>
                    <a:pt x="39" y="62"/>
                    <a:pt x="39" y="62"/>
                    <a:pt x="39" y="62"/>
                  </a:cubicBezTo>
                  <a:cubicBezTo>
                    <a:pt x="60" y="23"/>
                    <a:pt x="60" y="23"/>
                    <a:pt x="60" y="23"/>
                  </a:cubicBezTo>
                  <a:cubicBezTo>
                    <a:pt x="75" y="23"/>
                    <a:pt x="75" y="23"/>
                    <a:pt x="75" y="23"/>
                  </a:cubicBezTo>
                  <a:lnTo>
                    <a:pt x="4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grpSp>
      <p:grpSp>
        <p:nvGrpSpPr>
          <p:cNvPr id="200" name="Group 64"/>
          <p:cNvGrpSpPr/>
          <p:nvPr/>
        </p:nvGrpSpPr>
        <p:grpSpPr>
          <a:xfrm>
            <a:off x="1690068" y="4141565"/>
            <a:ext cx="376185" cy="327407"/>
            <a:chOff x="6009735" y="4805391"/>
            <a:chExt cx="356477" cy="310253"/>
          </a:xfrm>
          <a:solidFill>
            <a:sysClr val="window" lastClr="FFFFFF"/>
          </a:solidFill>
        </p:grpSpPr>
        <p:sp>
          <p:nvSpPr>
            <p:cNvPr id="201" name="Freeform 98"/>
            <p:cNvSpPr>
              <a:spLocks/>
            </p:cNvSpPr>
            <p:nvPr/>
          </p:nvSpPr>
          <p:spPr bwMode="auto">
            <a:xfrm>
              <a:off x="6009735" y="4980104"/>
              <a:ext cx="78347" cy="135540"/>
            </a:xfrm>
            <a:custGeom>
              <a:avLst/>
              <a:gdLst>
                <a:gd name="T0" fmla="*/ 100 w 100"/>
                <a:gd name="T1" fmla="*/ 173 h 173"/>
                <a:gd name="T2" fmla="*/ 100 w 100"/>
                <a:gd name="T3" fmla="*/ 0 h 173"/>
                <a:gd name="T4" fmla="*/ 10 w 100"/>
                <a:gd name="T5" fmla="*/ 92 h 173"/>
                <a:gd name="T6" fmla="*/ 0 w 100"/>
                <a:gd name="T7" fmla="*/ 83 h 173"/>
                <a:gd name="T8" fmla="*/ 0 w 100"/>
                <a:gd name="T9" fmla="*/ 173 h 173"/>
                <a:gd name="T10" fmla="*/ 100 w 100"/>
                <a:gd name="T11" fmla="*/ 173 h 173"/>
              </a:gdLst>
              <a:ahLst/>
              <a:cxnLst>
                <a:cxn ang="0">
                  <a:pos x="T0" y="T1"/>
                </a:cxn>
                <a:cxn ang="0">
                  <a:pos x="T2" y="T3"/>
                </a:cxn>
                <a:cxn ang="0">
                  <a:pos x="T4" y="T5"/>
                </a:cxn>
                <a:cxn ang="0">
                  <a:pos x="T6" y="T7"/>
                </a:cxn>
                <a:cxn ang="0">
                  <a:pos x="T8" y="T9"/>
                </a:cxn>
                <a:cxn ang="0">
                  <a:pos x="T10" y="T11"/>
                </a:cxn>
              </a:cxnLst>
              <a:rect l="0" t="0" r="r" b="b"/>
              <a:pathLst>
                <a:path w="100" h="173">
                  <a:moveTo>
                    <a:pt x="100" y="173"/>
                  </a:moveTo>
                  <a:lnTo>
                    <a:pt x="100" y="0"/>
                  </a:lnTo>
                  <a:lnTo>
                    <a:pt x="10" y="92"/>
                  </a:lnTo>
                  <a:lnTo>
                    <a:pt x="0" y="83"/>
                  </a:lnTo>
                  <a:lnTo>
                    <a:pt x="0" y="173"/>
                  </a:lnTo>
                  <a:lnTo>
                    <a:pt x="100" y="17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02" name="Freeform 99"/>
            <p:cNvSpPr>
              <a:spLocks/>
            </p:cNvSpPr>
            <p:nvPr/>
          </p:nvSpPr>
          <p:spPr bwMode="auto">
            <a:xfrm>
              <a:off x="6102967" y="4940931"/>
              <a:ext cx="77563" cy="174713"/>
            </a:xfrm>
            <a:custGeom>
              <a:avLst/>
              <a:gdLst>
                <a:gd name="T0" fmla="*/ 99 w 99"/>
                <a:gd name="T1" fmla="*/ 223 h 223"/>
                <a:gd name="T2" fmla="*/ 99 w 99"/>
                <a:gd name="T3" fmla="*/ 78 h 223"/>
                <a:gd name="T4" fmla="*/ 28 w 99"/>
                <a:gd name="T5" fmla="*/ 0 h 223"/>
                <a:gd name="T6" fmla="*/ 0 w 99"/>
                <a:gd name="T7" fmla="*/ 26 h 223"/>
                <a:gd name="T8" fmla="*/ 0 w 99"/>
                <a:gd name="T9" fmla="*/ 223 h 223"/>
                <a:gd name="T10" fmla="*/ 99 w 99"/>
                <a:gd name="T11" fmla="*/ 223 h 223"/>
              </a:gdLst>
              <a:ahLst/>
              <a:cxnLst>
                <a:cxn ang="0">
                  <a:pos x="T0" y="T1"/>
                </a:cxn>
                <a:cxn ang="0">
                  <a:pos x="T2" y="T3"/>
                </a:cxn>
                <a:cxn ang="0">
                  <a:pos x="T4" y="T5"/>
                </a:cxn>
                <a:cxn ang="0">
                  <a:pos x="T6" y="T7"/>
                </a:cxn>
                <a:cxn ang="0">
                  <a:pos x="T8" y="T9"/>
                </a:cxn>
                <a:cxn ang="0">
                  <a:pos x="T10" y="T11"/>
                </a:cxn>
              </a:cxnLst>
              <a:rect l="0" t="0" r="r" b="b"/>
              <a:pathLst>
                <a:path w="99" h="223">
                  <a:moveTo>
                    <a:pt x="99" y="223"/>
                  </a:moveTo>
                  <a:lnTo>
                    <a:pt x="99" y="78"/>
                  </a:lnTo>
                  <a:lnTo>
                    <a:pt x="28" y="0"/>
                  </a:lnTo>
                  <a:lnTo>
                    <a:pt x="0" y="26"/>
                  </a:lnTo>
                  <a:lnTo>
                    <a:pt x="0" y="223"/>
                  </a:lnTo>
                  <a:lnTo>
                    <a:pt x="99" y="22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03" name="Freeform 100"/>
            <p:cNvSpPr>
              <a:spLocks/>
            </p:cNvSpPr>
            <p:nvPr/>
          </p:nvSpPr>
          <p:spPr bwMode="auto">
            <a:xfrm>
              <a:off x="6195416" y="4969136"/>
              <a:ext cx="77563" cy="146508"/>
            </a:xfrm>
            <a:custGeom>
              <a:avLst/>
              <a:gdLst>
                <a:gd name="T0" fmla="*/ 99 w 99"/>
                <a:gd name="T1" fmla="*/ 187 h 187"/>
                <a:gd name="T2" fmla="*/ 99 w 99"/>
                <a:gd name="T3" fmla="*/ 0 h 187"/>
                <a:gd name="T4" fmla="*/ 14 w 99"/>
                <a:gd name="T5" fmla="*/ 78 h 187"/>
                <a:gd name="T6" fmla="*/ 0 w 99"/>
                <a:gd name="T7" fmla="*/ 61 h 187"/>
                <a:gd name="T8" fmla="*/ 0 w 99"/>
                <a:gd name="T9" fmla="*/ 187 h 187"/>
                <a:gd name="T10" fmla="*/ 99 w 99"/>
                <a:gd name="T11" fmla="*/ 187 h 187"/>
              </a:gdLst>
              <a:ahLst/>
              <a:cxnLst>
                <a:cxn ang="0">
                  <a:pos x="T0" y="T1"/>
                </a:cxn>
                <a:cxn ang="0">
                  <a:pos x="T2" y="T3"/>
                </a:cxn>
                <a:cxn ang="0">
                  <a:pos x="T4" y="T5"/>
                </a:cxn>
                <a:cxn ang="0">
                  <a:pos x="T6" y="T7"/>
                </a:cxn>
                <a:cxn ang="0">
                  <a:pos x="T8" y="T9"/>
                </a:cxn>
                <a:cxn ang="0">
                  <a:pos x="T10" y="T11"/>
                </a:cxn>
              </a:cxnLst>
              <a:rect l="0" t="0" r="r" b="b"/>
              <a:pathLst>
                <a:path w="99" h="187">
                  <a:moveTo>
                    <a:pt x="99" y="187"/>
                  </a:moveTo>
                  <a:lnTo>
                    <a:pt x="99" y="0"/>
                  </a:lnTo>
                  <a:lnTo>
                    <a:pt x="14" y="78"/>
                  </a:lnTo>
                  <a:lnTo>
                    <a:pt x="0" y="61"/>
                  </a:lnTo>
                  <a:lnTo>
                    <a:pt x="0" y="187"/>
                  </a:lnTo>
                  <a:lnTo>
                    <a:pt x="99" y="18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04" name="Freeform 101"/>
            <p:cNvSpPr>
              <a:spLocks/>
            </p:cNvSpPr>
            <p:nvPr/>
          </p:nvSpPr>
          <p:spPr bwMode="auto">
            <a:xfrm>
              <a:off x="6287865" y="4883738"/>
              <a:ext cx="78347" cy="231906"/>
            </a:xfrm>
            <a:custGeom>
              <a:avLst/>
              <a:gdLst>
                <a:gd name="T0" fmla="*/ 100 w 100"/>
                <a:gd name="T1" fmla="*/ 296 h 296"/>
                <a:gd name="T2" fmla="*/ 100 w 100"/>
                <a:gd name="T3" fmla="*/ 0 h 296"/>
                <a:gd name="T4" fmla="*/ 0 w 100"/>
                <a:gd name="T5" fmla="*/ 92 h 296"/>
                <a:gd name="T6" fmla="*/ 0 w 100"/>
                <a:gd name="T7" fmla="*/ 296 h 296"/>
                <a:gd name="T8" fmla="*/ 100 w 100"/>
                <a:gd name="T9" fmla="*/ 296 h 296"/>
              </a:gdLst>
              <a:ahLst/>
              <a:cxnLst>
                <a:cxn ang="0">
                  <a:pos x="T0" y="T1"/>
                </a:cxn>
                <a:cxn ang="0">
                  <a:pos x="T2" y="T3"/>
                </a:cxn>
                <a:cxn ang="0">
                  <a:pos x="T4" y="T5"/>
                </a:cxn>
                <a:cxn ang="0">
                  <a:pos x="T6" y="T7"/>
                </a:cxn>
                <a:cxn ang="0">
                  <a:pos x="T8" y="T9"/>
                </a:cxn>
              </a:cxnLst>
              <a:rect l="0" t="0" r="r" b="b"/>
              <a:pathLst>
                <a:path w="100" h="296">
                  <a:moveTo>
                    <a:pt x="100" y="296"/>
                  </a:moveTo>
                  <a:lnTo>
                    <a:pt x="100" y="0"/>
                  </a:lnTo>
                  <a:lnTo>
                    <a:pt x="0" y="92"/>
                  </a:lnTo>
                  <a:lnTo>
                    <a:pt x="0" y="296"/>
                  </a:lnTo>
                  <a:lnTo>
                    <a:pt x="100" y="296"/>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05" name="Freeform 102"/>
            <p:cNvSpPr>
              <a:spLocks/>
            </p:cNvSpPr>
            <p:nvPr/>
          </p:nvSpPr>
          <p:spPr bwMode="auto">
            <a:xfrm>
              <a:off x="6009735" y="4805391"/>
              <a:ext cx="356477" cy="213103"/>
            </a:xfrm>
            <a:custGeom>
              <a:avLst/>
              <a:gdLst>
                <a:gd name="T0" fmla="*/ 191 w 192"/>
                <a:gd name="T1" fmla="*/ 0 h 115"/>
                <a:gd name="T2" fmla="*/ 108 w 192"/>
                <a:gd name="T3" fmla="*/ 76 h 115"/>
                <a:gd name="T4" fmla="*/ 69 w 192"/>
                <a:gd name="T5" fmla="*/ 36 h 115"/>
                <a:gd name="T6" fmla="*/ 62 w 192"/>
                <a:gd name="T7" fmla="*/ 33 h 115"/>
                <a:gd name="T8" fmla="*/ 56 w 192"/>
                <a:gd name="T9" fmla="*/ 36 h 115"/>
                <a:gd name="T10" fmla="*/ 0 w 192"/>
                <a:gd name="T11" fmla="*/ 92 h 115"/>
                <a:gd name="T12" fmla="*/ 0 w 192"/>
                <a:gd name="T13" fmla="*/ 112 h 115"/>
                <a:gd name="T14" fmla="*/ 4 w 192"/>
                <a:gd name="T15" fmla="*/ 115 h 115"/>
                <a:gd name="T16" fmla="*/ 62 w 192"/>
                <a:gd name="T17" fmla="*/ 56 h 115"/>
                <a:gd name="T18" fmla="*/ 101 w 192"/>
                <a:gd name="T19" fmla="*/ 95 h 115"/>
                <a:gd name="T20" fmla="*/ 114 w 192"/>
                <a:gd name="T21" fmla="*/ 96 h 115"/>
                <a:gd name="T22" fmla="*/ 192 w 192"/>
                <a:gd name="T23" fmla="*/ 24 h 115"/>
                <a:gd name="T24" fmla="*/ 192 w 192"/>
                <a:gd name="T25" fmla="*/ 1 h 115"/>
                <a:gd name="T26" fmla="*/ 191 w 192"/>
                <a:gd name="T2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15">
                  <a:moveTo>
                    <a:pt x="191" y="0"/>
                  </a:moveTo>
                  <a:cubicBezTo>
                    <a:pt x="108" y="76"/>
                    <a:pt x="108" y="76"/>
                    <a:pt x="108" y="76"/>
                  </a:cubicBezTo>
                  <a:cubicBezTo>
                    <a:pt x="69" y="36"/>
                    <a:pt x="69" y="36"/>
                    <a:pt x="69" y="36"/>
                  </a:cubicBezTo>
                  <a:cubicBezTo>
                    <a:pt x="67" y="34"/>
                    <a:pt x="65" y="33"/>
                    <a:pt x="62" y="33"/>
                  </a:cubicBezTo>
                  <a:cubicBezTo>
                    <a:pt x="60" y="33"/>
                    <a:pt x="57" y="34"/>
                    <a:pt x="56" y="36"/>
                  </a:cubicBezTo>
                  <a:cubicBezTo>
                    <a:pt x="0" y="92"/>
                    <a:pt x="0" y="92"/>
                    <a:pt x="0" y="92"/>
                  </a:cubicBezTo>
                  <a:cubicBezTo>
                    <a:pt x="0" y="112"/>
                    <a:pt x="0" y="112"/>
                    <a:pt x="0" y="112"/>
                  </a:cubicBezTo>
                  <a:cubicBezTo>
                    <a:pt x="4" y="115"/>
                    <a:pt x="4" y="115"/>
                    <a:pt x="4" y="115"/>
                  </a:cubicBezTo>
                  <a:cubicBezTo>
                    <a:pt x="62" y="56"/>
                    <a:pt x="62" y="56"/>
                    <a:pt x="62" y="56"/>
                  </a:cubicBezTo>
                  <a:cubicBezTo>
                    <a:pt x="101" y="95"/>
                    <a:pt x="101" y="95"/>
                    <a:pt x="101" y="95"/>
                  </a:cubicBezTo>
                  <a:cubicBezTo>
                    <a:pt x="104" y="99"/>
                    <a:pt x="110" y="99"/>
                    <a:pt x="114" y="96"/>
                  </a:cubicBezTo>
                  <a:cubicBezTo>
                    <a:pt x="192" y="24"/>
                    <a:pt x="192" y="24"/>
                    <a:pt x="192" y="24"/>
                  </a:cubicBezTo>
                  <a:cubicBezTo>
                    <a:pt x="192" y="1"/>
                    <a:pt x="192" y="1"/>
                    <a:pt x="192" y="1"/>
                  </a:cubicBezTo>
                  <a:lnTo>
                    <a:pt x="191"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grpSp>
      <p:grpSp>
        <p:nvGrpSpPr>
          <p:cNvPr id="206" name="Group 82"/>
          <p:cNvGrpSpPr/>
          <p:nvPr/>
        </p:nvGrpSpPr>
        <p:grpSpPr>
          <a:xfrm>
            <a:off x="2547446" y="2723440"/>
            <a:ext cx="339111" cy="315385"/>
            <a:chOff x="3338513" y="696913"/>
            <a:chExt cx="771525" cy="717550"/>
          </a:xfrm>
          <a:solidFill>
            <a:sysClr val="window" lastClr="FFFFFF"/>
          </a:solidFill>
        </p:grpSpPr>
        <p:sp>
          <p:nvSpPr>
            <p:cNvPr id="207" name="Freeform 23"/>
            <p:cNvSpPr>
              <a:spLocks/>
            </p:cNvSpPr>
            <p:nvPr/>
          </p:nvSpPr>
          <p:spPr bwMode="auto">
            <a:xfrm>
              <a:off x="3586163" y="696913"/>
              <a:ext cx="523875" cy="717550"/>
            </a:xfrm>
            <a:custGeom>
              <a:avLst/>
              <a:gdLst>
                <a:gd name="T0" fmla="*/ 115 w 125"/>
                <a:gd name="T1" fmla="*/ 63 h 171"/>
                <a:gd name="T2" fmla="*/ 69 w 125"/>
                <a:gd name="T3" fmla="*/ 63 h 171"/>
                <a:gd name="T4" fmla="*/ 85 w 125"/>
                <a:gd name="T5" fmla="*/ 32 h 171"/>
                <a:gd name="T6" fmla="*/ 74 w 125"/>
                <a:gd name="T7" fmla="*/ 0 h 171"/>
                <a:gd name="T8" fmla="*/ 61 w 125"/>
                <a:gd name="T9" fmla="*/ 21 h 171"/>
                <a:gd name="T10" fmla="*/ 37 w 125"/>
                <a:gd name="T11" fmla="*/ 53 h 171"/>
                <a:gd name="T12" fmla="*/ 0 w 125"/>
                <a:gd name="T13" fmla="*/ 70 h 171"/>
                <a:gd name="T14" fmla="*/ 0 w 125"/>
                <a:gd name="T15" fmla="*/ 71 h 171"/>
                <a:gd name="T16" fmla="*/ 0 w 125"/>
                <a:gd name="T17" fmla="*/ 148 h 171"/>
                <a:gd name="T18" fmla="*/ 26 w 125"/>
                <a:gd name="T19" fmla="*/ 155 h 171"/>
                <a:gd name="T20" fmla="*/ 76 w 125"/>
                <a:gd name="T21" fmla="*/ 171 h 171"/>
                <a:gd name="T22" fmla="*/ 91 w 125"/>
                <a:gd name="T23" fmla="*/ 147 h 171"/>
                <a:gd name="T24" fmla="*/ 103 w 125"/>
                <a:gd name="T25" fmla="*/ 121 h 171"/>
                <a:gd name="T26" fmla="*/ 107 w 125"/>
                <a:gd name="T27" fmla="*/ 91 h 171"/>
                <a:gd name="T28" fmla="*/ 115 w 125"/>
                <a:gd name="T29" fmla="*/ 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171">
                  <a:moveTo>
                    <a:pt x="115" y="63"/>
                  </a:moveTo>
                  <a:cubicBezTo>
                    <a:pt x="105" y="57"/>
                    <a:pt x="69" y="63"/>
                    <a:pt x="69" y="63"/>
                  </a:cubicBezTo>
                  <a:cubicBezTo>
                    <a:pt x="75" y="59"/>
                    <a:pt x="85" y="38"/>
                    <a:pt x="85" y="32"/>
                  </a:cubicBezTo>
                  <a:cubicBezTo>
                    <a:pt x="86" y="19"/>
                    <a:pt x="83" y="0"/>
                    <a:pt x="74" y="0"/>
                  </a:cubicBezTo>
                  <a:cubicBezTo>
                    <a:pt x="64" y="0"/>
                    <a:pt x="62" y="16"/>
                    <a:pt x="61" y="21"/>
                  </a:cubicBezTo>
                  <a:cubicBezTo>
                    <a:pt x="59" y="35"/>
                    <a:pt x="46" y="48"/>
                    <a:pt x="37" y="53"/>
                  </a:cubicBezTo>
                  <a:cubicBezTo>
                    <a:pt x="25" y="60"/>
                    <a:pt x="16" y="66"/>
                    <a:pt x="0" y="70"/>
                  </a:cubicBezTo>
                  <a:cubicBezTo>
                    <a:pt x="0" y="70"/>
                    <a:pt x="0" y="71"/>
                    <a:pt x="0" y="71"/>
                  </a:cubicBezTo>
                  <a:cubicBezTo>
                    <a:pt x="0" y="148"/>
                    <a:pt x="0" y="148"/>
                    <a:pt x="0" y="148"/>
                  </a:cubicBezTo>
                  <a:cubicBezTo>
                    <a:pt x="9" y="148"/>
                    <a:pt x="18" y="150"/>
                    <a:pt x="26" y="155"/>
                  </a:cubicBezTo>
                  <a:cubicBezTo>
                    <a:pt x="43" y="164"/>
                    <a:pt x="56" y="171"/>
                    <a:pt x="76" y="171"/>
                  </a:cubicBezTo>
                  <a:cubicBezTo>
                    <a:pt x="106" y="171"/>
                    <a:pt x="103" y="148"/>
                    <a:pt x="91" y="147"/>
                  </a:cubicBezTo>
                  <a:cubicBezTo>
                    <a:pt x="115" y="148"/>
                    <a:pt x="117" y="128"/>
                    <a:pt x="103" y="121"/>
                  </a:cubicBezTo>
                  <a:cubicBezTo>
                    <a:pt x="125" y="121"/>
                    <a:pt x="122" y="93"/>
                    <a:pt x="107" y="91"/>
                  </a:cubicBezTo>
                  <a:cubicBezTo>
                    <a:pt x="124" y="92"/>
                    <a:pt x="125" y="70"/>
                    <a:pt x="11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08" name="Rectangle 24"/>
            <p:cNvSpPr>
              <a:spLocks noChangeArrowheads="1"/>
            </p:cNvSpPr>
            <p:nvPr/>
          </p:nvSpPr>
          <p:spPr bwMode="auto">
            <a:xfrm>
              <a:off x="3338513" y="960438"/>
              <a:ext cx="163513" cy="390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grpSp>
    </p:spTree>
    <p:extLst>
      <p:ext uri="{BB962C8B-B14F-4D97-AF65-F5344CB8AC3E}">
        <p14:creationId xmlns:p14="http://schemas.microsoft.com/office/powerpoint/2010/main" val="353546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250" fill="hold"/>
                                        <p:tgtEl>
                                          <p:spTgt spid="63"/>
                                        </p:tgtEl>
                                        <p:attrNameLst>
                                          <p:attrName>ppt_w</p:attrName>
                                        </p:attrNameLst>
                                      </p:cBhvr>
                                      <p:tavLst>
                                        <p:tav tm="0">
                                          <p:val>
                                            <p:fltVal val="0"/>
                                          </p:val>
                                        </p:tav>
                                        <p:tav tm="100000">
                                          <p:val>
                                            <p:strVal val="#ppt_w"/>
                                          </p:val>
                                        </p:tav>
                                      </p:tavLst>
                                    </p:anim>
                                    <p:anim calcmode="lin" valueType="num">
                                      <p:cBhvr>
                                        <p:cTn id="8" dur="1250" fill="hold"/>
                                        <p:tgtEl>
                                          <p:spTgt spid="63"/>
                                        </p:tgtEl>
                                        <p:attrNameLst>
                                          <p:attrName>ppt_h</p:attrName>
                                        </p:attrNameLst>
                                      </p:cBhvr>
                                      <p:tavLst>
                                        <p:tav tm="0">
                                          <p:val>
                                            <p:fltVal val="0"/>
                                          </p:val>
                                        </p:tav>
                                        <p:tav tm="100000">
                                          <p:val>
                                            <p:strVal val="#ppt_h"/>
                                          </p:val>
                                        </p:tav>
                                      </p:tavLst>
                                    </p:anim>
                                    <p:anim calcmode="lin" valueType="num">
                                      <p:cBhvr>
                                        <p:cTn id="9" dur="1250" fill="hold"/>
                                        <p:tgtEl>
                                          <p:spTgt spid="63"/>
                                        </p:tgtEl>
                                        <p:attrNameLst>
                                          <p:attrName>style.rotation</p:attrName>
                                        </p:attrNameLst>
                                      </p:cBhvr>
                                      <p:tavLst>
                                        <p:tav tm="0">
                                          <p:val>
                                            <p:fltVal val="90"/>
                                          </p:val>
                                        </p:tav>
                                        <p:tav tm="100000">
                                          <p:val>
                                            <p:fltVal val="0"/>
                                          </p:val>
                                        </p:tav>
                                      </p:tavLst>
                                    </p:anim>
                                    <p:animEffect transition="in" filter="fade">
                                      <p:cBhvr>
                                        <p:cTn id="10" dur="1250"/>
                                        <p:tgtEl>
                                          <p:spTgt spid="63"/>
                                        </p:tgtEl>
                                      </p:cBhvr>
                                    </p:animEffect>
                                  </p:childTnLst>
                                </p:cTn>
                              </p:par>
                              <p:par>
                                <p:cTn id="11" presetID="3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1250" fill="hold"/>
                                        <p:tgtEl>
                                          <p:spTgt spid="59"/>
                                        </p:tgtEl>
                                        <p:attrNameLst>
                                          <p:attrName>ppt_w</p:attrName>
                                        </p:attrNameLst>
                                      </p:cBhvr>
                                      <p:tavLst>
                                        <p:tav tm="0">
                                          <p:val>
                                            <p:fltVal val="0"/>
                                          </p:val>
                                        </p:tav>
                                        <p:tav tm="100000">
                                          <p:val>
                                            <p:strVal val="#ppt_w"/>
                                          </p:val>
                                        </p:tav>
                                      </p:tavLst>
                                    </p:anim>
                                    <p:anim calcmode="lin" valueType="num">
                                      <p:cBhvr>
                                        <p:cTn id="14" dur="1250" fill="hold"/>
                                        <p:tgtEl>
                                          <p:spTgt spid="59"/>
                                        </p:tgtEl>
                                        <p:attrNameLst>
                                          <p:attrName>ppt_h</p:attrName>
                                        </p:attrNameLst>
                                      </p:cBhvr>
                                      <p:tavLst>
                                        <p:tav tm="0">
                                          <p:val>
                                            <p:fltVal val="0"/>
                                          </p:val>
                                        </p:tav>
                                        <p:tav tm="100000">
                                          <p:val>
                                            <p:strVal val="#ppt_h"/>
                                          </p:val>
                                        </p:tav>
                                      </p:tavLst>
                                    </p:anim>
                                    <p:anim calcmode="lin" valueType="num">
                                      <p:cBhvr>
                                        <p:cTn id="15" dur="1250" fill="hold"/>
                                        <p:tgtEl>
                                          <p:spTgt spid="59"/>
                                        </p:tgtEl>
                                        <p:attrNameLst>
                                          <p:attrName>style.rotation</p:attrName>
                                        </p:attrNameLst>
                                      </p:cBhvr>
                                      <p:tavLst>
                                        <p:tav tm="0">
                                          <p:val>
                                            <p:fltVal val="90"/>
                                          </p:val>
                                        </p:tav>
                                        <p:tav tm="100000">
                                          <p:val>
                                            <p:fltVal val="0"/>
                                          </p:val>
                                        </p:tav>
                                      </p:tavLst>
                                    </p:anim>
                                    <p:animEffect transition="in" filter="fade">
                                      <p:cBhvr>
                                        <p:cTn id="16" dur="1250"/>
                                        <p:tgtEl>
                                          <p:spTgt spid="59"/>
                                        </p:tgtEl>
                                      </p:cBhvr>
                                    </p:animEffect>
                                  </p:childTnLst>
                                </p:cTn>
                              </p:par>
                              <p:par>
                                <p:cTn id="17" presetID="3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1250" fill="hold"/>
                                        <p:tgtEl>
                                          <p:spTgt spid="55"/>
                                        </p:tgtEl>
                                        <p:attrNameLst>
                                          <p:attrName>ppt_w</p:attrName>
                                        </p:attrNameLst>
                                      </p:cBhvr>
                                      <p:tavLst>
                                        <p:tav tm="0">
                                          <p:val>
                                            <p:fltVal val="0"/>
                                          </p:val>
                                        </p:tav>
                                        <p:tav tm="100000">
                                          <p:val>
                                            <p:strVal val="#ppt_w"/>
                                          </p:val>
                                        </p:tav>
                                      </p:tavLst>
                                    </p:anim>
                                    <p:anim calcmode="lin" valueType="num">
                                      <p:cBhvr>
                                        <p:cTn id="20" dur="1250" fill="hold"/>
                                        <p:tgtEl>
                                          <p:spTgt spid="55"/>
                                        </p:tgtEl>
                                        <p:attrNameLst>
                                          <p:attrName>ppt_h</p:attrName>
                                        </p:attrNameLst>
                                      </p:cBhvr>
                                      <p:tavLst>
                                        <p:tav tm="0">
                                          <p:val>
                                            <p:fltVal val="0"/>
                                          </p:val>
                                        </p:tav>
                                        <p:tav tm="100000">
                                          <p:val>
                                            <p:strVal val="#ppt_h"/>
                                          </p:val>
                                        </p:tav>
                                      </p:tavLst>
                                    </p:anim>
                                    <p:anim calcmode="lin" valueType="num">
                                      <p:cBhvr>
                                        <p:cTn id="21" dur="1250" fill="hold"/>
                                        <p:tgtEl>
                                          <p:spTgt spid="55"/>
                                        </p:tgtEl>
                                        <p:attrNameLst>
                                          <p:attrName>style.rotation</p:attrName>
                                        </p:attrNameLst>
                                      </p:cBhvr>
                                      <p:tavLst>
                                        <p:tav tm="0">
                                          <p:val>
                                            <p:fltVal val="90"/>
                                          </p:val>
                                        </p:tav>
                                        <p:tav tm="100000">
                                          <p:val>
                                            <p:fltVal val="0"/>
                                          </p:val>
                                        </p:tav>
                                      </p:tavLst>
                                    </p:anim>
                                    <p:animEffect transition="in" filter="fade">
                                      <p:cBhvr>
                                        <p:cTn id="22" dur="1250"/>
                                        <p:tgtEl>
                                          <p:spTgt spid="55"/>
                                        </p:tgtEl>
                                      </p:cBhvr>
                                    </p:animEffect>
                                  </p:childTnLst>
                                </p:cTn>
                              </p:par>
                              <p:par>
                                <p:cTn id="23" presetID="3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1250" fill="hold"/>
                                        <p:tgtEl>
                                          <p:spTgt spid="51"/>
                                        </p:tgtEl>
                                        <p:attrNameLst>
                                          <p:attrName>ppt_w</p:attrName>
                                        </p:attrNameLst>
                                      </p:cBhvr>
                                      <p:tavLst>
                                        <p:tav tm="0">
                                          <p:val>
                                            <p:fltVal val="0"/>
                                          </p:val>
                                        </p:tav>
                                        <p:tav tm="100000">
                                          <p:val>
                                            <p:strVal val="#ppt_w"/>
                                          </p:val>
                                        </p:tav>
                                      </p:tavLst>
                                    </p:anim>
                                    <p:anim calcmode="lin" valueType="num">
                                      <p:cBhvr>
                                        <p:cTn id="26" dur="1250" fill="hold"/>
                                        <p:tgtEl>
                                          <p:spTgt spid="51"/>
                                        </p:tgtEl>
                                        <p:attrNameLst>
                                          <p:attrName>ppt_h</p:attrName>
                                        </p:attrNameLst>
                                      </p:cBhvr>
                                      <p:tavLst>
                                        <p:tav tm="0">
                                          <p:val>
                                            <p:fltVal val="0"/>
                                          </p:val>
                                        </p:tav>
                                        <p:tav tm="100000">
                                          <p:val>
                                            <p:strVal val="#ppt_h"/>
                                          </p:val>
                                        </p:tav>
                                      </p:tavLst>
                                    </p:anim>
                                    <p:anim calcmode="lin" valueType="num">
                                      <p:cBhvr>
                                        <p:cTn id="27" dur="1250" fill="hold"/>
                                        <p:tgtEl>
                                          <p:spTgt spid="51"/>
                                        </p:tgtEl>
                                        <p:attrNameLst>
                                          <p:attrName>style.rotation</p:attrName>
                                        </p:attrNameLst>
                                      </p:cBhvr>
                                      <p:tavLst>
                                        <p:tav tm="0">
                                          <p:val>
                                            <p:fltVal val="90"/>
                                          </p:val>
                                        </p:tav>
                                        <p:tav tm="100000">
                                          <p:val>
                                            <p:fltVal val="0"/>
                                          </p:val>
                                        </p:tav>
                                      </p:tavLst>
                                    </p:anim>
                                    <p:animEffect transition="in" filter="fade">
                                      <p:cBhvr>
                                        <p:cTn id="28" dur="1250"/>
                                        <p:tgtEl>
                                          <p:spTgt spid="51"/>
                                        </p:tgtEl>
                                      </p:cBhvr>
                                    </p:animEffect>
                                  </p:childTnLst>
                                </p:cTn>
                              </p:par>
                              <p:par>
                                <p:cTn id="29" presetID="3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1250" fill="hold"/>
                                        <p:tgtEl>
                                          <p:spTgt spid="71"/>
                                        </p:tgtEl>
                                        <p:attrNameLst>
                                          <p:attrName>ppt_w</p:attrName>
                                        </p:attrNameLst>
                                      </p:cBhvr>
                                      <p:tavLst>
                                        <p:tav tm="0">
                                          <p:val>
                                            <p:fltVal val="0"/>
                                          </p:val>
                                        </p:tav>
                                        <p:tav tm="100000">
                                          <p:val>
                                            <p:strVal val="#ppt_w"/>
                                          </p:val>
                                        </p:tav>
                                      </p:tavLst>
                                    </p:anim>
                                    <p:anim calcmode="lin" valueType="num">
                                      <p:cBhvr>
                                        <p:cTn id="32" dur="1250" fill="hold"/>
                                        <p:tgtEl>
                                          <p:spTgt spid="71"/>
                                        </p:tgtEl>
                                        <p:attrNameLst>
                                          <p:attrName>ppt_h</p:attrName>
                                        </p:attrNameLst>
                                      </p:cBhvr>
                                      <p:tavLst>
                                        <p:tav tm="0">
                                          <p:val>
                                            <p:fltVal val="0"/>
                                          </p:val>
                                        </p:tav>
                                        <p:tav tm="100000">
                                          <p:val>
                                            <p:strVal val="#ppt_h"/>
                                          </p:val>
                                        </p:tav>
                                      </p:tavLst>
                                    </p:anim>
                                    <p:anim calcmode="lin" valueType="num">
                                      <p:cBhvr>
                                        <p:cTn id="33" dur="1250" fill="hold"/>
                                        <p:tgtEl>
                                          <p:spTgt spid="71"/>
                                        </p:tgtEl>
                                        <p:attrNameLst>
                                          <p:attrName>style.rotation</p:attrName>
                                        </p:attrNameLst>
                                      </p:cBhvr>
                                      <p:tavLst>
                                        <p:tav tm="0">
                                          <p:val>
                                            <p:fltVal val="90"/>
                                          </p:val>
                                        </p:tav>
                                        <p:tav tm="100000">
                                          <p:val>
                                            <p:fltVal val="0"/>
                                          </p:val>
                                        </p:tav>
                                      </p:tavLst>
                                    </p:anim>
                                    <p:animEffect transition="in" filter="fade">
                                      <p:cBhvr>
                                        <p:cTn id="34" dur="1250"/>
                                        <p:tgtEl>
                                          <p:spTgt spid="71"/>
                                        </p:tgtEl>
                                      </p:cBhvr>
                                    </p:animEffect>
                                  </p:childTnLst>
                                </p:cTn>
                              </p:par>
                              <p:par>
                                <p:cTn id="35" presetID="3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1250" fill="hold"/>
                                        <p:tgtEl>
                                          <p:spTgt spid="67"/>
                                        </p:tgtEl>
                                        <p:attrNameLst>
                                          <p:attrName>ppt_w</p:attrName>
                                        </p:attrNameLst>
                                      </p:cBhvr>
                                      <p:tavLst>
                                        <p:tav tm="0">
                                          <p:val>
                                            <p:fltVal val="0"/>
                                          </p:val>
                                        </p:tav>
                                        <p:tav tm="100000">
                                          <p:val>
                                            <p:strVal val="#ppt_w"/>
                                          </p:val>
                                        </p:tav>
                                      </p:tavLst>
                                    </p:anim>
                                    <p:anim calcmode="lin" valueType="num">
                                      <p:cBhvr>
                                        <p:cTn id="38" dur="1250" fill="hold"/>
                                        <p:tgtEl>
                                          <p:spTgt spid="67"/>
                                        </p:tgtEl>
                                        <p:attrNameLst>
                                          <p:attrName>ppt_h</p:attrName>
                                        </p:attrNameLst>
                                      </p:cBhvr>
                                      <p:tavLst>
                                        <p:tav tm="0">
                                          <p:val>
                                            <p:fltVal val="0"/>
                                          </p:val>
                                        </p:tav>
                                        <p:tav tm="100000">
                                          <p:val>
                                            <p:strVal val="#ppt_h"/>
                                          </p:val>
                                        </p:tav>
                                      </p:tavLst>
                                    </p:anim>
                                    <p:anim calcmode="lin" valueType="num">
                                      <p:cBhvr>
                                        <p:cTn id="39" dur="1250" fill="hold"/>
                                        <p:tgtEl>
                                          <p:spTgt spid="67"/>
                                        </p:tgtEl>
                                        <p:attrNameLst>
                                          <p:attrName>style.rotation</p:attrName>
                                        </p:attrNameLst>
                                      </p:cBhvr>
                                      <p:tavLst>
                                        <p:tav tm="0">
                                          <p:val>
                                            <p:fltVal val="90"/>
                                          </p:val>
                                        </p:tav>
                                        <p:tav tm="100000">
                                          <p:val>
                                            <p:fltVal val="0"/>
                                          </p:val>
                                        </p:tav>
                                      </p:tavLst>
                                    </p:anim>
                                    <p:animEffect transition="in" filter="fade">
                                      <p:cBhvr>
                                        <p:cTn id="40" dur="1250"/>
                                        <p:tgtEl>
                                          <p:spTgt spid="67"/>
                                        </p:tgtEl>
                                      </p:cBhvr>
                                    </p:animEffect>
                                  </p:childTnLst>
                                </p:cTn>
                              </p:par>
                            </p:childTnLst>
                          </p:cTn>
                        </p:par>
                        <p:par>
                          <p:cTn id="41" fill="hold">
                            <p:stCondLst>
                              <p:cond delay="1250"/>
                            </p:stCondLst>
                            <p:childTnLst>
                              <p:par>
                                <p:cTn id="42" presetID="53" presetClass="entr" presetSubtype="16"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500" fill="hold"/>
                                        <p:tgtEl>
                                          <p:spTgt spid="62"/>
                                        </p:tgtEl>
                                        <p:attrNameLst>
                                          <p:attrName>ppt_w</p:attrName>
                                        </p:attrNameLst>
                                      </p:cBhvr>
                                      <p:tavLst>
                                        <p:tav tm="0">
                                          <p:val>
                                            <p:fltVal val="0"/>
                                          </p:val>
                                        </p:tav>
                                        <p:tav tm="100000">
                                          <p:val>
                                            <p:strVal val="#ppt_w"/>
                                          </p:val>
                                        </p:tav>
                                      </p:tavLst>
                                    </p:anim>
                                    <p:anim calcmode="lin" valueType="num">
                                      <p:cBhvr>
                                        <p:cTn id="45" dur="500" fill="hold"/>
                                        <p:tgtEl>
                                          <p:spTgt spid="62"/>
                                        </p:tgtEl>
                                        <p:attrNameLst>
                                          <p:attrName>ppt_h</p:attrName>
                                        </p:attrNameLst>
                                      </p:cBhvr>
                                      <p:tavLst>
                                        <p:tav tm="0">
                                          <p:val>
                                            <p:fltVal val="0"/>
                                          </p:val>
                                        </p:tav>
                                        <p:tav tm="100000">
                                          <p:val>
                                            <p:strVal val="#ppt_h"/>
                                          </p:val>
                                        </p:tav>
                                      </p:tavLst>
                                    </p:anim>
                                    <p:animEffect transition="in" filter="fade">
                                      <p:cBhvr>
                                        <p:cTn id="46" dur="500"/>
                                        <p:tgtEl>
                                          <p:spTgt spid="6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p:cTn id="49" dur="500" fill="hold"/>
                                        <p:tgtEl>
                                          <p:spTgt spid="58"/>
                                        </p:tgtEl>
                                        <p:attrNameLst>
                                          <p:attrName>ppt_w</p:attrName>
                                        </p:attrNameLst>
                                      </p:cBhvr>
                                      <p:tavLst>
                                        <p:tav tm="0">
                                          <p:val>
                                            <p:fltVal val="0"/>
                                          </p:val>
                                        </p:tav>
                                        <p:tav tm="100000">
                                          <p:val>
                                            <p:strVal val="#ppt_w"/>
                                          </p:val>
                                        </p:tav>
                                      </p:tavLst>
                                    </p:anim>
                                    <p:anim calcmode="lin" valueType="num">
                                      <p:cBhvr>
                                        <p:cTn id="50" dur="500" fill="hold"/>
                                        <p:tgtEl>
                                          <p:spTgt spid="58"/>
                                        </p:tgtEl>
                                        <p:attrNameLst>
                                          <p:attrName>ppt_h</p:attrName>
                                        </p:attrNameLst>
                                      </p:cBhvr>
                                      <p:tavLst>
                                        <p:tav tm="0">
                                          <p:val>
                                            <p:fltVal val="0"/>
                                          </p:val>
                                        </p:tav>
                                        <p:tav tm="100000">
                                          <p:val>
                                            <p:strVal val="#ppt_h"/>
                                          </p:val>
                                        </p:tav>
                                      </p:tavLst>
                                    </p:anim>
                                    <p:animEffect transition="in" filter="fade">
                                      <p:cBhvr>
                                        <p:cTn id="51" dur="500"/>
                                        <p:tgtEl>
                                          <p:spTgt spid="5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p:cTn id="59" dur="500" fill="hold"/>
                                        <p:tgtEl>
                                          <p:spTgt spid="74"/>
                                        </p:tgtEl>
                                        <p:attrNameLst>
                                          <p:attrName>ppt_w</p:attrName>
                                        </p:attrNameLst>
                                      </p:cBhvr>
                                      <p:tavLst>
                                        <p:tav tm="0">
                                          <p:val>
                                            <p:fltVal val="0"/>
                                          </p:val>
                                        </p:tav>
                                        <p:tav tm="100000">
                                          <p:val>
                                            <p:strVal val="#ppt_w"/>
                                          </p:val>
                                        </p:tav>
                                      </p:tavLst>
                                    </p:anim>
                                    <p:anim calcmode="lin" valueType="num">
                                      <p:cBhvr>
                                        <p:cTn id="60" dur="500" fill="hold"/>
                                        <p:tgtEl>
                                          <p:spTgt spid="74"/>
                                        </p:tgtEl>
                                        <p:attrNameLst>
                                          <p:attrName>ppt_h</p:attrName>
                                        </p:attrNameLst>
                                      </p:cBhvr>
                                      <p:tavLst>
                                        <p:tav tm="0">
                                          <p:val>
                                            <p:fltVal val="0"/>
                                          </p:val>
                                        </p:tav>
                                        <p:tav tm="100000">
                                          <p:val>
                                            <p:strVal val="#ppt_h"/>
                                          </p:val>
                                        </p:tav>
                                      </p:tavLst>
                                    </p:anim>
                                    <p:animEffect transition="in" filter="fade">
                                      <p:cBhvr>
                                        <p:cTn id="61" dur="500"/>
                                        <p:tgtEl>
                                          <p:spTgt spid="74"/>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 calcmode="lin" valueType="num">
                                      <p:cBhvr>
                                        <p:cTn id="64" dur="500" fill="hold"/>
                                        <p:tgtEl>
                                          <p:spTgt spid="70"/>
                                        </p:tgtEl>
                                        <p:attrNameLst>
                                          <p:attrName>ppt_w</p:attrName>
                                        </p:attrNameLst>
                                      </p:cBhvr>
                                      <p:tavLst>
                                        <p:tav tm="0">
                                          <p:val>
                                            <p:fltVal val="0"/>
                                          </p:val>
                                        </p:tav>
                                        <p:tav tm="100000">
                                          <p:val>
                                            <p:strVal val="#ppt_w"/>
                                          </p:val>
                                        </p:tav>
                                      </p:tavLst>
                                    </p:anim>
                                    <p:anim calcmode="lin" valueType="num">
                                      <p:cBhvr>
                                        <p:cTn id="65" dur="500" fill="hold"/>
                                        <p:tgtEl>
                                          <p:spTgt spid="70"/>
                                        </p:tgtEl>
                                        <p:attrNameLst>
                                          <p:attrName>ppt_h</p:attrName>
                                        </p:attrNameLst>
                                      </p:cBhvr>
                                      <p:tavLst>
                                        <p:tav tm="0">
                                          <p:val>
                                            <p:fltVal val="0"/>
                                          </p:val>
                                        </p:tav>
                                        <p:tav tm="100000">
                                          <p:val>
                                            <p:strVal val="#ppt_h"/>
                                          </p:val>
                                        </p:tav>
                                      </p:tavLst>
                                    </p:anim>
                                    <p:animEffect transition="in" filter="fade">
                                      <p:cBhvr>
                                        <p:cTn id="66" dur="500"/>
                                        <p:tgtEl>
                                          <p:spTgt spid="70"/>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p:cTn id="69" dur="500" fill="hold"/>
                                        <p:tgtEl>
                                          <p:spTgt spid="66"/>
                                        </p:tgtEl>
                                        <p:attrNameLst>
                                          <p:attrName>ppt_w</p:attrName>
                                        </p:attrNameLst>
                                      </p:cBhvr>
                                      <p:tavLst>
                                        <p:tav tm="0">
                                          <p:val>
                                            <p:fltVal val="0"/>
                                          </p:val>
                                        </p:tav>
                                        <p:tav tm="100000">
                                          <p:val>
                                            <p:strVal val="#ppt_w"/>
                                          </p:val>
                                        </p:tav>
                                      </p:tavLst>
                                    </p:anim>
                                    <p:anim calcmode="lin" valueType="num">
                                      <p:cBhvr>
                                        <p:cTn id="70" dur="500" fill="hold"/>
                                        <p:tgtEl>
                                          <p:spTgt spid="66"/>
                                        </p:tgtEl>
                                        <p:attrNameLst>
                                          <p:attrName>ppt_h</p:attrName>
                                        </p:attrNameLst>
                                      </p:cBhvr>
                                      <p:tavLst>
                                        <p:tav tm="0">
                                          <p:val>
                                            <p:fltVal val="0"/>
                                          </p:val>
                                        </p:tav>
                                        <p:tav tm="100000">
                                          <p:val>
                                            <p:strVal val="#ppt_h"/>
                                          </p:val>
                                        </p:tav>
                                      </p:tavLst>
                                    </p:anim>
                                    <p:animEffect transition="in" filter="fade">
                                      <p:cBhvr>
                                        <p:cTn id="71" dur="500"/>
                                        <p:tgtEl>
                                          <p:spTgt spid="66"/>
                                        </p:tgtEl>
                                      </p:cBhvr>
                                    </p:animEffect>
                                  </p:childTnLst>
                                </p:cTn>
                              </p:par>
                              <p:par>
                                <p:cTn id="72" presetID="10" presetClass="entr" presetSubtype="0" fill="hold" nodeType="withEffect">
                                  <p:stCondLst>
                                    <p:cond delay="0"/>
                                  </p:stCondLst>
                                  <p:childTnLst>
                                    <p:set>
                                      <p:cBhvr>
                                        <p:cTn id="73" dur="1" fill="hold">
                                          <p:stCondLst>
                                            <p:cond delay="0"/>
                                          </p:stCondLst>
                                        </p:cTn>
                                        <p:tgtEl>
                                          <p:spTgt spid="126"/>
                                        </p:tgtEl>
                                        <p:attrNameLst>
                                          <p:attrName>style.visibility</p:attrName>
                                        </p:attrNameLst>
                                      </p:cBhvr>
                                      <p:to>
                                        <p:strVal val="visible"/>
                                      </p:to>
                                    </p:set>
                                    <p:animEffect transition="in" filter="fade">
                                      <p:cBhvr>
                                        <p:cTn id="74" dur="500"/>
                                        <p:tgtEl>
                                          <p:spTgt spid="126"/>
                                        </p:tgtEl>
                                      </p:cBhvr>
                                    </p:animEffect>
                                  </p:childTnLst>
                                </p:cTn>
                              </p:par>
                            </p:childTnLst>
                          </p:cTn>
                        </p:par>
                        <p:par>
                          <p:cTn id="75" fill="hold">
                            <p:stCondLst>
                              <p:cond delay="1750"/>
                            </p:stCondLst>
                            <p:childTnLst>
                              <p:par>
                                <p:cTn id="76" presetID="22" presetClass="entr" presetSubtype="8" fill="hold" grpId="0" nodeType="afterEffect">
                                  <p:stCondLst>
                                    <p:cond delay="0"/>
                                  </p:stCondLst>
                                  <p:childTnLst>
                                    <p:set>
                                      <p:cBhvr>
                                        <p:cTn id="77" dur="1" fill="hold">
                                          <p:stCondLst>
                                            <p:cond delay="0"/>
                                          </p:stCondLst>
                                        </p:cTn>
                                        <p:tgtEl>
                                          <p:spTgt spid="91"/>
                                        </p:tgtEl>
                                        <p:attrNameLst>
                                          <p:attrName>style.visibility</p:attrName>
                                        </p:attrNameLst>
                                      </p:cBhvr>
                                      <p:to>
                                        <p:strVal val="visible"/>
                                      </p:to>
                                    </p:set>
                                    <p:animEffect transition="in" filter="wipe(left)">
                                      <p:cBhvr>
                                        <p:cTn id="78" dur="500"/>
                                        <p:tgtEl>
                                          <p:spTgt spid="91"/>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90"/>
                                        </p:tgtEl>
                                        <p:attrNameLst>
                                          <p:attrName>style.visibility</p:attrName>
                                        </p:attrNameLst>
                                      </p:cBhvr>
                                      <p:to>
                                        <p:strVal val="visible"/>
                                      </p:to>
                                    </p:set>
                                    <p:animEffect transition="in" filter="wipe(up)">
                                      <p:cBhvr>
                                        <p:cTn id="81" dur="500"/>
                                        <p:tgtEl>
                                          <p:spTgt spid="90"/>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89"/>
                                        </p:tgtEl>
                                        <p:attrNameLst>
                                          <p:attrName>style.visibility</p:attrName>
                                        </p:attrNameLst>
                                      </p:cBhvr>
                                      <p:to>
                                        <p:strVal val="visible"/>
                                      </p:to>
                                    </p:set>
                                    <p:animEffect transition="in" filter="wipe(down)">
                                      <p:cBhvr>
                                        <p:cTn id="84" dur="500"/>
                                        <p:tgtEl>
                                          <p:spTgt spid="89"/>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right)">
                                      <p:cBhvr>
                                        <p:cTn id="87" dur="500"/>
                                        <p:tgtEl>
                                          <p:spTgt spid="9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92"/>
                                        </p:tgtEl>
                                        <p:attrNameLst>
                                          <p:attrName>style.visibility</p:attrName>
                                        </p:attrNameLst>
                                      </p:cBhvr>
                                      <p:to>
                                        <p:strVal val="visible"/>
                                      </p:to>
                                    </p:set>
                                    <p:animEffect transition="in" filter="wipe(up)">
                                      <p:cBhvr>
                                        <p:cTn id="90" dur="500"/>
                                        <p:tgtEl>
                                          <p:spTgt spid="92"/>
                                        </p:tgtEl>
                                      </p:cBhvr>
                                    </p:animEffect>
                                  </p:childTnLst>
                                </p:cTn>
                              </p:par>
                            </p:childTnLst>
                          </p:cTn>
                        </p:par>
                        <p:par>
                          <p:cTn id="91" fill="hold">
                            <p:stCondLst>
                              <p:cond delay="2250"/>
                            </p:stCondLst>
                            <p:childTnLst>
                              <p:par>
                                <p:cTn id="92" presetID="53" presetClass="entr" presetSubtype="16" fill="hold" grpId="0" nodeType="afterEffect">
                                  <p:stCondLst>
                                    <p:cond delay="0"/>
                                  </p:stCondLst>
                                  <p:childTnLst>
                                    <p:set>
                                      <p:cBhvr>
                                        <p:cTn id="93" dur="1" fill="hold">
                                          <p:stCondLst>
                                            <p:cond delay="0"/>
                                          </p:stCondLst>
                                        </p:cTn>
                                        <p:tgtEl>
                                          <p:spTgt spid="75"/>
                                        </p:tgtEl>
                                        <p:attrNameLst>
                                          <p:attrName>style.visibility</p:attrName>
                                        </p:attrNameLst>
                                      </p:cBhvr>
                                      <p:to>
                                        <p:strVal val="visible"/>
                                      </p:to>
                                    </p:set>
                                    <p:anim calcmode="lin" valueType="num">
                                      <p:cBhvr>
                                        <p:cTn id="94" dur="500" fill="hold"/>
                                        <p:tgtEl>
                                          <p:spTgt spid="75"/>
                                        </p:tgtEl>
                                        <p:attrNameLst>
                                          <p:attrName>ppt_w</p:attrName>
                                        </p:attrNameLst>
                                      </p:cBhvr>
                                      <p:tavLst>
                                        <p:tav tm="0">
                                          <p:val>
                                            <p:fltVal val="0"/>
                                          </p:val>
                                        </p:tav>
                                        <p:tav tm="100000">
                                          <p:val>
                                            <p:strVal val="#ppt_w"/>
                                          </p:val>
                                        </p:tav>
                                      </p:tavLst>
                                    </p:anim>
                                    <p:anim calcmode="lin" valueType="num">
                                      <p:cBhvr>
                                        <p:cTn id="95" dur="500" fill="hold"/>
                                        <p:tgtEl>
                                          <p:spTgt spid="75"/>
                                        </p:tgtEl>
                                        <p:attrNameLst>
                                          <p:attrName>ppt_h</p:attrName>
                                        </p:attrNameLst>
                                      </p:cBhvr>
                                      <p:tavLst>
                                        <p:tav tm="0">
                                          <p:val>
                                            <p:fltVal val="0"/>
                                          </p:val>
                                        </p:tav>
                                        <p:tav tm="100000">
                                          <p:val>
                                            <p:strVal val="#ppt_h"/>
                                          </p:val>
                                        </p:tav>
                                      </p:tavLst>
                                    </p:anim>
                                    <p:animEffect transition="in" filter="fade">
                                      <p:cBhvr>
                                        <p:cTn id="96" dur="500"/>
                                        <p:tgtEl>
                                          <p:spTgt spid="75"/>
                                        </p:tgtEl>
                                      </p:cBhvr>
                                    </p:animEffect>
                                  </p:childTnLst>
                                </p:cTn>
                              </p:par>
                            </p:childTnLst>
                          </p:cTn>
                        </p:par>
                        <p:par>
                          <p:cTn id="97" fill="hold">
                            <p:stCondLst>
                              <p:cond delay="2750"/>
                            </p:stCondLst>
                            <p:childTnLst>
                              <p:par>
                                <p:cTn id="98" presetID="22" presetClass="entr" presetSubtype="8" fill="hold" nodeType="afterEffect">
                                  <p:stCondLst>
                                    <p:cond delay="0"/>
                                  </p:stCondLst>
                                  <p:childTnLst>
                                    <p:set>
                                      <p:cBhvr>
                                        <p:cTn id="99" dur="1" fill="hold">
                                          <p:stCondLst>
                                            <p:cond delay="0"/>
                                          </p:stCondLst>
                                        </p:cTn>
                                        <p:tgtEl>
                                          <p:spTgt spid="96"/>
                                        </p:tgtEl>
                                        <p:attrNameLst>
                                          <p:attrName>style.visibility</p:attrName>
                                        </p:attrNameLst>
                                      </p:cBhvr>
                                      <p:to>
                                        <p:strVal val="visible"/>
                                      </p:to>
                                    </p:set>
                                    <p:animEffect transition="in" filter="wipe(left)">
                                      <p:cBhvr>
                                        <p:cTn id="100" dur="500"/>
                                        <p:tgtEl>
                                          <p:spTgt spid="96"/>
                                        </p:tgtEl>
                                      </p:cBhvr>
                                    </p:animEffect>
                                  </p:childTnLst>
                                </p:cTn>
                              </p:par>
                              <p:par>
                                <p:cTn id="101" presetID="22" presetClass="entr" presetSubtype="8"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wipe(left)">
                                      <p:cBhvr>
                                        <p:cTn id="103" dur="500"/>
                                        <p:tgtEl>
                                          <p:spTgt spid="95"/>
                                        </p:tgtEl>
                                      </p:cBhvr>
                                    </p:animEffect>
                                  </p:childTnLst>
                                </p:cTn>
                              </p:par>
                              <p:par>
                                <p:cTn id="104" presetID="22" presetClass="entr" presetSubtype="8" fill="hold" nodeType="with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wipe(left)">
                                      <p:cBhvr>
                                        <p:cTn id="106" dur="500"/>
                                        <p:tgtEl>
                                          <p:spTgt spid="76"/>
                                        </p:tgtEl>
                                      </p:cBhvr>
                                    </p:animEffect>
                                  </p:childTnLst>
                                </p:cTn>
                              </p:par>
                              <p:par>
                                <p:cTn id="107" presetID="22" presetClass="entr" presetSubtype="2" fill="hold" nodeType="withEffect">
                                  <p:stCondLst>
                                    <p:cond delay="0"/>
                                  </p:stCondLst>
                                  <p:childTnLst>
                                    <p:set>
                                      <p:cBhvr>
                                        <p:cTn id="108" dur="1" fill="hold">
                                          <p:stCondLst>
                                            <p:cond delay="0"/>
                                          </p:stCondLst>
                                        </p:cTn>
                                        <p:tgtEl>
                                          <p:spTgt spid="99"/>
                                        </p:tgtEl>
                                        <p:attrNameLst>
                                          <p:attrName>style.visibility</p:attrName>
                                        </p:attrNameLst>
                                      </p:cBhvr>
                                      <p:to>
                                        <p:strVal val="visible"/>
                                      </p:to>
                                    </p:set>
                                    <p:animEffect transition="in" filter="wipe(right)">
                                      <p:cBhvr>
                                        <p:cTn id="109" dur="500"/>
                                        <p:tgtEl>
                                          <p:spTgt spid="99"/>
                                        </p:tgtEl>
                                      </p:cBhvr>
                                    </p:animEffect>
                                  </p:childTnLst>
                                </p:cTn>
                              </p:par>
                              <p:par>
                                <p:cTn id="110" presetID="22" presetClass="entr" presetSubtype="2" fill="hold" nodeType="withEffect">
                                  <p:stCondLst>
                                    <p:cond delay="0"/>
                                  </p:stCondLst>
                                  <p:childTnLst>
                                    <p:set>
                                      <p:cBhvr>
                                        <p:cTn id="111" dur="1" fill="hold">
                                          <p:stCondLst>
                                            <p:cond delay="0"/>
                                          </p:stCondLst>
                                        </p:cTn>
                                        <p:tgtEl>
                                          <p:spTgt spid="100"/>
                                        </p:tgtEl>
                                        <p:attrNameLst>
                                          <p:attrName>style.visibility</p:attrName>
                                        </p:attrNameLst>
                                      </p:cBhvr>
                                      <p:to>
                                        <p:strVal val="visible"/>
                                      </p:to>
                                    </p:set>
                                    <p:animEffect transition="in" filter="wipe(right)">
                                      <p:cBhvr>
                                        <p:cTn id="112" dur="500"/>
                                        <p:tgtEl>
                                          <p:spTgt spid="100"/>
                                        </p:tgtEl>
                                      </p:cBhvr>
                                    </p:animEffect>
                                  </p:childTnLst>
                                </p:cTn>
                              </p:par>
                              <p:par>
                                <p:cTn id="113" presetID="22" presetClass="entr" presetSubtype="2" fill="hold" nodeType="withEffect">
                                  <p:stCondLst>
                                    <p:cond delay="0"/>
                                  </p:stCondLst>
                                  <p:childTnLst>
                                    <p:set>
                                      <p:cBhvr>
                                        <p:cTn id="114" dur="1" fill="hold">
                                          <p:stCondLst>
                                            <p:cond delay="0"/>
                                          </p:stCondLst>
                                        </p:cTn>
                                        <p:tgtEl>
                                          <p:spTgt spid="101"/>
                                        </p:tgtEl>
                                        <p:attrNameLst>
                                          <p:attrName>style.visibility</p:attrName>
                                        </p:attrNameLst>
                                      </p:cBhvr>
                                      <p:to>
                                        <p:strVal val="visible"/>
                                      </p:to>
                                    </p:set>
                                    <p:animEffect transition="in" filter="wipe(right)">
                                      <p:cBhvr>
                                        <p:cTn id="115" dur="500"/>
                                        <p:tgtEl>
                                          <p:spTgt spid="101"/>
                                        </p:tgtEl>
                                      </p:cBhvr>
                                    </p:animEffect>
                                  </p:childTnLst>
                                </p:cTn>
                              </p:par>
                            </p:childTnLst>
                          </p:cTn>
                        </p:par>
                        <p:par>
                          <p:cTn id="116" fill="hold">
                            <p:stCondLst>
                              <p:cond delay="3250"/>
                            </p:stCondLst>
                            <p:childTnLst>
                              <p:par>
                                <p:cTn id="117" presetID="10" presetClass="entr" presetSubtype="0" fill="hold" grpId="0" nodeType="afterEffect">
                                  <p:stCondLst>
                                    <p:cond delay="0"/>
                                  </p:stCondLst>
                                  <p:childTnLst>
                                    <p:set>
                                      <p:cBhvr>
                                        <p:cTn id="118" dur="1" fill="hold">
                                          <p:stCondLst>
                                            <p:cond delay="0"/>
                                          </p:stCondLst>
                                        </p:cTn>
                                        <p:tgtEl>
                                          <p:spTgt spid="77"/>
                                        </p:tgtEl>
                                        <p:attrNameLst>
                                          <p:attrName>style.visibility</p:attrName>
                                        </p:attrNameLst>
                                      </p:cBhvr>
                                      <p:to>
                                        <p:strVal val="visible"/>
                                      </p:to>
                                    </p:set>
                                    <p:animEffect transition="in" filter="fade">
                                      <p:cBhvr>
                                        <p:cTn id="119" dur="500"/>
                                        <p:tgtEl>
                                          <p:spTgt spid="7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9"/>
                                        </p:tgtEl>
                                        <p:attrNameLst>
                                          <p:attrName>style.visibility</p:attrName>
                                        </p:attrNameLst>
                                      </p:cBhvr>
                                      <p:to>
                                        <p:strVal val="visible"/>
                                      </p:to>
                                    </p:set>
                                    <p:animEffect transition="in" filter="fade">
                                      <p:cBhvr>
                                        <p:cTn id="122" dur="500"/>
                                        <p:tgtEl>
                                          <p:spTgt spid="7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81"/>
                                        </p:tgtEl>
                                        <p:attrNameLst>
                                          <p:attrName>style.visibility</p:attrName>
                                        </p:attrNameLst>
                                      </p:cBhvr>
                                      <p:to>
                                        <p:strVal val="visible"/>
                                      </p:to>
                                    </p:set>
                                    <p:animEffect transition="in" filter="fade">
                                      <p:cBhvr>
                                        <p:cTn id="125" dur="500"/>
                                        <p:tgtEl>
                                          <p:spTgt spid="8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3"/>
                                        </p:tgtEl>
                                        <p:attrNameLst>
                                          <p:attrName>style.visibility</p:attrName>
                                        </p:attrNameLst>
                                      </p:cBhvr>
                                      <p:to>
                                        <p:strVal val="visible"/>
                                      </p:to>
                                    </p:set>
                                    <p:animEffect transition="in" filter="fade">
                                      <p:cBhvr>
                                        <p:cTn id="128" dur="500"/>
                                        <p:tgtEl>
                                          <p:spTgt spid="8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Effect transition="in" filter="fade">
                                      <p:cBhvr>
                                        <p:cTn id="131" dur="500"/>
                                        <p:tgtEl>
                                          <p:spTgt spid="8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87"/>
                                        </p:tgtEl>
                                        <p:attrNameLst>
                                          <p:attrName>style.visibility</p:attrName>
                                        </p:attrNameLst>
                                      </p:cBhvr>
                                      <p:to>
                                        <p:strVal val="visible"/>
                                      </p:to>
                                    </p:set>
                                    <p:animEffect transition="in" filter="fade">
                                      <p:cBhvr>
                                        <p:cTn id="134" dur="500"/>
                                        <p:tgtEl>
                                          <p:spTgt spid="87"/>
                                        </p:tgtEl>
                                      </p:cBhvr>
                                    </p:animEffect>
                                  </p:childTnLst>
                                </p:cTn>
                              </p:par>
                            </p:childTnLst>
                          </p:cTn>
                        </p:par>
                        <p:par>
                          <p:cTn id="135" fill="hold">
                            <p:stCondLst>
                              <p:cond delay="3750"/>
                            </p:stCondLst>
                            <p:childTnLst>
                              <p:par>
                                <p:cTn id="136" presetID="10" presetClass="entr" presetSubtype="0" fill="hold" grpId="0" nodeType="afterEffect">
                                  <p:stCondLst>
                                    <p:cond delay="0"/>
                                  </p:stCondLst>
                                  <p:childTnLst>
                                    <p:set>
                                      <p:cBhvr>
                                        <p:cTn id="137" dur="1" fill="hold">
                                          <p:stCondLst>
                                            <p:cond delay="0"/>
                                          </p:stCondLst>
                                        </p:cTn>
                                        <p:tgtEl>
                                          <p:spTgt spid="78"/>
                                        </p:tgtEl>
                                        <p:attrNameLst>
                                          <p:attrName>style.visibility</p:attrName>
                                        </p:attrNameLst>
                                      </p:cBhvr>
                                      <p:to>
                                        <p:strVal val="visible"/>
                                      </p:to>
                                    </p:set>
                                    <p:animEffect transition="in" filter="fade">
                                      <p:cBhvr>
                                        <p:cTn id="138" dur="500"/>
                                        <p:tgtEl>
                                          <p:spTgt spid="78"/>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0"/>
                                        </p:tgtEl>
                                        <p:attrNameLst>
                                          <p:attrName>style.visibility</p:attrName>
                                        </p:attrNameLst>
                                      </p:cBhvr>
                                      <p:to>
                                        <p:strVal val="visible"/>
                                      </p:to>
                                    </p:set>
                                    <p:animEffect transition="in" filter="fade">
                                      <p:cBhvr>
                                        <p:cTn id="141" dur="500"/>
                                        <p:tgtEl>
                                          <p:spTgt spid="8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82"/>
                                        </p:tgtEl>
                                        <p:attrNameLst>
                                          <p:attrName>style.visibility</p:attrName>
                                        </p:attrNameLst>
                                      </p:cBhvr>
                                      <p:to>
                                        <p:strVal val="visible"/>
                                      </p:to>
                                    </p:set>
                                    <p:animEffect transition="in" filter="fade">
                                      <p:cBhvr>
                                        <p:cTn id="144" dur="500"/>
                                        <p:tgtEl>
                                          <p:spTgt spid="82"/>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84"/>
                                        </p:tgtEl>
                                        <p:attrNameLst>
                                          <p:attrName>style.visibility</p:attrName>
                                        </p:attrNameLst>
                                      </p:cBhvr>
                                      <p:to>
                                        <p:strVal val="visible"/>
                                      </p:to>
                                    </p:set>
                                    <p:animEffect transition="in" filter="fade">
                                      <p:cBhvr>
                                        <p:cTn id="147" dur="500"/>
                                        <p:tgtEl>
                                          <p:spTgt spid="84"/>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86"/>
                                        </p:tgtEl>
                                        <p:attrNameLst>
                                          <p:attrName>style.visibility</p:attrName>
                                        </p:attrNameLst>
                                      </p:cBhvr>
                                      <p:to>
                                        <p:strVal val="visible"/>
                                      </p:to>
                                    </p:set>
                                    <p:animEffect transition="in" filter="fade">
                                      <p:cBhvr>
                                        <p:cTn id="150" dur="500"/>
                                        <p:tgtEl>
                                          <p:spTgt spid="8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88"/>
                                        </p:tgtEl>
                                        <p:attrNameLst>
                                          <p:attrName>style.visibility</p:attrName>
                                        </p:attrNameLst>
                                      </p:cBhvr>
                                      <p:to>
                                        <p:strVal val="visible"/>
                                      </p:to>
                                    </p:set>
                                    <p:animEffect transition="in" filter="fade">
                                      <p:cBhvr>
                                        <p:cTn id="153" dur="500"/>
                                        <p:tgtEl>
                                          <p:spTgt spid="88"/>
                                        </p:tgtEl>
                                      </p:cBhvr>
                                    </p:animEffect>
                                  </p:childTnLst>
                                </p:cTn>
                              </p:par>
                            </p:childTnLst>
                          </p:cTn>
                        </p:par>
                        <p:par>
                          <p:cTn id="154" fill="hold">
                            <p:stCondLst>
                              <p:cond delay="4250"/>
                            </p:stCondLst>
                            <p:childTnLst>
                              <p:par>
                                <p:cTn id="155" presetID="53" presetClass="entr" presetSubtype="16" fill="hold" nodeType="afterEffect">
                                  <p:stCondLst>
                                    <p:cond delay="0"/>
                                  </p:stCondLst>
                                  <p:childTnLst>
                                    <p:set>
                                      <p:cBhvr>
                                        <p:cTn id="156" dur="1" fill="hold">
                                          <p:stCondLst>
                                            <p:cond delay="0"/>
                                          </p:stCondLst>
                                        </p:cTn>
                                        <p:tgtEl>
                                          <p:spTgt spid="154"/>
                                        </p:tgtEl>
                                        <p:attrNameLst>
                                          <p:attrName>style.visibility</p:attrName>
                                        </p:attrNameLst>
                                      </p:cBhvr>
                                      <p:to>
                                        <p:strVal val="visible"/>
                                      </p:to>
                                    </p:set>
                                    <p:anim calcmode="lin" valueType="num">
                                      <p:cBhvr>
                                        <p:cTn id="157" dur="500" fill="hold"/>
                                        <p:tgtEl>
                                          <p:spTgt spid="154"/>
                                        </p:tgtEl>
                                        <p:attrNameLst>
                                          <p:attrName>ppt_w</p:attrName>
                                        </p:attrNameLst>
                                      </p:cBhvr>
                                      <p:tavLst>
                                        <p:tav tm="0">
                                          <p:val>
                                            <p:fltVal val="0"/>
                                          </p:val>
                                        </p:tav>
                                        <p:tav tm="100000">
                                          <p:val>
                                            <p:strVal val="#ppt_w"/>
                                          </p:val>
                                        </p:tav>
                                      </p:tavLst>
                                    </p:anim>
                                    <p:anim calcmode="lin" valueType="num">
                                      <p:cBhvr>
                                        <p:cTn id="158" dur="500" fill="hold"/>
                                        <p:tgtEl>
                                          <p:spTgt spid="154"/>
                                        </p:tgtEl>
                                        <p:attrNameLst>
                                          <p:attrName>ppt_h</p:attrName>
                                        </p:attrNameLst>
                                      </p:cBhvr>
                                      <p:tavLst>
                                        <p:tav tm="0">
                                          <p:val>
                                            <p:fltVal val="0"/>
                                          </p:val>
                                        </p:tav>
                                        <p:tav tm="100000">
                                          <p:val>
                                            <p:strVal val="#ppt_h"/>
                                          </p:val>
                                        </p:tav>
                                      </p:tavLst>
                                    </p:anim>
                                    <p:animEffect transition="in" filter="fade">
                                      <p:cBhvr>
                                        <p:cTn id="159" dur="500"/>
                                        <p:tgtEl>
                                          <p:spTgt spid="154"/>
                                        </p:tgtEl>
                                      </p:cBhvr>
                                    </p:animEffect>
                                  </p:childTnLst>
                                </p:cTn>
                              </p:par>
                            </p:childTnLst>
                          </p:cTn>
                        </p:par>
                        <p:par>
                          <p:cTn id="160" fill="hold">
                            <p:stCondLst>
                              <p:cond delay="4750"/>
                            </p:stCondLst>
                            <p:childTnLst>
                              <p:par>
                                <p:cTn id="161" presetID="10" presetClass="entr" presetSubtype="0" fill="hold" nodeType="afterEffect">
                                  <p:stCondLst>
                                    <p:cond delay="0"/>
                                  </p:stCondLst>
                                  <p:childTnLst>
                                    <p:set>
                                      <p:cBhvr>
                                        <p:cTn id="162" dur="1" fill="hold">
                                          <p:stCondLst>
                                            <p:cond delay="0"/>
                                          </p:stCondLst>
                                        </p:cTn>
                                        <p:tgtEl>
                                          <p:spTgt spid="163"/>
                                        </p:tgtEl>
                                        <p:attrNameLst>
                                          <p:attrName>style.visibility</p:attrName>
                                        </p:attrNameLst>
                                      </p:cBhvr>
                                      <p:to>
                                        <p:strVal val="visible"/>
                                      </p:to>
                                    </p:set>
                                    <p:animEffect transition="in" filter="fade">
                                      <p:cBhvr>
                                        <p:cTn id="163" dur="500"/>
                                        <p:tgtEl>
                                          <p:spTgt spid="163"/>
                                        </p:tgtEl>
                                      </p:cBhvr>
                                    </p:animEffect>
                                  </p:childTnLst>
                                </p:cTn>
                              </p:par>
                            </p:childTnLst>
                          </p:cTn>
                        </p:par>
                        <p:par>
                          <p:cTn id="164" fill="hold">
                            <p:stCondLst>
                              <p:cond delay="5250"/>
                            </p:stCondLst>
                            <p:childTnLst>
                              <p:par>
                                <p:cTn id="165" presetID="53" presetClass="entr" presetSubtype="16" fill="hold" nodeType="afterEffect">
                                  <p:stCondLst>
                                    <p:cond delay="0"/>
                                  </p:stCondLst>
                                  <p:childTnLst>
                                    <p:set>
                                      <p:cBhvr>
                                        <p:cTn id="166" dur="1" fill="hold">
                                          <p:stCondLst>
                                            <p:cond delay="0"/>
                                          </p:stCondLst>
                                        </p:cTn>
                                        <p:tgtEl>
                                          <p:spTgt spid="182"/>
                                        </p:tgtEl>
                                        <p:attrNameLst>
                                          <p:attrName>style.visibility</p:attrName>
                                        </p:attrNameLst>
                                      </p:cBhvr>
                                      <p:to>
                                        <p:strVal val="visible"/>
                                      </p:to>
                                    </p:set>
                                    <p:anim calcmode="lin" valueType="num">
                                      <p:cBhvr>
                                        <p:cTn id="167" dur="500" fill="hold"/>
                                        <p:tgtEl>
                                          <p:spTgt spid="182"/>
                                        </p:tgtEl>
                                        <p:attrNameLst>
                                          <p:attrName>ppt_w</p:attrName>
                                        </p:attrNameLst>
                                      </p:cBhvr>
                                      <p:tavLst>
                                        <p:tav tm="0">
                                          <p:val>
                                            <p:fltVal val="0"/>
                                          </p:val>
                                        </p:tav>
                                        <p:tav tm="100000">
                                          <p:val>
                                            <p:strVal val="#ppt_w"/>
                                          </p:val>
                                        </p:tav>
                                      </p:tavLst>
                                    </p:anim>
                                    <p:anim calcmode="lin" valueType="num">
                                      <p:cBhvr>
                                        <p:cTn id="168" dur="500" fill="hold"/>
                                        <p:tgtEl>
                                          <p:spTgt spid="182"/>
                                        </p:tgtEl>
                                        <p:attrNameLst>
                                          <p:attrName>ppt_h</p:attrName>
                                        </p:attrNameLst>
                                      </p:cBhvr>
                                      <p:tavLst>
                                        <p:tav tm="0">
                                          <p:val>
                                            <p:fltVal val="0"/>
                                          </p:val>
                                        </p:tav>
                                        <p:tav tm="100000">
                                          <p:val>
                                            <p:strVal val="#ppt_h"/>
                                          </p:val>
                                        </p:tav>
                                      </p:tavLst>
                                    </p:anim>
                                    <p:animEffect transition="in" filter="fade">
                                      <p:cBhvr>
                                        <p:cTn id="169" dur="500"/>
                                        <p:tgtEl>
                                          <p:spTgt spid="182"/>
                                        </p:tgtEl>
                                      </p:cBhvr>
                                    </p:animEffect>
                                  </p:childTnLst>
                                </p:cTn>
                              </p:par>
                            </p:childTnLst>
                          </p:cTn>
                        </p:par>
                        <p:par>
                          <p:cTn id="170" fill="hold">
                            <p:stCondLst>
                              <p:cond delay="5750"/>
                            </p:stCondLst>
                            <p:childTnLst>
                              <p:par>
                                <p:cTn id="171" presetID="53" presetClass="entr" presetSubtype="16" fill="hold" nodeType="afterEffect">
                                  <p:stCondLst>
                                    <p:cond delay="0"/>
                                  </p:stCondLst>
                                  <p:childTnLst>
                                    <p:set>
                                      <p:cBhvr>
                                        <p:cTn id="172" dur="1" fill="hold">
                                          <p:stCondLst>
                                            <p:cond delay="0"/>
                                          </p:stCondLst>
                                        </p:cTn>
                                        <p:tgtEl>
                                          <p:spTgt spid="200"/>
                                        </p:tgtEl>
                                        <p:attrNameLst>
                                          <p:attrName>style.visibility</p:attrName>
                                        </p:attrNameLst>
                                      </p:cBhvr>
                                      <p:to>
                                        <p:strVal val="visible"/>
                                      </p:to>
                                    </p:set>
                                    <p:anim calcmode="lin" valueType="num">
                                      <p:cBhvr>
                                        <p:cTn id="173" dur="500" fill="hold"/>
                                        <p:tgtEl>
                                          <p:spTgt spid="200"/>
                                        </p:tgtEl>
                                        <p:attrNameLst>
                                          <p:attrName>ppt_w</p:attrName>
                                        </p:attrNameLst>
                                      </p:cBhvr>
                                      <p:tavLst>
                                        <p:tav tm="0">
                                          <p:val>
                                            <p:fltVal val="0"/>
                                          </p:val>
                                        </p:tav>
                                        <p:tav tm="100000">
                                          <p:val>
                                            <p:strVal val="#ppt_w"/>
                                          </p:val>
                                        </p:tav>
                                      </p:tavLst>
                                    </p:anim>
                                    <p:anim calcmode="lin" valueType="num">
                                      <p:cBhvr>
                                        <p:cTn id="174" dur="500" fill="hold"/>
                                        <p:tgtEl>
                                          <p:spTgt spid="200"/>
                                        </p:tgtEl>
                                        <p:attrNameLst>
                                          <p:attrName>ppt_h</p:attrName>
                                        </p:attrNameLst>
                                      </p:cBhvr>
                                      <p:tavLst>
                                        <p:tav tm="0">
                                          <p:val>
                                            <p:fltVal val="0"/>
                                          </p:val>
                                        </p:tav>
                                        <p:tav tm="100000">
                                          <p:val>
                                            <p:strVal val="#ppt_h"/>
                                          </p:val>
                                        </p:tav>
                                      </p:tavLst>
                                    </p:anim>
                                    <p:animEffect transition="in" filter="fade">
                                      <p:cBhvr>
                                        <p:cTn id="175" dur="500"/>
                                        <p:tgtEl>
                                          <p:spTgt spid="200"/>
                                        </p:tgtEl>
                                      </p:cBhvr>
                                    </p:animEffect>
                                  </p:childTnLst>
                                </p:cTn>
                              </p:par>
                            </p:childTnLst>
                          </p:cTn>
                        </p:par>
                        <p:par>
                          <p:cTn id="176" fill="hold">
                            <p:stCondLst>
                              <p:cond delay="6250"/>
                            </p:stCondLst>
                            <p:childTnLst>
                              <p:par>
                                <p:cTn id="177" presetID="53" presetClass="entr" presetSubtype="16" fill="hold" nodeType="afterEffect">
                                  <p:stCondLst>
                                    <p:cond delay="0"/>
                                  </p:stCondLst>
                                  <p:childTnLst>
                                    <p:set>
                                      <p:cBhvr>
                                        <p:cTn id="178" dur="1" fill="hold">
                                          <p:stCondLst>
                                            <p:cond delay="0"/>
                                          </p:stCondLst>
                                        </p:cTn>
                                        <p:tgtEl>
                                          <p:spTgt spid="206"/>
                                        </p:tgtEl>
                                        <p:attrNameLst>
                                          <p:attrName>style.visibility</p:attrName>
                                        </p:attrNameLst>
                                      </p:cBhvr>
                                      <p:to>
                                        <p:strVal val="visible"/>
                                      </p:to>
                                    </p:set>
                                    <p:anim calcmode="lin" valueType="num">
                                      <p:cBhvr>
                                        <p:cTn id="179" dur="500" fill="hold"/>
                                        <p:tgtEl>
                                          <p:spTgt spid="206"/>
                                        </p:tgtEl>
                                        <p:attrNameLst>
                                          <p:attrName>ppt_w</p:attrName>
                                        </p:attrNameLst>
                                      </p:cBhvr>
                                      <p:tavLst>
                                        <p:tav tm="0">
                                          <p:val>
                                            <p:fltVal val="0"/>
                                          </p:val>
                                        </p:tav>
                                        <p:tav tm="100000">
                                          <p:val>
                                            <p:strVal val="#ppt_w"/>
                                          </p:val>
                                        </p:tav>
                                      </p:tavLst>
                                    </p:anim>
                                    <p:anim calcmode="lin" valueType="num">
                                      <p:cBhvr>
                                        <p:cTn id="180" dur="500" fill="hold"/>
                                        <p:tgtEl>
                                          <p:spTgt spid="206"/>
                                        </p:tgtEl>
                                        <p:attrNameLst>
                                          <p:attrName>ppt_h</p:attrName>
                                        </p:attrNameLst>
                                      </p:cBhvr>
                                      <p:tavLst>
                                        <p:tav tm="0">
                                          <p:val>
                                            <p:fltVal val="0"/>
                                          </p:val>
                                        </p:tav>
                                        <p:tav tm="100000">
                                          <p:val>
                                            <p:strVal val="#ppt_h"/>
                                          </p:val>
                                        </p:tav>
                                      </p:tavLst>
                                    </p:anim>
                                    <p:animEffect transition="in" filter="fade">
                                      <p:cBhvr>
                                        <p:cTn id="181"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8" grpId="0" animBg="1"/>
      <p:bldP spid="62" grpId="0" animBg="1"/>
      <p:bldP spid="66" grpId="0" animBg="1"/>
      <p:bldP spid="70" grpId="0" animBg="1"/>
      <p:bldP spid="74" grpId="0" animBg="1"/>
      <p:bldP spid="75" grpId="0"/>
      <p:bldP spid="77" grpId="0"/>
      <p:bldP spid="78" grpId="0"/>
      <p:bldP spid="79" grpId="0"/>
      <p:bldP spid="80" grpId="0"/>
      <p:bldP spid="81" grpId="0"/>
      <p:bldP spid="82" grpId="0"/>
      <p:bldP spid="83" grpId="0"/>
      <p:bldP spid="84" grpId="0"/>
      <p:bldP spid="85" grpId="0"/>
      <p:bldP spid="86" grpId="0"/>
      <p:bldP spid="87" grpId="0"/>
      <p:bldP spid="88" grpId="0"/>
      <p:bldP spid="89" grpId="0" animBg="1"/>
      <p:bldP spid="90" grpId="0" animBg="1"/>
      <p:bldP spid="91" grpId="0" animBg="1"/>
      <p:bldP spid="92" grpId="0" animBg="1"/>
      <p:bldP spid="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26" name="Group 8"/>
          <p:cNvGrpSpPr/>
          <p:nvPr/>
        </p:nvGrpSpPr>
        <p:grpSpPr>
          <a:xfrm>
            <a:off x="3492312" y="1557485"/>
            <a:ext cx="1756833" cy="1761067"/>
            <a:chOff x="4540251" y="1082675"/>
            <a:chExt cx="1317625" cy="1320800"/>
          </a:xfrm>
        </p:grpSpPr>
        <p:sp>
          <p:nvSpPr>
            <p:cNvPr id="29" name="Freeform 9"/>
            <p:cNvSpPr>
              <a:spLocks/>
            </p:cNvSpPr>
            <p:nvPr/>
          </p:nvSpPr>
          <p:spPr bwMode="auto">
            <a:xfrm>
              <a:off x="4540251" y="1082675"/>
              <a:ext cx="1317625" cy="1320800"/>
            </a:xfrm>
            <a:custGeom>
              <a:avLst/>
              <a:gdLst>
                <a:gd name="T0" fmla="*/ 603 w 672"/>
                <a:gd name="T1" fmla="*/ 232 h 673"/>
                <a:gd name="T2" fmla="*/ 629 w 672"/>
                <a:gd name="T3" fmla="*/ 170 h 673"/>
                <a:gd name="T4" fmla="*/ 563 w 672"/>
                <a:gd name="T5" fmla="*/ 161 h 673"/>
                <a:gd name="T6" fmla="*/ 570 w 672"/>
                <a:gd name="T7" fmla="*/ 95 h 673"/>
                <a:gd name="T8" fmla="*/ 504 w 672"/>
                <a:gd name="T9" fmla="*/ 104 h 673"/>
                <a:gd name="T10" fmla="*/ 493 w 672"/>
                <a:gd name="T11" fmla="*/ 38 h 673"/>
                <a:gd name="T12" fmla="*/ 432 w 672"/>
                <a:gd name="T13" fmla="*/ 66 h 673"/>
                <a:gd name="T14" fmla="*/ 403 w 672"/>
                <a:gd name="T15" fmla="*/ 6 h 673"/>
                <a:gd name="T16" fmla="*/ 352 w 672"/>
                <a:gd name="T17" fmla="*/ 50 h 673"/>
                <a:gd name="T18" fmla="*/ 307 w 672"/>
                <a:gd name="T19" fmla="*/ 1 h 673"/>
                <a:gd name="T20" fmla="*/ 283 w 672"/>
                <a:gd name="T21" fmla="*/ 55 h 673"/>
                <a:gd name="T22" fmla="*/ 241 w 672"/>
                <a:gd name="T23" fmla="*/ 14 h 673"/>
                <a:gd name="T24" fmla="*/ 217 w 672"/>
                <a:gd name="T25" fmla="*/ 76 h 673"/>
                <a:gd name="T26" fmla="*/ 153 w 672"/>
                <a:gd name="T27" fmla="*/ 54 h 673"/>
                <a:gd name="T28" fmla="*/ 148 w 672"/>
                <a:gd name="T29" fmla="*/ 120 h 673"/>
                <a:gd name="T30" fmla="*/ 81 w 672"/>
                <a:gd name="T31" fmla="*/ 117 h 673"/>
                <a:gd name="T32" fmla="*/ 95 w 672"/>
                <a:gd name="T33" fmla="*/ 182 h 673"/>
                <a:gd name="T34" fmla="*/ 30 w 672"/>
                <a:gd name="T35" fmla="*/ 197 h 673"/>
                <a:gd name="T36" fmla="*/ 61 w 672"/>
                <a:gd name="T37" fmla="*/ 256 h 673"/>
                <a:gd name="T38" fmla="*/ 3 w 672"/>
                <a:gd name="T39" fmla="*/ 289 h 673"/>
                <a:gd name="T40" fmla="*/ 50 w 672"/>
                <a:gd name="T41" fmla="*/ 337 h 673"/>
                <a:gd name="T42" fmla="*/ 3 w 672"/>
                <a:gd name="T43" fmla="*/ 385 h 673"/>
                <a:gd name="T44" fmla="*/ 8 w 672"/>
                <a:gd name="T45" fmla="*/ 413 h 673"/>
                <a:gd name="T46" fmla="*/ 69 w 672"/>
                <a:gd name="T47" fmla="*/ 441 h 673"/>
                <a:gd name="T48" fmla="*/ 43 w 672"/>
                <a:gd name="T49" fmla="*/ 503 h 673"/>
                <a:gd name="T50" fmla="*/ 110 w 672"/>
                <a:gd name="T51" fmla="*/ 512 h 673"/>
                <a:gd name="T52" fmla="*/ 102 w 672"/>
                <a:gd name="T53" fmla="*/ 578 h 673"/>
                <a:gd name="T54" fmla="*/ 168 w 672"/>
                <a:gd name="T55" fmla="*/ 569 h 673"/>
                <a:gd name="T56" fmla="*/ 180 w 672"/>
                <a:gd name="T57" fmla="*/ 634 h 673"/>
                <a:gd name="T58" fmla="*/ 241 w 672"/>
                <a:gd name="T59" fmla="*/ 607 h 673"/>
                <a:gd name="T60" fmla="*/ 270 w 672"/>
                <a:gd name="T61" fmla="*/ 667 h 673"/>
                <a:gd name="T62" fmla="*/ 320 w 672"/>
                <a:gd name="T63" fmla="*/ 623 h 673"/>
                <a:gd name="T64" fmla="*/ 365 w 672"/>
                <a:gd name="T65" fmla="*/ 672 h 673"/>
                <a:gd name="T66" fmla="*/ 390 w 672"/>
                <a:gd name="T67" fmla="*/ 618 h 673"/>
                <a:gd name="T68" fmla="*/ 432 w 672"/>
                <a:gd name="T69" fmla="*/ 659 h 673"/>
                <a:gd name="T70" fmla="*/ 456 w 672"/>
                <a:gd name="T71" fmla="*/ 597 h 673"/>
                <a:gd name="T72" fmla="*/ 519 w 672"/>
                <a:gd name="T73" fmla="*/ 619 h 673"/>
                <a:gd name="T74" fmla="*/ 524 w 672"/>
                <a:gd name="T75" fmla="*/ 553 h 673"/>
                <a:gd name="T76" fmla="*/ 591 w 672"/>
                <a:gd name="T77" fmla="*/ 556 h 673"/>
                <a:gd name="T78" fmla="*/ 578 w 672"/>
                <a:gd name="T79" fmla="*/ 491 h 673"/>
                <a:gd name="T80" fmla="*/ 643 w 672"/>
                <a:gd name="T81" fmla="*/ 476 h 673"/>
                <a:gd name="T82" fmla="*/ 611 w 672"/>
                <a:gd name="T83" fmla="*/ 417 h 673"/>
                <a:gd name="T84" fmla="*/ 670 w 672"/>
                <a:gd name="T85" fmla="*/ 384 h 673"/>
                <a:gd name="T86" fmla="*/ 623 w 672"/>
                <a:gd name="T87" fmla="*/ 336 h 673"/>
                <a:gd name="T88" fmla="*/ 669 w 672"/>
                <a:gd name="T89" fmla="*/ 288 h 673"/>
                <a:gd name="T90" fmla="*/ 664 w 672"/>
                <a:gd name="T91" fmla="*/ 25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611" y="255"/>
                  </a:moveTo>
                  <a:cubicBezTo>
                    <a:pt x="609" y="247"/>
                    <a:pt x="606" y="239"/>
                    <a:pt x="603" y="232"/>
                  </a:cubicBezTo>
                  <a:cubicBezTo>
                    <a:pt x="613" y="221"/>
                    <a:pt x="630" y="208"/>
                    <a:pt x="642" y="196"/>
                  </a:cubicBezTo>
                  <a:cubicBezTo>
                    <a:pt x="638" y="187"/>
                    <a:pt x="634" y="179"/>
                    <a:pt x="629" y="170"/>
                  </a:cubicBezTo>
                  <a:cubicBezTo>
                    <a:pt x="612" y="174"/>
                    <a:pt x="592" y="179"/>
                    <a:pt x="577" y="181"/>
                  </a:cubicBezTo>
                  <a:cubicBezTo>
                    <a:pt x="573" y="174"/>
                    <a:pt x="568" y="167"/>
                    <a:pt x="563" y="161"/>
                  </a:cubicBezTo>
                  <a:cubicBezTo>
                    <a:pt x="570" y="148"/>
                    <a:pt x="581" y="130"/>
                    <a:pt x="590" y="115"/>
                  </a:cubicBezTo>
                  <a:cubicBezTo>
                    <a:pt x="584" y="108"/>
                    <a:pt x="577" y="101"/>
                    <a:pt x="570" y="95"/>
                  </a:cubicBezTo>
                  <a:cubicBezTo>
                    <a:pt x="555" y="103"/>
                    <a:pt x="537" y="114"/>
                    <a:pt x="524" y="120"/>
                  </a:cubicBezTo>
                  <a:cubicBezTo>
                    <a:pt x="517" y="114"/>
                    <a:pt x="511" y="109"/>
                    <a:pt x="504" y="104"/>
                  </a:cubicBezTo>
                  <a:cubicBezTo>
                    <a:pt x="507" y="90"/>
                    <a:pt x="513" y="70"/>
                    <a:pt x="518" y="53"/>
                  </a:cubicBezTo>
                  <a:cubicBezTo>
                    <a:pt x="510" y="48"/>
                    <a:pt x="501" y="43"/>
                    <a:pt x="493" y="38"/>
                  </a:cubicBezTo>
                  <a:cubicBezTo>
                    <a:pt x="480" y="50"/>
                    <a:pt x="466" y="66"/>
                    <a:pt x="455" y="76"/>
                  </a:cubicBezTo>
                  <a:cubicBezTo>
                    <a:pt x="447" y="72"/>
                    <a:pt x="440" y="69"/>
                    <a:pt x="432" y="66"/>
                  </a:cubicBezTo>
                  <a:cubicBezTo>
                    <a:pt x="430" y="51"/>
                    <a:pt x="431" y="30"/>
                    <a:pt x="430" y="13"/>
                  </a:cubicBezTo>
                  <a:cubicBezTo>
                    <a:pt x="421" y="10"/>
                    <a:pt x="412" y="8"/>
                    <a:pt x="403" y="6"/>
                  </a:cubicBezTo>
                  <a:cubicBezTo>
                    <a:pt x="394" y="21"/>
                    <a:pt x="385" y="40"/>
                    <a:pt x="377" y="53"/>
                  </a:cubicBezTo>
                  <a:cubicBezTo>
                    <a:pt x="369" y="51"/>
                    <a:pt x="360" y="51"/>
                    <a:pt x="352" y="50"/>
                  </a:cubicBezTo>
                  <a:cubicBezTo>
                    <a:pt x="346" y="36"/>
                    <a:pt x="341" y="16"/>
                    <a:pt x="336" y="0"/>
                  </a:cubicBezTo>
                  <a:cubicBezTo>
                    <a:pt x="326" y="0"/>
                    <a:pt x="317" y="0"/>
                    <a:pt x="307" y="1"/>
                  </a:cubicBezTo>
                  <a:cubicBezTo>
                    <a:pt x="303" y="18"/>
                    <a:pt x="299" y="39"/>
                    <a:pt x="295" y="53"/>
                  </a:cubicBezTo>
                  <a:cubicBezTo>
                    <a:pt x="291" y="53"/>
                    <a:pt x="287" y="54"/>
                    <a:pt x="283" y="55"/>
                  </a:cubicBezTo>
                  <a:cubicBezTo>
                    <a:pt x="279" y="56"/>
                    <a:pt x="275" y="56"/>
                    <a:pt x="270" y="57"/>
                  </a:cubicBezTo>
                  <a:cubicBezTo>
                    <a:pt x="261" y="46"/>
                    <a:pt x="250" y="28"/>
                    <a:pt x="241" y="14"/>
                  </a:cubicBezTo>
                  <a:cubicBezTo>
                    <a:pt x="231" y="16"/>
                    <a:pt x="222" y="19"/>
                    <a:pt x="213" y="23"/>
                  </a:cubicBezTo>
                  <a:cubicBezTo>
                    <a:pt x="214" y="40"/>
                    <a:pt x="217" y="61"/>
                    <a:pt x="217" y="76"/>
                  </a:cubicBezTo>
                  <a:cubicBezTo>
                    <a:pt x="209" y="79"/>
                    <a:pt x="202" y="83"/>
                    <a:pt x="195" y="87"/>
                  </a:cubicBezTo>
                  <a:cubicBezTo>
                    <a:pt x="182" y="79"/>
                    <a:pt x="167" y="64"/>
                    <a:pt x="153" y="54"/>
                  </a:cubicBezTo>
                  <a:cubicBezTo>
                    <a:pt x="145" y="59"/>
                    <a:pt x="138" y="64"/>
                    <a:pt x="130" y="70"/>
                  </a:cubicBezTo>
                  <a:cubicBezTo>
                    <a:pt x="136" y="86"/>
                    <a:pt x="144" y="106"/>
                    <a:pt x="148" y="120"/>
                  </a:cubicBezTo>
                  <a:cubicBezTo>
                    <a:pt x="142" y="125"/>
                    <a:pt x="136" y="131"/>
                    <a:pt x="130" y="137"/>
                  </a:cubicBezTo>
                  <a:cubicBezTo>
                    <a:pt x="116" y="132"/>
                    <a:pt x="97" y="123"/>
                    <a:pt x="81" y="117"/>
                  </a:cubicBezTo>
                  <a:cubicBezTo>
                    <a:pt x="75" y="124"/>
                    <a:pt x="69" y="131"/>
                    <a:pt x="64" y="139"/>
                  </a:cubicBezTo>
                  <a:cubicBezTo>
                    <a:pt x="74" y="153"/>
                    <a:pt x="87" y="169"/>
                    <a:pt x="95" y="182"/>
                  </a:cubicBezTo>
                  <a:cubicBezTo>
                    <a:pt x="90" y="189"/>
                    <a:pt x="86" y="196"/>
                    <a:pt x="82" y="203"/>
                  </a:cubicBezTo>
                  <a:cubicBezTo>
                    <a:pt x="68" y="203"/>
                    <a:pt x="47" y="199"/>
                    <a:pt x="30" y="197"/>
                  </a:cubicBezTo>
                  <a:cubicBezTo>
                    <a:pt x="26" y="206"/>
                    <a:pt x="22" y="215"/>
                    <a:pt x="19" y="224"/>
                  </a:cubicBezTo>
                  <a:cubicBezTo>
                    <a:pt x="33" y="234"/>
                    <a:pt x="50" y="246"/>
                    <a:pt x="61" y="256"/>
                  </a:cubicBezTo>
                  <a:cubicBezTo>
                    <a:pt x="59" y="264"/>
                    <a:pt x="57" y="272"/>
                    <a:pt x="55" y="280"/>
                  </a:cubicBezTo>
                  <a:cubicBezTo>
                    <a:pt x="41" y="284"/>
                    <a:pt x="20" y="286"/>
                    <a:pt x="3" y="289"/>
                  </a:cubicBezTo>
                  <a:cubicBezTo>
                    <a:pt x="1" y="299"/>
                    <a:pt x="1" y="308"/>
                    <a:pt x="0" y="318"/>
                  </a:cubicBezTo>
                  <a:cubicBezTo>
                    <a:pt x="16" y="324"/>
                    <a:pt x="36" y="330"/>
                    <a:pt x="50" y="337"/>
                  </a:cubicBezTo>
                  <a:cubicBezTo>
                    <a:pt x="50" y="345"/>
                    <a:pt x="50" y="353"/>
                    <a:pt x="51" y="362"/>
                  </a:cubicBezTo>
                  <a:cubicBezTo>
                    <a:pt x="38" y="369"/>
                    <a:pt x="18" y="377"/>
                    <a:pt x="3" y="385"/>
                  </a:cubicBezTo>
                  <a:cubicBezTo>
                    <a:pt x="4" y="390"/>
                    <a:pt x="5" y="394"/>
                    <a:pt x="5" y="399"/>
                  </a:cubicBezTo>
                  <a:cubicBezTo>
                    <a:pt x="6" y="404"/>
                    <a:pt x="7" y="409"/>
                    <a:pt x="8" y="413"/>
                  </a:cubicBezTo>
                  <a:cubicBezTo>
                    <a:pt x="26" y="415"/>
                    <a:pt x="47" y="416"/>
                    <a:pt x="61" y="418"/>
                  </a:cubicBezTo>
                  <a:cubicBezTo>
                    <a:pt x="64" y="426"/>
                    <a:pt x="66" y="434"/>
                    <a:pt x="69" y="441"/>
                  </a:cubicBezTo>
                  <a:cubicBezTo>
                    <a:pt x="59" y="452"/>
                    <a:pt x="43" y="465"/>
                    <a:pt x="30" y="477"/>
                  </a:cubicBezTo>
                  <a:cubicBezTo>
                    <a:pt x="34" y="486"/>
                    <a:pt x="39" y="494"/>
                    <a:pt x="43" y="503"/>
                  </a:cubicBezTo>
                  <a:cubicBezTo>
                    <a:pt x="60" y="499"/>
                    <a:pt x="81" y="494"/>
                    <a:pt x="95" y="492"/>
                  </a:cubicBezTo>
                  <a:cubicBezTo>
                    <a:pt x="100" y="499"/>
                    <a:pt x="105" y="506"/>
                    <a:pt x="110" y="512"/>
                  </a:cubicBezTo>
                  <a:cubicBezTo>
                    <a:pt x="103" y="525"/>
                    <a:pt x="91" y="543"/>
                    <a:pt x="82" y="558"/>
                  </a:cubicBezTo>
                  <a:cubicBezTo>
                    <a:pt x="89" y="565"/>
                    <a:pt x="95" y="572"/>
                    <a:pt x="102" y="578"/>
                  </a:cubicBezTo>
                  <a:cubicBezTo>
                    <a:pt x="117" y="570"/>
                    <a:pt x="135" y="559"/>
                    <a:pt x="149" y="553"/>
                  </a:cubicBezTo>
                  <a:cubicBezTo>
                    <a:pt x="155" y="559"/>
                    <a:pt x="162" y="564"/>
                    <a:pt x="168" y="569"/>
                  </a:cubicBezTo>
                  <a:cubicBezTo>
                    <a:pt x="166" y="583"/>
                    <a:pt x="159" y="603"/>
                    <a:pt x="155" y="620"/>
                  </a:cubicBezTo>
                  <a:cubicBezTo>
                    <a:pt x="163" y="625"/>
                    <a:pt x="171" y="630"/>
                    <a:pt x="180" y="634"/>
                  </a:cubicBezTo>
                  <a:cubicBezTo>
                    <a:pt x="192" y="623"/>
                    <a:pt x="206" y="607"/>
                    <a:pt x="218" y="597"/>
                  </a:cubicBezTo>
                  <a:cubicBezTo>
                    <a:pt x="225" y="601"/>
                    <a:pt x="233" y="604"/>
                    <a:pt x="241" y="607"/>
                  </a:cubicBezTo>
                  <a:cubicBezTo>
                    <a:pt x="242" y="621"/>
                    <a:pt x="241" y="643"/>
                    <a:pt x="242" y="660"/>
                  </a:cubicBezTo>
                  <a:cubicBezTo>
                    <a:pt x="251" y="662"/>
                    <a:pt x="260" y="665"/>
                    <a:pt x="270" y="667"/>
                  </a:cubicBezTo>
                  <a:cubicBezTo>
                    <a:pt x="278" y="652"/>
                    <a:pt x="288" y="633"/>
                    <a:pt x="296" y="620"/>
                  </a:cubicBezTo>
                  <a:cubicBezTo>
                    <a:pt x="304" y="621"/>
                    <a:pt x="312" y="622"/>
                    <a:pt x="320" y="623"/>
                  </a:cubicBezTo>
                  <a:cubicBezTo>
                    <a:pt x="326" y="636"/>
                    <a:pt x="331" y="657"/>
                    <a:pt x="337" y="673"/>
                  </a:cubicBezTo>
                  <a:cubicBezTo>
                    <a:pt x="346" y="673"/>
                    <a:pt x="356" y="673"/>
                    <a:pt x="365" y="672"/>
                  </a:cubicBezTo>
                  <a:cubicBezTo>
                    <a:pt x="369" y="655"/>
                    <a:pt x="373" y="634"/>
                    <a:pt x="377" y="620"/>
                  </a:cubicBezTo>
                  <a:cubicBezTo>
                    <a:pt x="381" y="620"/>
                    <a:pt x="386" y="619"/>
                    <a:pt x="390" y="618"/>
                  </a:cubicBezTo>
                  <a:cubicBezTo>
                    <a:pt x="394" y="617"/>
                    <a:pt x="398" y="616"/>
                    <a:pt x="402" y="615"/>
                  </a:cubicBezTo>
                  <a:cubicBezTo>
                    <a:pt x="411" y="627"/>
                    <a:pt x="422" y="645"/>
                    <a:pt x="432" y="659"/>
                  </a:cubicBezTo>
                  <a:cubicBezTo>
                    <a:pt x="441" y="657"/>
                    <a:pt x="450" y="653"/>
                    <a:pt x="459" y="650"/>
                  </a:cubicBezTo>
                  <a:cubicBezTo>
                    <a:pt x="458" y="633"/>
                    <a:pt x="456" y="612"/>
                    <a:pt x="456" y="597"/>
                  </a:cubicBezTo>
                  <a:cubicBezTo>
                    <a:pt x="463" y="594"/>
                    <a:pt x="471" y="590"/>
                    <a:pt x="478" y="586"/>
                  </a:cubicBezTo>
                  <a:cubicBezTo>
                    <a:pt x="490" y="594"/>
                    <a:pt x="506" y="608"/>
                    <a:pt x="519" y="619"/>
                  </a:cubicBezTo>
                  <a:cubicBezTo>
                    <a:pt x="527" y="614"/>
                    <a:pt x="535" y="609"/>
                    <a:pt x="542" y="603"/>
                  </a:cubicBezTo>
                  <a:cubicBezTo>
                    <a:pt x="537" y="586"/>
                    <a:pt x="528" y="567"/>
                    <a:pt x="524" y="553"/>
                  </a:cubicBezTo>
                  <a:cubicBezTo>
                    <a:pt x="531" y="547"/>
                    <a:pt x="537" y="542"/>
                    <a:pt x="542" y="536"/>
                  </a:cubicBezTo>
                  <a:cubicBezTo>
                    <a:pt x="556" y="541"/>
                    <a:pt x="575" y="550"/>
                    <a:pt x="591" y="556"/>
                  </a:cubicBezTo>
                  <a:cubicBezTo>
                    <a:pt x="597" y="549"/>
                    <a:pt x="603" y="542"/>
                    <a:pt x="609" y="534"/>
                  </a:cubicBezTo>
                  <a:cubicBezTo>
                    <a:pt x="599" y="520"/>
                    <a:pt x="585" y="504"/>
                    <a:pt x="578" y="491"/>
                  </a:cubicBezTo>
                  <a:cubicBezTo>
                    <a:pt x="582" y="484"/>
                    <a:pt x="586" y="477"/>
                    <a:pt x="590" y="470"/>
                  </a:cubicBezTo>
                  <a:cubicBezTo>
                    <a:pt x="605" y="470"/>
                    <a:pt x="626" y="474"/>
                    <a:pt x="643" y="476"/>
                  </a:cubicBezTo>
                  <a:cubicBezTo>
                    <a:pt x="647" y="467"/>
                    <a:pt x="650" y="458"/>
                    <a:pt x="654" y="449"/>
                  </a:cubicBezTo>
                  <a:cubicBezTo>
                    <a:pt x="640" y="438"/>
                    <a:pt x="622" y="427"/>
                    <a:pt x="611" y="417"/>
                  </a:cubicBezTo>
                  <a:cubicBezTo>
                    <a:pt x="614" y="409"/>
                    <a:pt x="616" y="401"/>
                    <a:pt x="617" y="393"/>
                  </a:cubicBezTo>
                  <a:cubicBezTo>
                    <a:pt x="632" y="389"/>
                    <a:pt x="653" y="387"/>
                    <a:pt x="670" y="384"/>
                  </a:cubicBezTo>
                  <a:cubicBezTo>
                    <a:pt x="671" y="374"/>
                    <a:pt x="672" y="365"/>
                    <a:pt x="672" y="355"/>
                  </a:cubicBezTo>
                  <a:cubicBezTo>
                    <a:pt x="656" y="349"/>
                    <a:pt x="636" y="342"/>
                    <a:pt x="623" y="336"/>
                  </a:cubicBezTo>
                  <a:cubicBezTo>
                    <a:pt x="623" y="328"/>
                    <a:pt x="623" y="320"/>
                    <a:pt x="622" y="311"/>
                  </a:cubicBezTo>
                  <a:cubicBezTo>
                    <a:pt x="635" y="304"/>
                    <a:pt x="654" y="296"/>
                    <a:pt x="669" y="288"/>
                  </a:cubicBezTo>
                  <a:cubicBezTo>
                    <a:pt x="669" y="283"/>
                    <a:pt x="668" y="278"/>
                    <a:pt x="667" y="274"/>
                  </a:cubicBezTo>
                  <a:cubicBezTo>
                    <a:pt x="666" y="269"/>
                    <a:pt x="665" y="264"/>
                    <a:pt x="664" y="259"/>
                  </a:cubicBezTo>
                  <a:cubicBezTo>
                    <a:pt x="647" y="258"/>
                    <a:pt x="626" y="257"/>
                    <a:pt x="611" y="25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36" name="Freeform 10"/>
            <p:cNvSpPr>
              <a:spLocks/>
            </p:cNvSpPr>
            <p:nvPr/>
          </p:nvSpPr>
          <p:spPr bwMode="auto">
            <a:xfrm>
              <a:off x="4737101" y="1281113"/>
              <a:ext cx="923925" cy="923925"/>
            </a:xfrm>
            <a:custGeom>
              <a:avLst/>
              <a:gdLst>
                <a:gd name="T0" fmla="*/ 448 w 471"/>
                <a:gd name="T1" fmla="*/ 195 h 471"/>
                <a:gd name="T2" fmla="*/ 276 w 471"/>
                <a:gd name="T3" fmla="*/ 449 h 471"/>
                <a:gd name="T4" fmla="*/ 22 w 471"/>
                <a:gd name="T5" fmla="*/ 276 h 471"/>
                <a:gd name="T6" fmla="*/ 195 w 471"/>
                <a:gd name="T7" fmla="*/ 22 h 471"/>
                <a:gd name="T8" fmla="*/ 448 w 471"/>
                <a:gd name="T9" fmla="*/ 195 h 471"/>
              </a:gdLst>
              <a:ahLst/>
              <a:cxnLst>
                <a:cxn ang="0">
                  <a:pos x="T0" y="T1"/>
                </a:cxn>
                <a:cxn ang="0">
                  <a:pos x="T2" y="T3"/>
                </a:cxn>
                <a:cxn ang="0">
                  <a:pos x="T4" y="T5"/>
                </a:cxn>
                <a:cxn ang="0">
                  <a:pos x="T6" y="T7"/>
                </a:cxn>
                <a:cxn ang="0">
                  <a:pos x="T8" y="T9"/>
                </a:cxn>
              </a:cxnLst>
              <a:rect l="0" t="0" r="r" b="b"/>
              <a:pathLst>
                <a:path w="471" h="471">
                  <a:moveTo>
                    <a:pt x="448" y="195"/>
                  </a:moveTo>
                  <a:cubicBezTo>
                    <a:pt x="471" y="313"/>
                    <a:pt x="393" y="426"/>
                    <a:pt x="276" y="449"/>
                  </a:cubicBezTo>
                  <a:cubicBezTo>
                    <a:pt x="158" y="471"/>
                    <a:pt x="44" y="394"/>
                    <a:pt x="22" y="276"/>
                  </a:cubicBezTo>
                  <a:cubicBezTo>
                    <a:pt x="0" y="158"/>
                    <a:pt x="77" y="45"/>
                    <a:pt x="195" y="22"/>
                  </a:cubicBezTo>
                  <a:cubicBezTo>
                    <a:pt x="312" y="0"/>
                    <a:pt x="426" y="77"/>
                    <a:pt x="448" y="195"/>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37" name="Freeform 11"/>
          <p:cNvSpPr>
            <a:spLocks/>
          </p:cNvSpPr>
          <p:nvPr/>
        </p:nvSpPr>
        <p:spPr bwMode="auto">
          <a:xfrm>
            <a:off x="3894479" y="1974469"/>
            <a:ext cx="954617" cy="924983"/>
          </a:xfrm>
          <a:custGeom>
            <a:avLst/>
            <a:gdLst>
              <a:gd name="T0" fmla="*/ 182 w 365"/>
              <a:gd name="T1" fmla="*/ 354 h 354"/>
              <a:gd name="T2" fmla="*/ 8 w 365"/>
              <a:gd name="T3" fmla="*/ 210 h 354"/>
              <a:gd name="T4" fmla="*/ 36 w 365"/>
              <a:gd name="T5" fmla="*/ 78 h 354"/>
              <a:gd name="T6" fmla="*/ 149 w 365"/>
              <a:gd name="T7" fmla="*/ 4 h 354"/>
              <a:gd name="T8" fmla="*/ 182 w 365"/>
              <a:gd name="T9" fmla="*/ 0 h 354"/>
              <a:gd name="T10" fmla="*/ 356 w 365"/>
              <a:gd name="T11" fmla="*/ 144 h 354"/>
              <a:gd name="T12" fmla="*/ 329 w 365"/>
              <a:gd name="T13" fmla="*/ 277 h 354"/>
              <a:gd name="T14" fmla="*/ 215 w 365"/>
              <a:gd name="T15" fmla="*/ 351 h 354"/>
              <a:gd name="T16" fmla="*/ 182 w 365"/>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354">
                <a:moveTo>
                  <a:pt x="182" y="354"/>
                </a:moveTo>
                <a:cubicBezTo>
                  <a:pt x="97" y="354"/>
                  <a:pt x="24" y="294"/>
                  <a:pt x="8" y="210"/>
                </a:cubicBezTo>
                <a:cubicBezTo>
                  <a:pt x="0" y="164"/>
                  <a:pt x="9" y="117"/>
                  <a:pt x="36" y="78"/>
                </a:cubicBezTo>
                <a:cubicBezTo>
                  <a:pt x="63" y="39"/>
                  <a:pt x="103" y="12"/>
                  <a:pt x="149" y="4"/>
                </a:cubicBezTo>
                <a:cubicBezTo>
                  <a:pt x="160" y="1"/>
                  <a:pt x="171" y="0"/>
                  <a:pt x="182" y="0"/>
                </a:cubicBezTo>
                <a:cubicBezTo>
                  <a:pt x="267" y="0"/>
                  <a:pt x="340" y="61"/>
                  <a:pt x="356" y="144"/>
                </a:cubicBezTo>
                <a:cubicBezTo>
                  <a:pt x="365" y="191"/>
                  <a:pt x="355" y="238"/>
                  <a:pt x="329" y="277"/>
                </a:cubicBezTo>
                <a:cubicBezTo>
                  <a:pt x="302" y="316"/>
                  <a:pt x="262" y="342"/>
                  <a:pt x="215" y="351"/>
                </a:cubicBezTo>
                <a:cubicBezTo>
                  <a:pt x="204" y="353"/>
                  <a:pt x="193" y="354"/>
                  <a:pt x="182" y="354"/>
                </a:cubicBez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cxnSp>
        <p:nvCxnSpPr>
          <p:cNvPr id="38" name="Straight Arrow Connector 29"/>
          <p:cNvCxnSpPr/>
          <p:nvPr/>
        </p:nvCxnSpPr>
        <p:spPr>
          <a:xfrm>
            <a:off x="5428544" y="1779353"/>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sp>
        <p:nvSpPr>
          <p:cNvPr id="39" name="TextBox 32"/>
          <p:cNvSpPr txBox="1"/>
          <p:nvPr/>
        </p:nvSpPr>
        <p:spPr>
          <a:xfrm>
            <a:off x="5623367" y="1469851"/>
            <a:ext cx="1234633" cy="318100"/>
          </a:xfrm>
          <a:prstGeom prst="rect">
            <a:avLst/>
          </a:prstGeom>
          <a:noFill/>
        </p:spPr>
        <p:txBody>
          <a:bodyPr wrap="none" rtlCol="0">
            <a:spAutoFit/>
          </a:bodyPr>
          <a:lstStyle/>
          <a:p>
            <a:pPr algn="l" rtl="0"/>
            <a:r>
              <a:rPr lang="ar-SA" sz="1467" dirty="0">
                <a:solidFill>
                  <a:prstClr val="black"/>
                </a:solidFill>
                <a:latin typeface="Raleway"/>
                <a:ea typeface="Raleway" panose="020B0003030101060003" pitchFamily="2" charset="0"/>
              </a:rPr>
              <a:t>الإعلان والتسجيل</a:t>
            </a:r>
            <a:endParaRPr lang="id-ID" sz="1467" dirty="0">
              <a:solidFill>
                <a:prstClr val="black"/>
              </a:solidFill>
              <a:latin typeface="Raleway"/>
              <a:ea typeface="Raleway" panose="020B0003030101060003" pitchFamily="2" charset="0"/>
            </a:endParaRPr>
          </a:p>
        </p:txBody>
      </p:sp>
      <p:sp>
        <p:nvSpPr>
          <p:cNvPr id="40" name="Rectangle 33"/>
          <p:cNvSpPr/>
          <p:nvPr/>
        </p:nvSpPr>
        <p:spPr>
          <a:xfrm>
            <a:off x="5644288" y="1852366"/>
            <a:ext cx="1107292" cy="600164"/>
          </a:xfrm>
          <a:prstGeom prst="rect">
            <a:avLst/>
          </a:prstGeom>
        </p:spPr>
        <p:txBody>
          <a:bodyPr wrap="square">
            <a:spAutoFit/>
          </a:bodyPr>
          <a:lstStyle/>
          <a:p>
            <a:pPr algn="l" rtl="0"/>
            <a:r>
              <a:rPr lang="ar-SA" sz="1100" dirty="0">
                <a:solidFill>
                  <a:prstClr val="black">
                    <a:lumMod val="65000"/>
                    <a:lumOff val="35000"/>
                  </a:prstClr>
                </a:solidFill>
                <a:latin typeface="Open Sans Light"/>
              </a:rPr>
              <a:t>تم إرسال رابط التسجيل في البرنامج وإتاحة التسجيل </a:t>
            </a:r>
            <a:endParaRPr lang="id-ID" sz="1100" dirty="0">
              <a:solidFill>
                <a:prstClr val="black">
                  <a:lumMod val="65000"/>
                  <a:lumOff val="35000"/>
                </a:prstClr>
              </a:solidFill>
              <a:latin typeface="Open Sans Light"/>
            </a:endParaRPr>
          </a:p>
        </p:txBody>
      </p:sp>
      <p:sp>
        <p:nvSpPr>
          <p:cNvPr id="42" name="Freeform 28"/>
          <p:cNvSpPr>
            <a:spLocks/>
          </p:cNvSpPr>
          <p:nvPr/>
        </p:nvSpPr>
        <p:spPr bwMode="auto">
          <a:xfrm>
            <a:off x="3855954" y="1333564"/>
            <a:ext cx="1572589" cy="909279"/>
          </a:xfrm>
          <a:custGeom>
            <a:avLst/>
            <a:gdLst>
              <a:gd name="T0" fmla="*/ 558 w 581"/>
              <a:gd name="T1" fmla="*/ 268 h 336"/>
              <a:gd name="T2" fmla="*/ 355 w 581"/>
              <a:gd name="T3" fmla="*/ 46 h 336"/>
              <a:gd name="T4" fmla="*/ 0 w 581"/>
              <a:gd name="T5" fmla="*/ 70 h 336"/>
              <a:gd name="T6" fmla="*/ 7 w 581"/>
              <a:gd name="T7" fmla="*/ 84 h 336"/>
              <a:gd name="T8" fmla="*/ 349 w 581"/>
              <a:gd name="T9" fmla="*/ 61 h 336"/>
              <a:gd name="T10" fmla="*/ 543 w 581"/>
              <a:gd name="T11" fmla="*/ 273 h 336"/>
              <a:gd name="T12" fmla="*/ 518 w 581"/>
              <a:gd name="T13" fmla="*/ 281 h 336"/>
              <a:gd name="T14" fmla="*/ 567 w 581"/>
              <a:gd name="T15" fmla="*/ 336 h 336"/>
              <a:gd name="T16" fmla="*/ 581 w 581"/>
              <a:gd name="T17" fmla="*/ 261 h 336"/>
              <a:gd name="T18" fmla="*/ 558 w 581"/>
              <a:gd name="T19" fmla="*/ 2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336">
                <a:moveTo>
                  <a:pt x="558" y="268"/>
                </a:moveTo>
                <a:cubicBezTo>
                  <a:pt x="523" y="165"/>
                  <a:pt x="451" y="86"/>
                  <a:pt x="355" y="46"/>
                </a:cubicBezTo>
                <a:cubicBezTo>
                  <a:pt x="248" y="0"/>
                  <a:pt x="118" y="9"/>
                  <a:pt x="0" y="70"/>
                </a:cubicBezTo>
                <a:cubicBezTo>
                  <a:pt x="7" y="84"/>
                  <a:pt x="7" y="84"/>
                  <a:pt x="7" y="84"/>
                </a:cubicBezTo>
                <a:cubicBezTo>
                  <a:pt x="123" y="25"/>
                  <a:pt x="244" y="16"/>
                  <a:pt x="349" y="61"/>
                </a:cubicBezTo>
                <a:cubicBezTo>
                  <a:pt x="440" y="99"/>
                  <a:pt x="509" y="174"/>
                  <a:pt x="543" y="273"/>
                </a:cubicBezTo>
                <a:cubicBezTo>
                  <a:pt x="518" y="281"/>
                  <a:pt x="518" y="281"/>
                  <a:pt x="518" y="281"/>
                </a:cubicBezTo>
                <a:cubicBezTo>
                  <a:pt x="567" y="336"/>
                  <a:pt x="567" y="336"/>
                  <a:pt x="567" y="336"/>
                </a:cubicBezTo>
                <a:cubicBezTo>
                  <a:pt x="581" y="261"/>
                  <a:pt x="581" y="261"/>
                  <a:pt x="581" y="261"/>
                </a:cubicBezTo>
                <a:lnTo>
                  <a:pt x="558" y="268"/>
                </a:ln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44" name="Group 79"/>
          <p:cNvGrpSpPr/>
          <p:nvPr/>
        </p:nvGrpSpPr>
        <p:grpSpPr>
          <a:xfrm>
            <a:off x="4170396" y="2430408"/>
            <a:ext cx="394311" cy="271200"/>
            <a:chOff x="9036050" y="6316663"/>
            <a:chExt cx="350838" cy="241300"/>
          </a:xfrm>
          <a:solidFill>
            <a:srgbClr val="FFFFFF"/>
          </a:solidFill>
        </p:grpSpPr>
        <p:sp>
          <p:nvSpPr>
            <p:cNvPr id="45" name="Freeform 55"/>
            <p:cNvSpPr>
              <a:spLocks noEditPoints="1"/>
            </p:cNvSpPr>
            <p:nvPr/>
          </p:nvSpPr>
          <p:spPr bwMode="auto">
            <a:xfrm>
              <a:off x="9036050" y="6316663"/>
              <a:ext cx="65088" cy="666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46" name="Freeform 56"/>
            <p:cNvSpPr>
              <a:spLocks noEditPoints="1"/>
            </p:cNvSpPr>
            <p:nvPr/>
          </p:nvSpPr>
          <p:spPr bwMode="auto">
            <a:xfrm>
              <a:off x="9036050" y="6403975"/>
              <a:ext cx="65088" cy="666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47" name="Freeform 57"/>
            <p:cNvSpPr>
              <a:spLocks noEditPoints="1"/>
            </p:cNvSpPr>
            <p:nvPr/>
          </p:nvSpPr>
          <p:spPr bwMode="auto">
            <a:xfrm>
              <a:off x="9036050" y="6492875"/>
              <a:ext cx="65088" cy="650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close/>
                  <a:moveTo>
                    <a:pt x="12" y="8"/>
                  </a:moveTo>
                  <a:cubicBezTo>
                    <a:pt x="10" y="8"/>
                    <a:pt x="8" y="10"/>
                    <a:pt x="8" y="12"/>
                  </a:cubicBezTo>
                  <a:cubicBezTo>
                    <a:pt x="8" y="14"/>
                    <a:pt x="10" y="16"/>
                    <a:pt x="12" y="16"/>
                  </a:cubicBezTo>
                  <a:cubicBezTo>
                    <a:pt x="14" y="16"/>
                    <a:pt x="16" y="14"/>
                    <a:pt x="16" y="12"/>
                  </a:cubicBezTo>
                  <a:cubicBezTo>
                    <a:pt x="16" y="10"/>
                    <a:pt x="14"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48" name="Freeform 58"/>
            <p:cNvSpPr>
              <a:spLocks/>
            </p:cNvSpPr>
            <p:nvPr/>
          </p:nvSpPr>
          <p:spPr bwMode="auto">
            <a:xfrm>
              <a:off x="9123363" y="6316663"/>
              <a:ext cx="263525" cy="66675"/>
            </a:xfrm>
            <a:custGeom>
              <a:avLst/>
              <a:gdLst>
                <a:gd name="T0" fmla="*/ 166 w 166"/>
                <a:gd name="T1" fmla="*/ 42 h 42"/>
                <a:gd name="T2" fmla="*/ 0 w 166"/>
                <a:gd name="T3" fmla="*/ 42 h 42"/>
                <a:gd name="T4" fmla="*/ 0 w 166"/>
                <a:gd name="T5" fmla="*/ 28 h 42"/>
                <a:gd name="T6" fmla="*/ 152 w 166"/>
                <a:gd name="T7" fmla="*/ 28 h 42"/>
                <a:gd name="T8" fmla="*/ 152 w 166"/>
                <a:gd name="T9" fmla="*/ 14 h 42"/>
                <a:gd name="T10" fmla="*/ 0 w 166"/>
                <a:gd name="T11" fmla="*/ 14 h 42"/>
                <a:gd name="T12" fmla="*/ 0 w 166"/>
                <a:gd name="T13" fmla="*/ 0 h 42"/>
                <a:gd name="T14" fmla="*/ 166 w 166"/>
                <a:gd name="T15" fmla="*/ 0 h 42"/>
                <a:gd name="T16" fmla="*/ 166 w 1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2">
                  <a:moveTo>
                    <a:pt x="166" y="42"/>
                  </a:moveTo>
                  <a:lnTo>
                    <a:pt x="0" y="42"/>
                  </a:lnTo>
                  <a:lnTo>
                    <a:pt x="0" y="28"/>
                  </a:lnTo>
                  <a:lnTo>
                    <a:pt x="152" y="28"/>
                  </a:lnTo>
                  <a:lnTo>
                    <a:pt x="152" y="14"/>
                  </a:lnTo>
                  <a:lnTo>
                    <a:pt x="0" y="14"/>
                  </a:lnTo>
                  <a:lnTo>
                    <a:pt x="0" y="0"/>
                  </a:lnTo>
                  <a:lnTo>
                    <a:pt x="166" y="0"/>
                  </a:lnTo>
                  <a:lnTo>
                    <a:pt x="1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49" name="Freeform 59"/>
            <p:cNvSpPr>
              <a:spLocks/>
            </p:cNvSpPr>
            <p:nvPr/>
          </p:nvSpPr>
          <p:spPr bwMode="auto">
            <a:xfrm>
              <a:off x="9123363" y="6403975"/>
              <a:ext cx="263525" cy="66675"/>
            </a:xfrm>
            <a:custGeom>
              <a:avLst/>
              <a:gdLst>
                <a:gd name="T0" fmla="*/ 166 w 166"/>
                <a:gd name="T1" fmla="*/ 42 h 42"/>
                <a:gd name="T2" fmla="*/ 0 w 166"/>
                <a:gd name="T3" fmla="*/ 42 h 42"/>
                <a:gd name="T4" fmla="*/ 0 w 166"/>
                <a:gd name="T5" fmla="*/ 28 h 42"/>
                <a:gd name="T6" fmla="*/ 152 w 166"/>
                <a:gd name="T7" fmla="*/ 28 h 42"/>
                <a:gd name="T8" fmla="*/ 152 w 166"/>
                <a:gd name="T9" fmla="*/ 14 h 42"/>
                <a:gd name="T10" fmla="*/ 0 w 166"/>
                <a:gd name="T11" fmla="*/ 14 h 42"/>
                <a:gd name="T12" fmla="*/ 0 w 166"/>
                <a:gd name="T13" fmla="*/ 0 h 42"/>
                <a:gd name="T14" fmla="*/ 166 w 166"/>
                <a:gd name="T15" fmla="*/ 0 h 42"/>
                <a:gd name="T16" fmla="*/ 166 w 1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2">
                  <a:moveTo>
                    <a:pt x="166" y="42"/>
                  </a:moveTo>
                  <a:lnTo>
                    <a:pt x="0" y="42"/>
                  </a:lnTo>
                  <a:lnTo>
                    <a:pt x="0" y="28"/>
                  </a:lnTo>
                  <a:lnTo>
                    <a:pt x="152" y="28"/>
                  </a:lnTo>
                  <a:lnTo>
                    <a:pt x="152" y="14"/>
                  </a:lnTo>
                  <a:lnTo>
                    <a:pt x="0" y="14"/>
                  </a:lnTo>
                  <a:lnTo>
                    <a:pt x="0" y="0"/>
                  </a:lnTo>
                  <a:lnTo>
                    <a:pt x="166" y="0"/>
                  </a:lnTo>
                  <a:lnTo>
                    <a:pt x="166"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50" name="Freeform 60"/>
            <p:cNvSpPr>
              <a:spLocks/>
            </p:cNvSpPr>
            <p:nvPr/>
          </p:nvSpPr>
          <p:spPr bwMode="auto">
            <a:xfrm>
              <a:off x="9123363" y="6492875"/>
              <a:ext cx="263525" cy="65088"/>
            </a:xfrm>
            <a:custGeom>
              <a:avLst/>
              <a:gdLst>
                <a:gd name="T0" fmla="*/ 166 w 166"/>
                <a:gd name="T1" fmla="*/ 41 h 41"/>
                <a:gd name="T2" fmla="*/ 0 w 166"/>
                <a:gd name="T3" fmla="*/ 41 h 41"/>
                <a:gd name="T4" fmla="*/ 0 w 166"/>
                <a:gd name="T5" fmla="*/ 27 h 41"/>
                <a:gd name="T6" fmla="*/ 152 w 166"/>
                <a:gd name="T7" fmla="*/ 27 h 41"/>
                <a:gd name="T8" fmla="*/ 152 w 166"/>
                <a:gd name="T9" fmla="*/ 13 h 41"/>
                <a:gd name="T10" fmla="*/ 0 w 166"/>
                <a:gd name="T11" fmla="*/ 13 h 41"/>
                <a:gd name="T12" fmla="*/ 0 w 166"/>
                <a:gd name="T13" fmla="*/ 0 h 41"/>
                <a:gd name="T14" fmla="*/ 166 w 166"/>
                <a:gd name="T15" fmla="*/ 0 h 41"/>
                <a:gd name="T16" fmla="*/ 166 w 166"/>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41">
                  <a:moveTo>
                    <a:pt x="166" y="41"/>
                  </a:moveTo>
                  <a:lnTo>
                    <a:pt x="0" y="41"/>
                  </a:lnTo>
                  <a:lnTo>
                    <a:pt x="0" y="27"/>
                  </a:lnTo>
                  <a:lnTo>
                    <a:pt x="152" y="27"/>
                  </a:lnTo>
                  <a:lnTo>
                    <a:pt x="152" y="13"/>
                  </a:lnTo>
                  <a:lnTo>
                    <a:pt x="0" y="13"/>
                  </a:lnTo>
                  <a:lnTo>
                    <a:pt x="0" y="0"/>
                  </a:lnTo>
                  <a:lnTo>
                    <a:pt x="166" y="0"/>
                  </a:lnTo>
                  <a:lnTo>
                    <a:pt x="16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51" name="Freeform 102"/>
          <p:cNvSpPr>
            <a:spLocks noEditPoints="1"/>
          </p:cNvSpPr>
          <p:nvPr/>
        </p:nvSpPr>
        <p:spPr bwMode="auto">
          <a:xfrm>
            <a:off x="4214489" y="2059623"/>
            <a:ext cx="334311" cy="334311"/>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28 w 64"/>
              <a:gd name="T11" fmla="*/ 8 h 64"/>
              <a:gd name="T12" fmla="*/ 36 w 64"/>
              <a:gd name="T13" fmla="*/ 8 h 64"/>
              <a:gd name="T14" fmla="*/ 36 w 64"/>
              <a:gd name="T15" fmla="*/ 28 h 64"/>
              <a:gd name="T16" fmla="*/ 28 w 64"/>
              <a:gd name="T17" fmla="*/ 28 h 64"/>
              <a:gd name="T18" fmla="*/ 28 w 64"/>
              <a:gd name="T19" fmla="*/ 8 h 64"/>
              <a:gd name="T20" fmla="*/ 32 w 64"/>
              <a:gd name="T21" fmla="*/ 53 h 64"/>
              <a:gd name="T22" fmla="*/ 11 w 64"/>
              <a:gd name="T23" fmla="*/ 32 h 64"/>
              <a:gd name="T24" fmla="*/ 24 w 64"/>
              <a:gd name="T25" fmla="*/ 13 h 64"/>
              <a:gd name="T26" fmla="*/ 24 w 64"/>
              <a:gd name="T27" fmla="*/ 12 h 64"/>
              <a:gd name="T28" fmla="*/ 24 w 64"/>
              <a:gd name="T29" fmla="*/ 20 h 64"/>
              <a:gd name="T30" fmla="*/ 17 w 64"/>
              <a:gd name="T31" fmla="*/ 32 h 64"/>
              <a:gd name="T32" fmla="*/ 32 w 64"/>
              <a:gd name="T33" fmla="*/ 47 h 64"/>
              <a:gd name="T34" fmla="*/ 47 w 64"/>
              <a:gd name="T35" fmla="*/ 32 h 64"/>
              <a:gd name="T36" fmla="*/ 40 w 64"/>
              <a:gd name="T37" fmla="*/ 20 h 64"/>
              <a:gd name="T38" fmla="*/ 40 w 64"/>
              <a:gd name="T39" fmla="*/ 12 h 64"/>
              <a:gd name="T40" fmla="*/ 40 w 64"/>
              <a:gd name="T41" fmla="*/ 13 h 64"/>
              <a:gd name="T42" fmla="*/ 53 w 64"/>
              <a:gd name="T43" fmla="*/ 32 h 64"/>
              <a:gd name="T44" fmla="*/ 32 w 64"/>
              <a:gd name="T45"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28" y="8"/>
                </a:moveTo>
                <a:cubicBezTo>
                  <a:pt x="36" y="8"/>
                  <a:pt x="36" y="8"/>
                  <a:pt x="36" y="8"/>
                </a:cubicBezTo>
                <a:cubicBezTo>
                  <a:pt x="36" y="28"/>
                  <a:pt x="36" y="28"/>
                  <a:pt x="36" y="28"/>
                </a:cubicBezTo>
                <a:cubicBezTo>
                  <a:pt x="28" y="28"/>
                  <a:pt x="28" y="28"/>
                  <a:pt x="28" y="28"/>
                </a:cubicBezTo>
                <a:lnTo>
                  <a:pt x="28" y="8"/>
                </a:lnTo>
                <a:close/>
                <a:moveTo>
                  <a:pt x="32" y="53"/>
                </a:moveTo>
                <a:cubicBezTo>
                  <a:pt x="20" y="53"/>
                  <a:pt x="11" y="44"/>
                  <a:pt x="11" y="32"/>
                </a:cubicBezTo>
                <a:cubicBezTo>
                  <a:pt x="11" y="24"/>
                  <a:pt x="16" y="16"/>
                  <a:pt x="24" y="13"/>
                </a:cubicBezTo>
                <a:cubicBezTo>
                  <a:pt x="24" y="12"/>
                  <a:pt x="24" y="12"/>
                  <a:pt x="24" y="12"/>
                </a:cubicBezTo>
                <a:cubicBezTo>
                  <a:pt x="24" y="20"/>
                  <a:pt x="24" y="20"/>
                  <a:pt x="24" y="20"/>
                </a:cubicBezTo>
                <a:cubicBezTo>
                  <a:pt x="20" y="22"/>
                  <a:pt x="17" y="27"/>
                  <a:pt x="17" y="32"/>
                </a:cubicBezTo>
                <a:cubicBezTo>
                  <a:pt x="17" y="40"/>
                  <a:pt x="24" y="47"/>
                  <a:pt x="32" y="47"/>
                </a:cubicBezTo>
                <a:cubicBezTo>
                  <a:pt x="40" y="47"/>
                  <a:pt x="47" y="40"/>
                  <a:pt x="47" y="32"/>
                </a:cubicBezTo>
                <a:cubicBezTo>
                  <a:pt x="47" y="27"/>
                  <a:pt x="44" y="22"/>
                  <a:pt x="40" y="20"/>
                </a:cubicBezTo>
                <a:cubicBezTo>
                  <a:pt x="40" y="12"/>
                  <a:pt x="40" y="12"/>
                  <a:pt x="40" y="12"/>
                </a:cubicBezTo>
                <a:cubicBezTo>
                  <a:pt x="40" y="13"/>
                  <a:pt x="40" y="13"/>
                  <a:pt x="40" y="13"/>
                </a:cubicBezTo>
                <a:cubicBezTo>
                  <a:pt x="48" y="16"/>
                  <a:pt x="53" y="24"/>
                  <a:pt x="53" y="32"/>
                </a:cubicBezTo>
                <a:cubicBezTo>
                  <a:pt x="53" y="44"/>
                  <a:pt x="44" y="53"/>
                  <a:pt x="32" y="53"/>
                </a:cubicBezTo>
                <a:close/>
              </a:path>
            </a:pathLst>
          </a:custGeom>
          <a:solidFill>
            <a:sysClr val="window" lastClr="FFFFFF"/>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 name="مستطيل مستدير الزوايا 1"/>
          <p:cNvSpPr/>
          <p:nvPr/>
        </p:nvSpPr>
        <p:spPr>
          <a:xfrm>
            <a:off x="275095" y="1779353"/>
            <a:ext cx="3058655" cy="1539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rgbClr val="5EA9CA"/>
                </a:solidFill>
              </a:rPr>
              <a:t>بلغ عدد المسجلات في رابط التسجيل 146 مشاركة وبناء على شروط البرنامج  تم الترشيح المبدئي لـ 29 منهم بالإضافة إلى التواصل مع طالبات المنح وعددهن 11 طالبة </a:t>
            </a:r>
          </a:p>
        </p:txBody>
      </p:sp>
      <p:pic>
        <p:nvPicPr>
          <p:cNvPr id="3" name="صورة 2"/>
          <p:cNvPicPr>
            <a:picLocks noChangeAspect="1"/>
          </p:cNvPicPr>
          <p:nvPr/>
        </p:nvPicPr>
        <p:blipFill rotWithShape="1">
          <a:blip r:embed="rId8" cstate="print">
            <a:extLst>
              <a:ext uri="{28A0092B-C50C-407E-A947-70E740481C1C}">
                <a14:useLocalDpi xmlns:a14="http://schemas.microsoft.com/office/drawing/2010/main" val="0"/>
              </a:ext>
            </a:extLst>
          </a:blip>
          <a:srcRect l="8549" t="5563" r="7377" b="10688"/>
          <a:stretch/>
        </p:blipFill>
        <p:spPr>
          <a:xfrm>
            <a:off x="4749514" y="3764341"/>
            <a:ext cx="1667349" cy="2952750"/>
          </a:xfrm>
          <a:prstGeom prst="rect">
            <a:avLst/>
          </a:prstGeom>
          <a:ln>
            <a:solidFill>
              <a:srgbClr val="5EA9CA"/>
            </a:solidFill>
          </a:ln>
        </p:spPr>
      </p:pic>
      <p:pic>
        <p:nvPicPr>
          <p:cNvPr id="4" name="صورة 3"/>
          <p:cNvPicPr>
            <a:picLocks noChangeAspect="1"/>
          </p:cNvPicPr>
          <p:nvPr/>
        </p:nvPicPr>
        <p:blipFill rotWithShape="1">
          <a:blip r:embed="rId9" cstate="print">
            <a:extLst>
              <a:ext uri="{28A0092B-C50C-407E-A947-70E740481C1C}">
                <a14:useLocalDpi xmlns:a14="http://schemas.microsoft.com/office/drawing/2010/main" val="0"/>
              </a:ext>
            </a:extLst>
          </a:blip>
          <a:srcRect l="9630" t="8750" b="18333"/>
          <a:stretch/>
        </p:blipFill>
        <p:spPr>
          <a:xfrm>
            <a:off x="416983" y="3807777"/>
            <a:ext cx="1699352" cy="2925638"/>
          </a:xfrm>
          <a:prstGeom prst="rect">
            <a:avLst/>
          </a:prstGeom>
          <a:ln>
            <a:solidFill>
              <a:srgbClr val="5EA9CA"/>
            </a:solidFill>
          </a:ln>
        </p:spPr>
      </p:pic>
      <p:pic>
        <p:nvPicPr>
          <p:cNvPr id="5" name="صورة 4"/>
          <p:cNvPicPr>
            <a:picLocks noChangeAspect="1"/>
          </p:cNvPicPr>
          <p:nvPr/>
        </p:nvPicPr>
        <p:blipFill rotWithShape="1">
          <a:blip r:embed="rId10" cstate="print">
            <a:extLst>
              <a:ext uri="{28A0092B-C50C-407E-A947-70E740481C1C}">
                <a14:useLocalDpi xmlns:a14="http://schemas.microsoft.com/office/drawing/2010/main" val="0"/>
              </a:ext>
            </a:extLst>
          </a:blip>
          <a:srcRect l="5927" t="6666" r="2221" b="10209"/>
          <a:stretch/>
        </p:blipFill>
        <p:spPr>
          <a:xfrm>
            <a:off x="2567876" y="3785384"/>
            <a:ext cx="1700652" cy="2931964"/>
          </a:xfrm>
          <a:prstGeom prst="rect">
            <a:avLst/>
          </a:prstGeom>
          <a:ln>
            <a:solidFill>
              <a:srgbClr val="5EA9CA"/>
            </a:solidFill>
          </a:ln>
        </p:spPr>
      </p:pic>
    </p:spTree>
    <p:extLst>
      <p:ext uri="{BB962C8B-B14F-4D97-AF65-F5344CB8AC3E}">
        <p14:creationId xmlns:p14="http://schemas.microsoft.com/office/powerpoint/2010/main" val="2909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250" fill="hold"/>
                                        <p:tgtEl>
                                          <p:spTgt spid="26"/>
                                        </p:tgtEl>
                                        <p:attrNameLst>
                                          <p:attrName>ppt_w</p:attrName>
                                        </p:attrNameLst>
                                      </p:cBhvr>
                                      <p:tavLst>
                                        <p:tav tm="0">
                                          <p:val>
                                            <p:fltVal val="0"/>
                                          </p:val>
                                        </p:tav>
                                        <p:tav tm="100000">
                                          <p:val>
                                            <p:strVal val="#ppt_w"/>
                                          </p:val>
                                        </p:tav>
                                      </p:tavLst>
                                    </p:anim>
                                    <p:anim calcmode="lin" valueType="num">
                                      <p:cBhvr>
                                        <p:cTn id="8" dur="1250" fill="hold"/>
                                        <p:tgtEl>
                                          <p:spTgt spid="26"/>
                                        </p:tgtEl>
                                        <p:attrNameLst>
                                          <p:attrName>ppt_h</p:attrName>
                                        </p:attrNameLst>
                                      </p:cBhvr>
                                      <p:tavLst>
                                        <p:tav tm="0">
                                          <p:val>
                                            <p:fltVal val="0"/>
                                          </p:val>
                                        </p:tav>
                                        <p:tav tm="100000">
                                          <p:val>
                                            <p:strVal val="#ppt_h"/>
                                          </p:val>
                                        </p:tav>
                                      </p:tavLst>
                                    </p:anim>
                                    <p:anim calcmode="lin" valueType="num">
                                      <p:cBhvr>
                                        <p:cTn id="9" dur="1250" fill="hold"/>
                                        <p:tgtEl>
                                          <p:spTgt spid="26"/>
                                        </p:tgtEl>
                                        <p:attrNameLst>
                                          <p:attrName>style.rotation</p:attrName>
                                        </p:attrNameLst>
                                      </p:cBhvr>
                                      <p:tavLst>
                                        <p:tav tm="0">
                                          <p:val>
                                            <p:fltVal val="90"/>
                                          </p:val>
                                        </p:tav>
                                        <p:tav tm="100000">
                                          <p:val>
                                            <p:fltVal val="0"/>
                                          </p:val>
                                        </p:tav>
                                      </p:tavLst>
                                    </p:anim>
                                    <p:animEffect transition="in" filter="fade">
                                      <p:cBhvr>
                                        <p:cTn id="10" dur="1250"/>
                                        <p:tgtEl>
                                          <p:spTgt spid="2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par>
                                <p:cTn id="23" presetID="22" presetClass="entr" presetSubtype="8"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P spid="40" grpId="0"/>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2644036" y="4011331"/>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2" name="صورة 1"/>
          <p:cNvPicPr>
            <a:picLocks noChangeAspect="1"/>
          </p:cNvPicPr>
          <p:nvPr/>
        </p:nvPicPr>
        <p:blipFill rotWithShape="1">
          <a:blip r:embed="rId8" cstate="print">
            <a:extLst>
              <a:ext uri="{28A0092B-C50C-407E-A947-70E740481C1C}">
                <a14:useLocalDpi xmlns:a14="http://schemas.microsoft.com/office/drawing/2010/main" val="0"/>
              </a:ext>
            </a:extLst>
          </a:blip>
          <a:srcRect l="1389" t="19376" r="926" b="32708"/>
          <a:stretch/>
        </p:blipFill>
        <p:spPr>
          <a:xfrm>
            <a:off x="4219353" y="3734315"/>
            <a:ext cx="2306872" cy="2514600"/>
          </a:xfrm>
          <a:prstGeom prst="rect">
            <a:avLst/>
          </a:prstGeom>
        </p:spPr>
      </p:pic>
      <p:pic>
        <p:nvPicPr>
          <p:cNvPr id="3" name="صورة 2"/>
          <p:cNvPicPr>
            <a:picLocks noChangeAspect="1"/>
          </p:cNvPicPr>
          <p:nvPr/>
        </p:nvPicPr>
        <p:blipFill rotWithShape="1">
          <a:blip r:embed="rId9" cstate="print">
            <a:extLst>
              <a:ext uri="{28A0092B-C50C-407E-A947-70E740481C1C}">
                <a14:useLocalDpi xmlns:a14="http://schemas.microsoft.com/office/drawing/2010/main" val="0"/>
              </a:ext>
            </a:extLst>
          </a:blip>
          <a:srcRect l="-1" t="24583" r="926" b="32709"/>
          <a:stretch/>
        </p:blipFill>
        <p:spPr>
          <a:xfrm>
            <a:off x="588760" y="3734729"/>
            <a:ext cx="2295735" cy="2547183"/>
          </a:xfrm>
          <a:prstGeom prst="rect">
            <a:avLst/>
          </a:prstGeom>
        </p:spPr>
      </p:pic>
      <p:grpSp>
        <p:nvGrpSpPr>
          <p:cNvPr id="12" name="Group 4"/>
          <p:cNvGrpSpPr/>
          <p:nvPr/>
        </p:nvGrpSpPr>
        <p:grpSpPr>
          <a:xfrm>
            <a:off x="3950537" y="1246933"/>
            <a:ext cx="1754717" cy="1763183"/>
            <a:chOff x="5159376" y="2154238"/>
            <a:chExt cx="1316038" cy="1322387"/>
          </a:xfrm>
        </p:grpSpPr>
        <p:sp>
          <p:nvSpPr>
            <p:cNvPr id="13" name="Freeform 5"/>
            <p:cNvSpPr>
              <a:spLocks/>
            </p:cNvSpPr>
            <p:nvPr/>
          </p:nvSpPr>
          <p:spPr bwMode="auto">
            <a:xfrm>
              <a:off x="5159376" y="2154238"/>
              <a:ext cx="1316038" cy="1322387"/>
            </a:xfrm>
            <a:custGeom>
              <a:avLst/>
              <a:gdLst>
                <a:gd name="T0" fmla="*/ 606 w 671"/>
                <a:gd name="T1" fmla="*/ 243 h 674"/>
                <a:gd name="T2" fmla="*/ 635 w 671"/>
                <a:gd name="T3" fmla="*/ 182 h 674"/>
                <a:gd name="T4" fmla="*/ 569 w 671"/>
                <a:gd name="T5" fmla="*/ 170 h 674"/>
                <a:gd name="T6" fmla="*/ 579 w 671"/>
                <a:gd name="T7" fmla="*/ 104 h 674"/>
                <a:gd name="T8" fmla="*/ 512 w 671"/>
                <a:gd name="T9" fmla="*/ 111 h 674"/>
                <a:gd name="T10" fmla="*/ 504 w 671"/>
                <a:gd name="T11" fmla="*/ 45 h 674"/>
                <a:gd name="T12" fmla="*/ 442 w 671"/>
                <a:gd name="T13" fmla="*/ 71 h 674"/>
                <a:gd name="T14" fmla="*/ 415 w 671"/>
                <a:gd name="T15" fmla="*/ 10 h 674"/>
                <a:gd name="T16" fmla="*/ 362 w 671"/>
                <a:gd name="T17" fmla="*/ 51 h 674"/>
                <a:gd name="T18" fmla="*/ 319 w 671"/>
                <a:gd name="T19" fmla="*/ 0 h 674"/>
                <a:gd name="T20" fmla="*/ 293 w 671"/>
                <a:gd name="T21" fmla="*/ 53 h 674"/>
                <a:gd name="T22" fmla="*/ 252 w 671"/>
                <a:gd name="T23" fmla="*/ 10 h 674"/>
                <a:gd name="T24" fmla="*/ 226 w 671"/>
                <a:gd name="T25" fmla="*/ 72 h 674"/>
                <a:gd name="T26" fmla="*/ 164 w 671"/>
                <a:gd name="T27" fmla="*/ 47 h 674"/>
                <a:gd name="T28" fmla="*/ 156 w 671"/>
                <a:gd name="T29" fmla="*/ 113 h 674"/>
                <a:gd name="T30" fmla="*/ 89 w 671"/>
                <a:gd name="T31" fmla="*/ 107 h 674"/>
                <a:gd name="T32" fmla="*/ 100 w 671"/>
                <a:gd name="T33" fmla="*/ 173 h 674"/>
                <a:gd name="T34" fmla="*/ 35 w 671"/>
                <a:gd name="T35" fmla="*/ 186 h 674"/>
                <a:gd name="T36" fmla="*/ 64 w 671"/>
                <a:gd name="T37" fmla="*/ 246 h 674"/>
                <a:gd name="T38" fmla="*/ 4 w 671"/>
                <a:gd name="T39" fmla="*/ 276 h 674"/>
                <a:gd name="T40" fmla="*/ 49 w 671"/>
                <a:gd name="T41" fmla="*/ 326 h 674"/>
                <a:gd name="T42" fmla="*/ 1 w 671"/>
                <a:gd name="T43" fmla="*/ 372 h 674"/>
                <a:gd name="T44" fmla="*/ 5 w 671"/>
                <a:gd name="T45" fmla="*/ 401 h 674"/>
                <a:gd name="T46" fmla="*/ 65 w 671"/>
                <a:gd name="T47" fmla="*/ 431 h 674"/>
                <a:gd name="T48" fmla="*/ 36 w 671"/>
                <a:gd name="T49" fmla="*/ 491 h 674"/>
                <a:gd name="T50" fmla="*/ 102 w 671"/>
                <a:gd name="T51" fmla="*/ 503 h 674"/>
                <a:gd name="T52" fmla="*/ 92 w 671"/>
                <a:gd name="T53" fmla="*/ 569 h 674"/>
                <a:gd name="T54" fmla="*/ 158 w 671"/>
                <a:gd name="T55" fmla="*/ 562 h 674"/>
                <a:gd name="T56" fmla="*/ 167 w 671"/>
                <a:gd name="T57" fmla="*/ 628 h 674"/>
                <a:gd name="T58" fmla="*/ 229 w 671"/>
                <a:gd name="T59" fmla="*/ 603 h 674"/>
                <a:gd name="T60" fmla="*/ 256 w 671"/>
                <a:gd name="T61" fmla="*/ 664 h 674"/>
                <a:gd name="T62" fmla="*/ 308 w 671"/>
                <a:gd name="T63" fmla="*/ 622 h 674"/>
                <a:gd name="T64" fmla="*/ 351 w 671"/>
                <a:gd name="T65" fmla="*/ 673 h 674"/>
                <a:gd name="T66" fmla="*/ 378 w 671"/>
                <a:gd name="T67" fmla="*/ 620 h 674"/>
                <a:gd name="T68" fmla="*/ 418 w 671"/>
                <a:gd name="T69" fmla="*/ 663 h 674"/>
                <a:gd name="T70" fmla="*/ 444 w 671"/>
                <a:gd name="T71" fmla="*/ 602 h 674"/>
                <a:gd name="T72" fmla="*/ 507 w 671"/>
                <a:gd name="T73" fmla="*/ 627 h 674"/>
                <a:gd name="T74" fmla="*/ 515 w 671"/>
                <a:gd name="T75" fmla="*/ 560 h 674"/>
                <a:gd name="T76" fmla="*/ 581 w 671"/>
                <a:gd name="T77" fmla="*/ 567 h 674"/>
                <a:gd name="T78" fmla="*/ 570 w 671"/>
                <a:gd name="T79" fmla="*/ 501 h 674"/>
                <a:gd name="T80" fmla="*/ 636 w 671"/>
                <a:gd name="T81" fmla="*/ 488 h 674"/>
                <a:gd name="T82" fmla="*/ 607 w 671"/>
                <a:gd name="T83" fmla="*/ 428 h 674"/>
                <a:gd name="T84" fmla="*/ 667 w 671"/>
                <a:gd name="T85" fmla="*/ 397 h 674"/>
                <a:gd name="T86" fmla="*/ 622 w 671"/>
                <a:gd name="T87" fmla="*/ 348 h 674"/>
                <a:gd name="T88" fmla="*/ 670 w 671"/>
                <a:gd name="T89" fmla="*/ 301 h 674"/>
                <a:gd name="T90" fmla="*/ 666 w 671"/>
                <a:gd name="T91" fmla="*/ 27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1" h="674">
                  <a:moveTo>
                    <a:pt x="613" y="266"/>
                  </a:moveTo>
                  <a:cubicBezTo>
                    <a:pt x="611" y="258"/>
                    <a:pt x="609" y="250"/>
                    <a:pt x="606" y="243"/>
                  </a:cubicBezTo>
                  <a:cubicBezTo>
                    <a:pt x="617" y="232"/>
                    <a:pt x="634" y="220"/>
                    <a:pt x="647" y="208"/>
                  </a:cubicBezTo>
                  <a:cubicBezTo>
                    <a:pt x="643" y="199"/>
                    <a:pt x="639" y="191"/>
                    <a:pt x="635" y="182"/>
                  </a:cubicBezTo>
                  <a:cubicBezTo>
                    <a:pt x="618" y="185"/>
                    <a:pt x="597" y="190"/>
                    <a:pt x="582" y="191"/>
                  </a:cubicBezTo>
                  <a:cubicBezTo>
                    <a:pt x="578" y="184"/>
                    <a:pt x="573" y="177"/>
                    <a:pt x="569" y="170"/>
                  </a:cubicBezTo>
                  <a:cubicBezTo>
                    <a:pt x="576" y="157"/>
                    <a:pt x="588" y="140"/>
                    <a:pt x="598" y="126"/>
                  </a:cubicBezTo>
                  <a:cubicBezTo>
                    <a:pt x="592" y="118"/>
                    <a:pt x="586" y="111"/>
                    <a:pt x="579" y="104"/>
                  </a:cubicBezTo>
                  <a:cubicBezTo>
                    <a:pt x="563" y="112"/>
                    <a:pt x="545" y="122"/>
                    <a:pt x="531" y="127"/>
                  </a:cubicBezTo>
                  <a:cubicBezTo>
                    <a:pt x="525" y="122"/>
                    <a:pt x="519" y="116"/>
                    <a:pt x="512" y="111"/>
                  </a:cubicBezTo>
                  <a:cubicBezTo>
                    <a:pt x="516" y="97"/>
                    <a:pt x="523" y="77"/>
                    <a:pt x="528" y="61"/>
                  </a:cubicBezTo>
                  <a:cubicBezTo>
                    <a:pt x="520" y="55"/>
                    <a:pt x="512" y="50"/>
                    <a:pt x="504" y="45"/>
                  </a:cubicBezTo>
                  <a:cubicBezTo>
                    <a:pt x="491" y="57"/>
                    <a:pt x="476" y="72"/>
                    <a:pt x="464" y="81"/>
                  </a:cubicBezTo>
                  <a:cubicBezTo>
                    <a:pt x="457" y="77"/>
                    <a:pt x="449" y="74"/>
                    <a:pt x="442" y="71"/>
                  </a:cubicBezTo>
                  <a:cubicBezTo>
                    <a:pt x="441" y="56"/>
                    <a:pt x="442" y="35"/>
                    <a:pt x="442" y="17"/>
                  </a:cubicBezTo>
                  <a:cubicBezTo>
                    <a:pt x="433" y="14"/>
                    <a:pt x="424" y="12"/>
                    <a:pt x="415" y="10"/>
                  </a:cubicBezTo>
                  <a:cubicBezTo>
                    <a:pt x="406" y="24"/>
                    <a:pt x="396" y="43"/>
                    <a:pt x="387" y="55"/>
                  </a:cubicBezTo>
                  <a:cubicBezTo>
                    <a:pt x="379" y="53"/>
                    <a:pt x="371" y="52"/>
                    <a:pt x="362" y="51"/>
                  </a:cubicBezTo>
                  <a:cubicBezTo>
                    <a:pt x="357" y="37"/>
                    <a:pt x="353" y="17"/>
                    <a:pt x="348" y="0"/>
                  </a:cubicBezTo>
                  <a:cubicBezTo>
                    <a:pt x="339" y="0"/>
                    <a:pt x="329" y="0"/>
                    <a:pt x="319" y="0"/>
                  </a:cubicBezTo>
                  <a:cubicBezTo>
                    <a:pt x="315" y="17"/>
                    <a:pt x="310" y="38"/>
                    <a:pt x="305" y="52"/>
                  </a:cubicBezTo>
                  <a:cubicBezTo>
                    <a:pt x="301" y="52"/>
                    <a:pt x="297" y="53"/>
                    <a:pt x="293" y="53"/>
                  </a:cubicBezTo>
                  <a:cubicBezTo>
                    <a:pt x="289" y="54"/>
                    <a:pt x="285" y="55"/>
                    <a:pt x="281" y="55"/>
                  </a:cubicBezTo>
                  <a:cubicBezTo>
                    <a:pt x="272" y="43"/>
                    <a:pt x="262" y="25"/>
                    <a:pt x="252" y="10"/>
                  </a:cubicBezTo>
                  <a:cubicBezTo>
                    <a:pt x="243" y="13"/>
                    <a:pt x="234" y="16"/>
                    <a:pt x="225" y="19"/>
                  </a:cubicBezTo>
                  <a:cubicBezTo>
                    <a:pt x="225" y="36"/>
                    <a:pt x="227" y="57"/>
                    <a:pt x="226" y="72"/>
                  </a:cubicBezTo>
                  <a:cubicBezTo>
                    <a:pt x="218" y="75"/>
                    <a:pt x="211" y="78"/>
                    <a:pt x="204" y="82"/>
                  </a:cubicBezTo>
                  <a:cubicBezTo>
                    <a:pt x="192" y="73"/>
                    <a:pt x="177" y="58"/>
                    <a:pt x="164" y="47"/>
                  </a:cubicBezTo>
                  <a:cubicBezTo>
                    <a:pt x="156" y="52"/>
                    <a:pt x="148" y="57"/>
                    <a:pt x="140" y="63"/>
                  </a:cubicBezTo>
                  <a:cubicBezTo>
                    <a:pt x="145" y="79"/>
                    <a:pt x="152" y="99"/>
                    <a:pt x="156" y="113"/>
                  </a:cubicBezTo>
                  <a:cubicBezTo>
                    <a:pt x="150" y="118"/>
                    <a:pt x="143" y="124"/>
                    <a:pt x="137" y="129"/>
                  </a:cubicBezTo>
                  <a:cubicBezTo>
                    <a:pt x="124" y="124"/>
                    <a:pt x="105" y="114"/>
                    <a:pt x="89" y="107"/>
                  </a:cubicBezTo>
                  <a:cubicBezTo>
                    <a:pt x="83" y="114"/>
                    <a:pt x="77" y="121"/>
                    <a:pt x="71" y="129"/>
                  </a:cubicBezTo>
                  <a:cubicBezTo>
                    <a:pt x="80" y="143"/>
                    <a:pt x="93" y="160"/>
                    <a:pt x="100" y="173"/>
                  </a:cubicBezTo>
                  <a:cubicBezTo>
                    <a:pt x="96" y="180"/>
                    <a:pt x="91" y="186"/>
                    <a:pt x="87" y="194"/>
                  </a:cubicBezTo>
                  <a:cubicBezTo>
                    <a:pt x="72" y="192"/>
                    <a:pt x="52" y="188"/>
                    <a:pt x="35" y="186"/>
                  </a:cubicBezTo>
                  <a:cubicBezTo>
                    <a:pt x="30" y="194"/>
                    <a:pt x="26" y="203"/>
                    <a:pt x="23" y="212"/>
                  </a:cubicBezTo>
                  <a:cubicBezTo>
                    <a:pt x="36" y="223"/>
                    <a:pt x="53" y="235"/>
                    <a:pt x="64" y="246"/>
                  </a:cubicBezTo>
                  <a:cubicBezTo>
                    <a:pt x="61" y="253"/>
                    <a:pt x="59" y="261"/>
                    <a:pt x="57" y="269"/>
                  </a:cubicBezTo>
                  <a:cubicBezTo>
                    <a:pt x="42" y="272"/>
                    <a:pt x="21" y="274"/>
                    <a:pt x="4" y="276"/>
                  </a:cubicBezTo>
                  <a:cubicBezTo>
                    <a:pt x="2" y="286"/>
                    <a:pt x="1" y="295"/>
                    <a:pt x="0" y="305"/>
                  </a:cubicBezTo>
                  <a:cubicBezTo>
                    <a:pt x="16" y="312"/>
                    <a:pt x="36" y="319"/>
                    <a:pt x="49" y="326"/>
                  </a:cubicBezTo>
                  <a:cubicBezTo>
                    <a:pt x="49" y="334"/>
                    <a:pt x="49" y="342"/>
                    <a:pt x="49" y="350"/>
                  </a:cubicBezTo>
                  <a:cubicBezTo>
                    <a:pt x="36" y="357"/>
                    <a:pt x="16" y="365"/>
                    <a:pt x="1" y="372"/>
                  </a:cubicBezTo>
                  <a:cubicBezTo>
                    <a:pt x="1" y="377"/>
                    <a:pt x="2" y="382"/>
                    <a:pt x="2" y="386"/>
                  </a:cubicBezTo>
                  <a:cubicBezTo>
                    <a:pt x="3" y="391"/>
                    <a:pt x="4" y="396"/>
                    <a:pt x="5" y="401"/>
                  </a:cubicBezTo>
                  <a:cubicBezTo>
                    <a:pt x="22" y="403"/>
                    <a:pt x="43" y="404"/>
                    <a:pt x="57" y="407"/>
                  </a:cubicBezTo>
                  <a:cubicBezTo>
                    <a:pt x="59" y="415"/>
                    <a:pt x="62" y="423"/>
                    <a:pt x="65" y="431"/>
                  </a:cubicBezTo>
                  <a:cubicBezTo>
                    <a:pt x="54" y="441"/>
                    <a:pt x="37" y="454"/>
                    <a:pt x="24" y="465"/>
                  </a:cubicBezTo>
                  <a:cubicBezTo>
                    <a:pt x="28" y="474"/>
                    <a:pt x="32" y="483"/>
                    <a:pt x="36" y="491"/>
                  </a:cubicBezTo>
                  <a:cubicBezTo>
                    <a:pt x="53" y="489"/>
                    <a:pt x="74" y="484"/>
                    <a:pt x="88" y="482"/>
                  </a:cubicBezTo>
                  <a:cubicBezTo>
                    <a:pt x="93" y="490"/>
                    <a:pt x="97" y="497"/>
                    <a:pt x="102" y="503"/>
                  </a:cubicBezTo>
                  <a:cubicBezTo>
                    <a:pt x="95" y="516"/>
                    <a:pt x="82" y="533"/>
                    <a:pt x="73" y="548"/>
                  </a:cubicBezTo>
                  <a:cubicBezTo>
                    <a:pt x="79" y="555"/>
                    <a:pt x="85" y="562"/>
                    <a:pt x="92" y="569"/>
                  </a:cubicBezTo>
                  <a:cubicBezTo>
                    <a:pt x="107" y="562"/>
                    <a:pt x="126" y="552"/>
                    <a:pt x="139" y="546"/>
                  </a:cubicBezTo>
                  <a:cubicBezTo>
                    <a:pt x="146" y="552"/>
                    <a:pt x="152" y="557"/>
                    <a:pt x="158" y="562"/>
                  </a:cubicBezTo>
                  <a:cubicBezTo>
                    <a:pt x="155" y="577"/>
                    <a:pt x="148" y="596"/>
                    <a:pt x="143" y="613"/>
                  </a:cubicBezTo>
                  <a:cubicBezTo>
                    <a:pt x="151" y="618"/>
                    <a:pt x="159" y="624"/>
                    <a:pt x="167" y="628"/>
                  </a:cubicBezTo>
                  <a:cubicBezTo>
                    <a:pt x="180" y="617"/>
                    <a:pt x="195" y="602"/>
                    <a:pt x="206" y="593"/>
                  </a:cubicBezTo>
                  <a:cubicBezTo>
                    <a:pt x="214" y="597"/>
                    <a:pt x="221" y="600"/>
                    <a:pt x="229" y="603"/>
                  </a:cubicBezTo>
                  <a:cubicBezTo>
                    <a:pt x="230" y="618"/>
                    <a:pt x="228" y="639"/>
                    <a:pt x="228" y="656"/>
                  </a:cubicBezTo>
                  <a:cubicBezTo>
                    <a:pt x="237" y="659"/>
                    <a:pt x="247" y="662"/>
                    <a:pt x="256" y="664"/>
                  </a:cubicBezTo>
                  <a:cubicBezTo>
                    <a:pt x="265" y="649"/>
                    <a:pt x="275" y="631"/>
                    <a:pt x="284" y="619"/>
                  </a:cubicBezTo>
                  <a:cubicBezTo>
                    <a:pt x="292" y="620"/>
                    <a:pt x="300" y="621"/>
                    <a:pt x="308" y="622"/>
                  </a:cubicBezTo>
                  <a:cubicBezTo>
                    <a:pt x="313" y="636"/>
                    <a:pt x="318" y="657"/>
                    <a:pt x="323" y="673"/>
                  </a:cubicBezTo>
                  <a:cubicBezTo>
                    <a:pt x="332" y="674"/>
                    <a:pt x="342" y="674"/>
                    <a:pt x="351" y="673"/>
                  </a:cubicBezTo>
                  <a:cubicBezTo>
                    <a:pt x="356" y="656"/>
                    <a:pt x="360" y="636"/>
                    <a:pt x="365" y="622"/>
                  </a:cubicBezTo>
                  <a:cubicBezTo>
                    <a:pt x="369" y="621"/>
                    <a:pt x="373" y="621"/>
                    <a:pt x="378" y="620"/>
                  </a:cubicBezTo>
                  <a:cubicBezTo>
                    <a:pt x="382" y="620"/>
                    <a:pt x="386" y="619"/>
                    <a:pt x="390" y="618"/>
                  </a:cubicBezTo>
                  <a:cubicBezTo>
                    <a:pt x="399" y="630"/>
                    <a:pt x="409" y="649"/>
                    <a:pt x="418" y="663"/>
                  </a:cubicBezTo>
                  <a:cubicBezTo>
                    <a:pt x="427" y="661"/>
                    <a:pt x="437" y="658"/>
                    <a:pt x="446" y="655"/>
                  </a:cubicBezTo>
                  <a:cubicBezTo>
                    <a:pt x="445" y="638"/>
                    <a:pt x="444" y="617"/>
                    <a:pt x="444" y="602"/>
                  </a:cubicBezTo>
                  <a:cubicBezTo>
                    <a:pt x="452" y="599"/>
                    <a:pt x="460" y="595"/>
                    <a:pt x="467" y="591"/>
                  </a:cubicBezTo>
                  <a:cubicBezTo>
                    <a:pt x="479" y="600"/>
                    <a:pt x="494" y="615"/>
                    <a:pt x="507" y="627"/>
                  </a:cubicBezTo>
                  <a:cubicBezTo>
                    <a:pt x="515" y="622"/>
                    <a:pt x="523" y="617"/>
                    <a:pt x="531" y="611"/>
                  </a:cubicBezTo>
                  <a:cubicBezTo>
                    <a:pt x="526" y="595"/>
                    <a:pt x="518" y="575"/>
                    <a:pt x="515" y="560"/>
                  </a:cubicBezTo>
                  <a:cubicBezTo>
                    <a:pt x="521" y="555"/>
                    <a:pt x="527" y="550"/>
                    <a:pt x="533" y="544"/>
                  </a:cubicBezTo>
                  <a:cubicBezTo>
                    <a:pt x="547" y="549"/>
                    <a:pt x="566" y="559"/>
                    <a:pt x="581" y="567"/>
                  </a:cubicBezTo>
                  <a:cubicBezTo>
                    <a:pt x="588" y="560"/>
                    <a:pt x="594" y="552"/>
                    <a:pt x="600" y="545"/>
                  </a:cubicBezTo>
                  <a:cubicBezTo>
                    <a:pt x="591" y="530"/>
                    <a:pt x="578" y="514"/>
                    <a:pt x="570" y="501"/>
                  </a:cubicBezTo>
                  <a:cubicBezTo>
                    <a:pt x="575" y="494"/>
                    <a:pt x="580" y="487"/>
                    <a:pt x="584" y="480"/>
                  </a:cubicBezTo>
                  <a:cubicBezTo>
                    <a:pt x="598" y="481"/>
                    <a:pt x="619" y="486"/>
                    <a:pt x="636" y="488"/>
                  </a:cubicBezTo>
                  <a:cubicBezTo>
                    <a:pt x="640" y="479"/>
                    <a:pt x="644" y="471"/>
                    <a:pt x="648" y="462"/>
                  </a:cubicBezTo>
                  <a:cubicBezTo>
                    <a:pt x="635" y="451"/>
                    <a:pt x="618" y="438"/>
                    <a:pt x="607" y="428"/>
                  </a:cubicBezTo>
                  <a:cubicBezTo>
                    <a:pt x="610" y="420"/>
                    <a:pt x="612" y="412"/>
                    <a:pt x="614" y="404"/>
                  </a:cubicBezTo>
                  <a:cubicBezTo>
                    <a:pt x="628" y="401"/>
                    <a:pt x="650" y="400"/>
                    <a:pt x="667" y="397"/>
                  </a:cubicBezTo>
                  <a:cubicBezTo>
                    <a:pt x="668" y="388"/>
                    <a:pt x="670" y="378"/>
                    <a:pt x="671" y="369"/>
                  </a:cubicBezTo>
                  <a:cubicBezTo>
                    <a:pt x="655" y="362"/>
                    <a:pt x="635" y="355"/>
                    <a:pt x="622" y="348"/>
                  </a:cubicBezTo>
                  <a:cubicBezTo>
                    <a:pt x="622" y="340"/>
                    <a:pt x="622" y="331"/>
                    <a:pt x="622" y="323"/>
                  </a:cubicBezTo>
                  <a:cubicBezTo>
                    <a:pt x="635" y="316"/>
                    <a:pt x="654" y="309"/>
                    <a:pt x="670" y="301"/>
                  </a:cubicBezTo>
                  <a:cubicBezTo>
                    <a:pt x="670" y="297"/>
                    <a:pt x="669" y="292"/>
                    <a:pt x="668" y="287"/>
                  </a:cubicBezTo>
                  <a:cubicBezTo>
                    <a:pt x="668" y="282"/>
                    <a:pt x="667" y="278"/>
                    <a:pt x="666" y="273"/>
                  </a:cubicBezTo>
                  <a:cubicBezTo>
                    <a:pt x="649" y="271"/>
                    <a:pt x="628" y="269"/>
                    <a:pt x="613" y="266"/>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4" name="Freeform 6"/>
            <p:cNvSpPr>
              <a:spLocks/>
            </p:cNvSpPr>
            <p:nvPr/>
          </p:nvSpPr>
          <p:spPr bwMode="auto">
            <a:xfrm>
              <a:off x="5360988" y="2357438"/>
              <a:ext cx="912813" cy="912812"/>
            </a:xfrm>
            <a:custGeom>
              <a:avLst/>
              <a:gdLst>
                <a:gd name="T0" fmla="*/ 447 w 465"/>
                <a:gd name="T1" fmla="*/ 201 h 465"/>
                <a:gd name="T2" fmla="*/ 264 w 465"/>
                <a:gd name="T3" fmla="*/ 447 h 465"/>
                <a:gd name="T4" fmla="*/ 18 w 465"/>
                <a:gd name="T5" fmla="*/ 265 h 465"/>
                <a:gd name="T6" fmla="*/ 200 w 465"/>
                <a:gd name="T7" fmla="*/ 18 h 465"/>
                <a:gd name="T8" fmla="*/ 447 w 465"/>
                <a:gd name="T9" fmla="*/ 201 h 465"/>
              </a:gdLst>
              <a:ahLst/>
              <a:cxnLst>
                <a:cxn ang="0">
                  <a:pos x="T0" y="T1"/>
                </a:cxn>
                <a:cxn ang="0">
                  <a:pos x="T2" y="T3"/>
                </a:cxn>
                <a:cxn ang="0">
                  <a:pos x="T4" y="T5"/>
                </a:cxn>
                <a:cxn ang="0">
                  <a:pos x="T6" y="T7"/>
                </a:cxn>
                <a:cxn ang="0">
                  <a:pos x="T8" y="T9"/>
                </a:cxn>
              </a:cxnLst>
              <a:rect l="0" t="0" r="r" b="b"/>
              <a:pathLst>
                <a:path w="465" h="465">
                  <a:moveTo>
                    <a:pt x="447" y="201"/>
                  </a:moveTo>
                  <a:cubicBezTo>
                    <a:pt x="465" y="319"/>
                    <a:pt x="383" y="430"/>
                    <a:pt x="264" y="447"/>
                  </a:cubicBezTo>
                  <a:cubicBezTo>
                    <a:pt x="146" y="465"/>
                    <a:pt x="35" y="383"/>
                    <a:pt x="18" y="265"/>
                  </a:cubicBezTo>
                  <a:cubicBezTo>
                    <a:pt x="0" y="146"/>
                    <a:pt x="82" y="36"/>
                    <a:pt x="200" y="18"/>
                  </a:cubicBezTo>
                  <a:cubicBezTo>
                    <a:pt x="319" y="0"/>
                    <a:pt x="429" y="82"/>
                    <a:pt x="447" y="201"/>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15" name="Freeform 7"/>
          <p:cNvSpPr>
            <a:spLocks/>
          </p:cNvSpPr>
          <p:nvPr/>
        </p:nvSpPr>
        <p:spPr bwMode="auto">
          <a:xfrm>
            <a:off x="4350586" y="1666033"/>
            <a:ext cx="973667" cy="924983"/>
          </a:xfrm>
          <a:custGeom>
            <a:avLst/>
            <a:gdLst>
              <a:gd name="T0" fmla="*/ 182 w 372"/>
              <a:gd name="T1" fmla="*/ 354 h 354"/>
              <a:gd name="T2" fmla="*/ 7 w 372"/>
              <a:gd name="T3" fmla="*/ 203 h 354"/>
              <a:gd name="T4" fmla="*/ 40 w 372"/>
              <a:gd name="T5" fmla="*/ 71 h 354"/>
              <a:gd name="T6" fmla="*/ 156 w 372"/>
              <a:gd name="T7" fmla="*/ 2 h 354"/>
              <a:gd name="T8" fmla="*/ 183 w 372"/>
              <a:gd name="T9" fmla="*/ 0 h 354"/>
              <a:gd name="T10" fmla="*/ 357 w 372"/>
              <a:gd name="T11" fmla="*/ 151 h 354"/>
              <a:gd name="T12" fmla="*/ 208 w 372"/>
              <a:gd name="T13" fmla="*/ 352 h 354"/>
              <a:gd name="T14" fmla="*/ 182 w 37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182" y="354"/>
                </a:moveTo>
                <a:cubicBezTo>
                  <a:pt x="95" y="354"/>
                  <a:pt x="20" y="289"/>
                  <a:pt x="7" y="203"/>
                </a:cubicBezTo>
                <a:cubicBezTo>
                  <a:pt x="0" y="156"/>
                  <a:pt x="12" y="109"/>
                  <a:pt x="40" y="71"/>
                </a:cubicBezTo>
                <a:cubicBezTo>
                  <a:pt x="68" y="33"/>
                  <a:pt x="109" y="9"/>
                  <a:pt x="156" y="2"/>
                </a:cubicBezTo>
                <a:cubicBezTo>
                  <a:pt x="165" y="0"/>
                  <a:pt x="174" y="0"/>
                  <a:pt x="183" y="0"/>
                </a:cubicBezTo>
                <a:cubicBezTo>
                  <a:pt x="269" y="0"/>
                  <a:pt x="345" y="65"/>
                  <a:pt x="357" y="151"/>
                </a:cubicBezTo>
                <a:cubicBezTo>
                  <a:pt x="372" y="247"/>
                  <a:pt x="305" y="337"/>
                  <a:pt x="208" y="352"/>
                </a:cubicBezTo>
                <a:cubicBezTo>
                  <a:pt x="200" y="353"/>
                  <a:pt x="191" y="354"/>
                  <a:pt x="182" y="354"/>
                </a:cubicBez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6" name="TextBox 36"/>
          <p:cNvSpPr txBox="1"/>
          <p:nvPr/>
        </p:nvSpPr>
        <p:spPr>
          <a:xfrm>
            <a:off x="5586784" y="1547480"/>
            <a:ext cx="774571" cy="318100"/>
          </a:xfrm>
          <a:prstGeom prst="rect">
            <a:avLst/>
          </a:prstGeom>
          <a:noFill/>
        </p:spPr>
        <p:txBody>
          <a:bodyPr wrap="none" rtlCol="0">
            <a:spAutoFit/>
          </a:bodyPr>
          <a:lstStyle/>
          <a:p>
            <a:pPr algn="l" rtl="0"/>
            <a:r>
              <a:rPr lang="ar-SA" sz="1467" dirty="0">
                <a:solidFill>
                  <a:prstClr val="black"/>
                </a:solidFill>
                <a:latin typeface="Raleway"/>
                <a:ea typeface="Raleway" panose="020B0003030101060003" pitchFamily="2" charset="0"/>
              </a:rPr>
              <a:t>المقابلات </a:t>
            </a:r>
            <a:endParaRPr lang="id-ID" sz="1467" dirty="0">
              <a:solidFill>
                <a:prstClr val="black"/>
              </a:solidFill>
              <a:latin typeface="Raleway"/>
              <a:ea typeface="Raleway" panose="020B0003030101060003" pitchFamily="2" charset="0"/>
            </a:endParaRPr>
          </a:p>
        </p:txBody>
      </p:sp>
      <p:cxnSp>
        <p:nvCxnSpPr>
          <p:cNvPr id="18" name="Straight Arrow Connector 48"/>
          <p:cNvCxnSpPr/>
          <p:nvPr/>
        </p:nvCxnSpPr>
        <p:spPr>
          <a:xfrm>
            <a:off x="5742860" y="1865578"/>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19" name="Group 131"/>
          <p:cNvGrpSpPr/>
          <p:nvPr/>
        </p:nvGrpSpPr>
        <p:grpSpPr>
          <a:xfrm>
            <a:off x="4520108" y="1991954"/>
            <a:ext cx="590247" cy="314531"/>
            <a:chOff x="7300913" y="5084763"/>
            <a:chExt cx="728662" cy="381001"/>
          </a:xfrm>
          <a:solidFill>
            <a:srgbClr val="FFFFFF"/>
          </a:solidFill>
        </p:grpSpPr>
        <p:sp>
          <p:nvSpPr>
            <p:cNvPr id="20" name="Freeform 123"/>
            <p:cNvSpPr>
              <a:spLocks/>
            </p:cNvSpPr>
            <p:nvPr/>
          </p:nvSpPr>
          <p:spPr bwMode="auto">
            <a:xfrm>
              <a:off x="7493000" y="5084763"/>
              <a:ext cx="120650" cy="123825"/>
            </a:xfrm>
            <a:custGeom>
              <a:avLst/>
              <a:gdLst>
                <a:gd name="T0" fmla="*/ 29 w 32"/>
                <a:gd name="T1" fmla="*/ 12 h 33"/>
                <a:gd name="T2" fmla="*/ 16 w 32"/>
                <a:gd name="T3" fmla="*/ 0 h 33"/>
                <a:gd name="T4" fmla="*/ 3 w 32"/>
                <a:gd name="T5" fmla="*/ 12 h 33"/>
                <a:gd name="T6" fmla="*/ 0 w 32"/>
                <a:gd name="T7" fmla="*/ 17 h 33"/>
                <a:gd name="T8" fmla="*/ 4 w 32"/>
                <a:gd name="T9" fmla="*/ 21 h 33"/>
                <a:gd name="T10" fmla="*/ 4 w 32"/>
                <a:gd name="T11" fmla="*/ 21 h 33"/>
                <a:gd name="T12" fmla="*/ 16 w 32"/>
                <a:gd name="T13" fmla="*/ 33 h 33"/>
                <a:gd name="T14" fmla="*/ 28 w 32"/>
                <a:gd name="T15" fmla="*/ 21 h 33"/>
                <a:gd name="T16" fmla="*/ 28 w 32"/>
                <a:gd name="T17" fmla="*/ 21 h 33"/>
                <a:gd name="T18" fmla="*/ 32 w 32"/>
                <a:gd name="T19" fmla="*/ 17 h 33"/>
                <a:gd name="T20" fmla="*/ 29 w 32"/>
                <a:gd name="T21"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3">
                  <a:moveTo>
                    <a:pt x="29" y="12"/>
                  </a:moveTo>
                  <a:cubicBezTo>
                    <a:pt x="29" y="4"/>
                    <a:pt x="23" y="0"/>
                    <a:pt x="16" y="0"/>
                  </a:cubicBezTo>
                  <a:cubicBezTo>
                    <a:pt x="9" y="0"/>
                    <a:pt x="4" y="4"/>
                    <a:pt x="3" y="12"/>
                  </a:cubicBezTo>
                  <a:cubicBezTo>
                    <a:pt x="2" y="13"/>
                    <a:pt x="0" y="14"/>
                    <a:pt x="0" y="17"/>
                  </a:cubicBezTo>
                  <a:cubicBezTo>
                    <a:pt x="0" y="19"/>
                    <a:pt x="2" y="21"/>
                    <a:pt x="4" y="21"/>
                  </a:cubicBezTo>
                  <a:cubicBezTo>
                    <a:pt x="4" y="21"/>
                    <a:pt x="4" y="21"/>
                    <a:pt x="4" y="21"/>
                  </a:cubicBezTo>
                  <a:cubicBezTo>
                    <a:pt x="6" y="28"/>
                    <a:pt x="11" y="33"/>
                    <a:pt x="16" y="33"/>
                  </a:cubicBezTo>
                  <a:cubicBezTo>
                    <a:pt x="21" y="33"/>
                    <a:pt x="26" y="28"/>
                    <a:pt x="28" y="21"/>
                  </a:cubicBezTo>
                  <a:cubicBezTo>
                    <a:pt x="28" y="21"/>
                    <a:pt x="28" y="21"/>
                    <a:pt x="28" y="21"/>
                  </a:cubicBezTo>
                  <a:cubicBezTo>
                    <a:pt x="30" y="21"/>
                    <a:pt x="32" y="19"/>
                    <a:pt x="32" y="17"/>
                  </a:cubicBezTo>
                  <a:cubicBezTo>
                    <a:pt x="32" y="14"/>
                    <a:pt x="31" y="13"/>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21" name="Freeform 124"/>
            <p:cNvSpPr>
              <a:spLocks/>
            </p:cNvSpPr>
            <p:nvPr/>
          </p:nvSpPr>
          <p:spPr bwMode="auto">
            <a:xfrm>
              <a:off x="7454900" y="5208588"/>
              <a:ext cx="195263" cy="101600"/>
            </a:xfrm>
            <a:custGeom>
              <a:avLst/>
              <a:gdLst>
                <a:gd name="T0" fmla="*/ 39 w 52"/>
                <a:gd name="T1" fmla="*/ 0 h 27"/>
                <a:gd name="T2" fmla="*/ 34 w 52"/>
                <a:gd name="T3" fmla="*/ 0 h 27"/>
                <a:gd name="T4" fmla="*/ 30 w 52"/>
                <a:gd name="T5" fmla="*/ 14 h 27"/>
                <a:gd name="T6" fmla="*/ 27 w 52"/>
                <a:gd name="T7" fmla="*/ 7 h 27"/>
                <a:gd name="T8" fmla="*/ 30 w 52"/>
                <a:gd name="T9" fmla="*/ 3 h 27"/>
                <a:gd name="T10" fmla="*/ 30 w 52"/>
                <a:gd name="T11" fmla="*/ 2 h 27"/>
                <a:gd name="T12" fmla="*/ 26 w 52"/>
                <a:gd name="T13" fmla="*/ 3 h 27"/>
                <a:gd name="T14" fmla="*/ 22 w 52"/>
                <a:gd name="T15" fmla="*/ 2 h 27"/>
                <a:gd name="T16" fmla="*/ 22 w 52"/>
                <a:gd name="T17" fmla="*/ 2 h 27"/>
                <a:gd name="T18" fmla="*/ 25 w 52"/>
                <a:gd name="T19" fmla="*/ 7 h 27"/>
                <a:gd name="T20" fmla="*/ 22 w 52"/>
                <a:gd name="T21" fmla="*/ 14 h 27"/>
                <a:gd name="T22" fmla="*/ 18 w 52"/>
                <a:gd name="T23" fmla="*/ 0 h 27"/>
                <a:gd name="T24" fmla="*/ 13 w 52"/>
                <a:gd name="T25" fmla="*/ 0 h 27"/>
                <a:gd name="T26" fmla="*/ 0 w 52"/>
                <a:gd name="T27" fmla="*/ 13 h 27"/>
                <a:gd name="T28" fmla="*/ 0 w 52"/>
                <a:gd name="T29" fmla="*/ 27 h 27"/>
                <a:gd name="T30" fmla="*/ 52 w 52"/>
                <a:gd name="T31" fmla="*/ 27 h 27"/>
                <a:gd name="T32" fmla="*/ 52 w 52"/>
                <a:gd name="T33" fmla="*/ 13 h 27"/>
                <a:gd name="T34" fmla="*/ 39 w 52"/>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39" y="0"/>
                  </a:moveTo>
                  <a:cubicBezTo>
                    <a:pt x="34" y="0"/>
                    <a:pt x="34" y="0"/>
                    <a:pt x="34" y="0"/>
                  </a:cubicBezTo>
                  <a:cubicBezTo>
                    <a:pt x="30" y="14"/>
                    <a:pt x="30" y="14"/>
                    <a:pt x="30" y="14"/>
                  </a:cubicBezTo>
                  <a:cubicBezTo>
                    <a:pt x="27" y="7"/>
                    <a:pt x="27" y="7"/>
                    <a:pt x="27" y="7"/>
                  </a:cubicBezTo>
                  <a:cubicBezTo>
                    <a:pt x="30" y="3"/>
                    <a:pt x="30" y="3"/>
                    <a:pt x="30" y="3"/>
                  </a:cubicBezTo>
                  <a:cubicBezTo>
                    <a:pt x="30" y="2"/>
                    <a:pt x="30" y="2"/>
                    <a:pt x="30" y="2"/>
                  </a:cubicBezTo>
                  <a:cubicBezTo>
                    <a:pt x="29" y="3"/>
                    <a:pt x="27" y="3"/>
                    <a:pt x="26" y="3"/>
                  </a:cubicBezTo>
                  <a:cubicBezTo>
                    <a:pt x="24" y="3"/>
                    <a:pt x="23" y="3"/>
                    <a:pt x="22" y="2"/>
                  </a:cubicBezTo>
                  <a:cubicBezTo>
                    <a:pt x="22" y="2"/>
                    <a:pt x="22" y="2"/>
                    <a:pt x="22" y="2"/>
                  </a:cubicBezTo>
                  <a:cubicBezTo>
                    <a:pt x="25" y="7"/>
                    <a:pt x="25" y="7"/>
                    <a:pt x="25" y="7"/>
                  </a:cubicBezTo>
                  <a:cubicBezTo>
                    <a:pt x="22" y="14"/>
                    <a:pt x="22" y="14"/>
                    <a:pt x="22" y="14"/>
                  </a:cubicBezTo>
                  <a:cubicBezTo>
                    <a:pt x="18" y="0"/>
                    <a:pt x="18" y="0"/>
                    <a:pt x="18" y="0"/>
                  </a:cubicBezTo>
                  <a:cubicBezTo>
                    <a:pt x="13" y="0"/>
                    <a:pt x="13" y="0"/>
                    <a:pt x="13" y="0"/>
                  </a:cubicBezTo>
                  <a:cubicBezTo>
                    <a:pt x="6" y="0"/>
                    <a:pt x="0" y="6"/>
                    <a:pt x="0" y="13"/>
                  </a:cubicBezTo>
                  <a:cubicBezTo>
                    <a:pt x="0" y="27"/>
                    <a:pt x="0" y="27"/>
                    <a:pt x="0" y="27"/>
                  </a:cubicBezTo>
                  <a:cubicBezTo>
                    <a:pt x="52" y="27"/>
                    <a:pt x="52" y="27"/>
                    <a:pt x="52" y="27"/>
                  </a:cubicBezTo>
                  <a:cubicBezTo>
                    <a:pt x="52" y="13"/>
                    <a:pt x="52" y="13"/>
                    <a:pt x="52" y="13"/>
                  </a:cubicBezTo>
                  <a:cubicBezTo>
                    <a:pt x="52" y="6"/>
                    <a:pt x="46"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22" name="Freeform 125"/>
            <p:cNvSpPr>
              <a:spLocks/>
            </p:cNvSpPr>
            <p:nvPr/>
          </p:nvSpPr>
          <p:spPr bwMode="auto">
            <a:xfrm>
              <a:off x="7399338" y="5334001"/>
              <a:ext cx="533400" cy="131763"/>
            </a:xfrm>
            <a:custGeom>
              <a:avLst/>
              <a:gdLst>
                <a:gd name="T0" fmla="*/ 336 w 336"/>
                <a:gd name="T1" fmla="*/ 83 h 83"/>
                <a:gd name="T2" fmla="*/ 0 w 336"/>
                <a:gd name="T3" fmla="*/ 83 h 83"/>
                <a:gd name="T4" fmla="*/ 38 w 336"/>
                <a:gd name="T5" fmla="*/ 0 h 83"/>
                <a:gd name="T6" fmla="*/ 298 w 336"/>
                <a:gd name="T7" fmla="*/ 0 h 83"/>
                <a:gd name="T8" fmla="*/ 336 w 336"/>
                <a:gd name="T9" fmla="*/ 83 h 83"/>
              </a:gdLst>
              <a:ahLst/>
              <a:cxnLst>
                <a:cxn ang="0">
                  <a:pos x="T0" y="T1"/>
                </a:cxn>
                <a:cxn ang="0">
                  <a:pos x="T2" y="T3"/>
                </a:cxn>
                <a:cxn ang="0">
                  <a:pos x="T4" y="T5"/>
                </a:cxn>
                <a:cxn ang="0">
                  <a:pos x="T6" y="T7"/>
                </a:cxn>
                <a:cxn ang="0">
                  <a:pos x="T8" y="T9"/>
                </a:cxn>
              </a:cxnLst>
              <a:rect l="0" t="0" r="r" b="b"/>
              <a:pathLst>
                <a:path w="336" h="83">
                  <a:moveTo>
                    <a:pt x="336" y="83"/>
                  </a:moveTo>
                  <a:lnTo>
                    <a:pt x="0" y="83"/>
                  </a:lnTo>
                  <a:lnTo>
                    <a:pt x="38" y="0"/>
                  </a:lnTo>
                  <a:lnTo>
                    <a:pt x="298" y="0"/>
                  </a:lnTo>
                  <a:lnTo>
                    <a:pt x="336"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23" name="Freeform 126"/>
            <p:cNvSpPr>
              <a:spLocks/>
            </p:cNvSpPr>
            <p:nvPr/>
          </p:nvSpPr>
          <p:spPr bwMode="auto">
            <a:xfrm>
              <a:off x="7715250" y="5084763"/>
              <a:ext cx="115888" cy="123825"/>
            </a:xfrm>
            <a:custGeom>
              <a:avLst/>
              <a:gdLst>
                <a:gd name="T0" fmla="*/ 28 w 31"/>
                <a:gd name="T1" fmla="*/ 12 h 33"/>
                <a:gd name="T2" fmla="*/ 15 w 31"/>
                <a:gd name="T3" fmla="*/ 0 h 33"/>
                <a:gd name="T4" fmla="*/ 2 w 31"/>
                <a:gd name="T5" fmla="*/ 12 h 33"/>
                <a:gd name="T6" fmla="*/ 0 w 31"/>
                <a:gd name="T7" fmla="*/ 17 h 33"/>
                <a:gd name="T8" fmla="*/ 3 w 31"/>
                <a:gd name="T9" fmla="*/ 21 h 33"/>
                <a:gd name="T10" fmla="*/ 4 w 31"/>
                <a:gd name="T11" fmla="*/ 21 h 33"/>
                <a:gd name="T12" fmla="*/ 15 w 31"/>
                <a:gd name="T13" fmla="*/ 33 h 33"/>
                <a:gd name="T14" fmla="*/ 27 w 31"/>
                <a:gd name="T15" fmla="*/ 21 h 33"/>
                <a:gd name="T16" fmla="*/ 27 w 31"/>
                <a:gd name="T17" fmla="*/ 21 h 33"/>
                <a:gd name="T18" fmla="*/ 31 w 31"/>
                <a:gd name="T19" fmla="*/ 17 h 33"/>
                <a:gd name="T20" fmla="*/ 28 w 31"/>
                <a:gd name="T21"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3">
                  <a:moveTo>
                    <a:pt x="28" y="12"/>
                  </a:moveTo>
                  <a:cubicBezTo>
                    <a:pt x="28" y="4"/>
                    <a:pt x="22" y="0"/>
                    <a:pt x="15" y="0"/>
                  </a:cubicBezTo>
                  <a:cubicBezTo>
                    <a:pt x="8" y="0"/>
                    <a:pt x="3" y="4"/>
                    <a:pt x="2" y="12"/>
                  </a:cubicBezTo>
                  <a:cubicBezTo>
                    <a:pt x="1" y="13"/>
                    <a:pt x="0" y="14"/>
                    <a:pt x="0" y="17"/>
                  </a:cubicBezTo>
                  <a:cubicBezTo>
                    <a:pt x="0" y="19"/>
                    <a:pt x="1" y="21"/>
                    <a:pt x="3" y="21"/>
                  </a:cubicBezTo>
                  <a:cubicBezTo>
                    <a:pt x="3" y="21"/>
                    <a:pt x="3" y="21"/>
                    <a:pt x="4" y="21"/>
                  </a:cubicBezTo>
                  <a:cubicBezTo>
                    <a:pt x="6" y="28"/>
                    <a:pt x="10" y="33"/>
                    <a:pt x="15" y="33"/>
                  </a:cubicBezTo>
                  <a:cubicBezTo>
                    <a:pt x="20" y="33"/>
                    <a:pt x="25" y="28"/>
                    <a:pt x="27" y="21"/>
                  </a:cubicBezTo>
                  <a:cubicBezTo>
                    <a:pt x="27" y="21"/>
                    <a:pt x="27" y="21"/>
                    <a:pt x="27" y="21"/>
                  </a:cubicBezTo>
                  <a:cubicBezTo>
                    <a:pt x="29" y="21"/>
                    <a:pt x="31" y="19"/>
                    <a:pt x="31" y="17"/>
                  </a:cubicBezTo>
                  <a:cubicBezTo>
                    <a:pt x="31" y="14"/>
                    <a:pt x="30" y="13"/>
                    <a:pt x="2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24" name="Freeform 127"/>
            <p:cNvSpPr>
              <a:spLocks/>
            </p:cNvSpPr>
            <p:nvPr/>
          </p:nvSpPr>
          <p:spPr bwMode="auto">
            <a:xfrm>
              <a:off x="7673975" y="5208588"/>
              <a:ext cx="195263" cy="101600"/>
            </a:xfrm>
            <a:custGeom>
              <a:avLst/>
              <a:gdLst>
                <a:gd name="T0" fmla="*/ 39 w 52"/>
                <a:gd name="T1" fmla="*/ 0 h 27"/>
                <a:gd name="T2" fmla="*/ 34 w 52"/>
                <a:gd name="T3" fmla="*/ 0 h 27"/>
                <a:gd name="T4" fmla="*/ 30 w 52"/>
                <a:gd name="T5" fmla="*/ 14 h 27"/>
                <a:gd name="T6" fmla="*/ 27 w 52"/>
                <a:gd name="T7" fmla="*/ 7 h 27"/>
                <a:gd name="T8" fmla="*/ 30 w 52"/>
                <a:gd name="T9" fmla="*/ 3 h 27"/>
                <a:gd name="T10" fmla="*/ 30 w 52"/>
                <a:gd name="T11" fmla="*/ 2 h 27"/>
                <a:gd name="T12" fmla="*/ 26 w 52"/>
                <a:gd name="T13" fmla="*/ 3 h 27"/>
                <a:gd name="T14" fmla="*/ 22 w 52"/>
                <a:gd name="T15" fmla="*/ 2 h 27"/>
                <a:gd name="T16" fmla="*/ 22 w 52"/>
                <a:gd name="T17" fmla="*/ 2 h 27"/>
                <a:gd name="T18" fmla="*/ 26 w 52"/>
                <a:gd name="T19" fmla="*/ 7 h 27"/>
                <a:gd name="T20" fmla="*/ 22 w 52"/>
                <a:gd name="T21" fmla="*/ 14 h 27"/>
                <a:gd name="T22" fmla="*/ 18 w 52"/>
                <a:gd name="T23" fmla="*/ 0 h 27"/>
                <a:gd name="T24" fmla="*/ 13 w 52"/>
                <a:gd name="T25" fmla="*/ 0 h 27"/>
                <a:gd name="T26" fmla="*/ 0 w 52"/>
                <a:gd name="T27" fmla="*/ 13 h 27"/>
                <a:gd name="T28" fmla="*/ 0 w 52"/>
                <a:gd name="T29" fmla="*/ 27 h 27"/>
                <a:gd name="T30" fmla="*/ 52 w 52"/>
                <a:gd name="T31" fmla="*/ 27 h 27"/>
                <a:gd name="T32" fmla="*/ 52 w 52"/>
                <a:gd name="T33" fmla="*/ 13 h 27"/>
                <a:gd name="T34" fmla="*/ 39 w 52"/>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39" y="0"/>
                  </a:moveTo>
                  <a:cubicBezTo>
                    <a:pt x="34" y="0"/>
                    <a:pt x="34" y="0"/>
                    <a:pt x="34" y="0"/>
                  </a:cubicBezTo>
                  <a:cubicBezTo>
                    <a:pt x="30" y="14"/>
                    <a:pt x="30" y="14"/>
                    <a:pt x="30" y="14"/>
                  </a:cubicBezTo>
                  <a:cubicBezTo>
                    <a:pt x="27" y="7"/>
                    <a:pt x="27" y="7"/>
                    <a:pt x="27" y="7"/>
                  </a:cubicBezTo>
                  <a:cubicBezTo>
                    <a:pt x="30" y="3"/>
                    <a:pt x="30" y="3"/>
                    <a:pt x="30" y="3"/>
                  </a:cubicBezTo>
                  <a:cubicBezTo>
                    <a:pt x="30" y="2"/>
                    <a:pt x="30" y="2"/>
                    <a:pt x="30" y="2"/>
                  </a:cubicBezTo>
                  <a:cubicBezTo>
                    <a:pt x="29" y="3"/>
                    <a:pt x="27" y="3"/>
                    <a:pt x="26" y="3"/>
                  </a:cubicBezTo>
                  <a:cubicBezTo>
                    <a:pt x="25" y="3"/>
                    <a:pt x="23" y="3"/>
                    <a:pt x="22" y="2"/>
                  </a:cubicBezTo>
                  <a:cubicBezTo>
                    <a:pt x="22" y="2"/>
                    <a:pt x="22" y="2"/>
                    <a:pt x="22" y="2"/>
                  </a:cubicBezTo>
                  <a:cubicBezTo>
                    <a:pt x="26" y="7"/>
                    <a:pt x="26" y="7"/>
                    <a:pt x="26" y="7"/>
                  </a:cubicBezTo>
                  <a:cubicBezTo>
                    <a:pt x="22" y="14"/>
                    <a:pt x="22" y="14"/>
                    <a:pt x="22" y="14"/>
                  </a:cubicBezTo>
                  <a:cubicBezTo>
                    <a:pt x="18" y="0"/>
                    <a:pt x="18" y="0"/>
                    <a:pt x="18" y="0"/>
                  </a:cubicBezTo>
                  <a:cubicBezTo>
                    <a:pt x="13" y="0"/>
                    <a:pt x="13" y="0"/>
                    <a:pt x="13" y="0"/>
                  </a:cubicBezTo>
                  <a:cubicBezTo>
                    <a:pt x="6" y="0"/>
                    <a:pt x="0" y="6"/>
                    <a:pt x="0" y="13"/>
                  </a:cubicBezTo>
                  <a:cubicBezTo>
                    <a:pt x="0" y="27"/>
                    <a:pt x="0" y="27"/>
                    <a:pt x="0" y="27"/>
                  </a:cubicBezTo>
                  <a:cubicBezTo>
                    <a:pt x="52" y="27"/>
                    <a:pt x="52" y="27"/>
                    <a:pt x="52" y="27"/>
                  </a:cubicBezTo>
                  <a:cubicBezTo>
                    <a:pt x="52" y="13"/>
                    <a:pt x="52" y="13"/>
                    <a:pt x="52" y="13"/>
                  </a:cubicBezTo>
                  <a:cubicBezTo>
                    <a:pt x="52" y="6"/>
                    <a:pt x="46"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25" name="Freeform 128"/>
            <p:cNvSpPr>
              <a:spLocks/>
            </p:cNvSpPr>
            <p:nvPr/>
          </p:nvSpPr>
          <p:spPr bwMode="auto">
            <a:xfrm>
              <a:off x="7312025" y="5334001"/>
              <a:ext cx="106363" cy="131763"/>
            </a:xfrm>
            <a:custGeom>
              <a:avLst/>
              <a:gdLst>
                <a:gd name="T0" fmla="*/ 17 w 28"/>
                <a:gd name="T1" fmla="*/ 35 h 35"/>
                <a:gd name="T2" fmla="*/ 28 w 28"/>
                <a:gd name="T3" fmla="*/ 12 h 35"/>
                <a:gd name="T4" fmla="*/ 14 w 28"/>
                <a:gd name="T5" fmla="*/ 0 h 35"/>
                <a:gd name="T6" fmla="*/ 0 w 28"/>
                <a:gd name="T7" fmla="*/ 7 h 35"/>
                <a:gd name="T8" fmla="*/ 0 w 28"/>
                <a:gd name="T9" fmla="*/ 35 h 35"/>
                <a:gd name="T10" fmla="*/ 17 w 28"/>
                <a:gd name="T11" fmla="*/ 35 h 35"/>
              </a:gdLst>
              <a:ahLst/>
              <a:cxnLst>
                <a:cxn ang="0">
                  <a:pos x="T0" y="T1"/>
                </a:cxn>
                <a:cxn ang="0">
                  <a:pos x="T2" y="T3"/>
                </a:cxn>
                <a:cxn ang="0">
                  <a:pos x="T4" y="T5"/>
                </a:cxn>
                <a:cxn ang="0">
                  <a:pos x="T6" y="T7"/>
                </a:cxn>
                <a:cxn ang="0">
                  <a:pos x="T8" y="T9"/>
                </a:cxn>
                <a:cxn ang="0">
                  <a:pos x="T10" y="T11"/>
                </a:cxn>
              </a:cxnLst>
              <a:rect l="0" t="0" r="r" b="b"/>
              <a:pathLst>
                <a:path w="28" h="35">
                  <a:moveTo>
                    <a:pt x="17" y="35"/>
                  </a:moveTo>
                  <a:cubicBezTo>
                    <a:pt x="28" y="12"/>
                    <a:pt x="28" y="12"/>
                    <a:pt x="28" y="12"/>
                  </a:cubicBezTo>
                  <a:cubicBezTo>
                    <a:pt x="28" y="10"/>
                    <a:pt x="23" y="0"/>
                    <a:pt x="14" y="0"/>
                  </a:cubicBezTo>
                  <a:cubicBezTo>
                    <a:pt x="6" y="0"/>
                    <a:pt x="0" y="5"/>
                    <a:pt x="0" y="7"/>
                  </a:cubicBezTo>
                  <a:cubicBezTo>
                    <a:pt x="0" y="35"/>
                    <a:pt x="0" y="35"/>
                    <a:pt x="0" y="35"/>
                  </a:cubicBezTo>
                  <a:lnTo>
                    <a:pt x="1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26" name="Freeform 129"/>
            <p:cNvSpPr>
              <a:spLocks/>
            </p:cNvSpPr>
            <p:nvPr/>
          </p:nvSpPr>
          <p:spPr bwMode="auto">
            <a:xfrm>
              <a:off x="7300913" y="5186363"/>
              <a:ext cx="109538" cy="139700"/>
            </a:xfrm>
            <a:custGeom>
              <a:avLst/>
              <a:gdLst>
                <a:gd name="T0" fmla="*/ 28 w 29"/>
                <a:gd name="T1" fmla="*/ 14 h 37"/>
                <a:gd name="T2" fmla="*/ 18 w 29"/>
                <a:gd name="T3" fmla="*/ 35 h 37"/>
                <a:gd name="T4" fmla="*/ 1 w 29"/>
                <a:gd name="T5" fmla="*/ 19 h 37"/>
                <a:gd name="T6" fmla="*/ 12 w 29"/>
                <a:gd name="T7" fmla="*/ 2 h 37"/>
                <a:gd name="T8" fmla="*/ 28 w 29"/>
                <a:gd name="T9" fmla="*/ 14 h 37"/>
              </a:gdLst>
              <a:ahLst/>
              <a:cxnLst>
                <a:cxn ang="0">
                  <a:pos x="T0" y="T1"/>
                </a:cxn>
                <a:cxn ang="0">
                  <a:pos x="T2" y="T3"/>
                </a:cxn>
                <a:cxn ang="0">
                  <a:pos x="T4" y="T5"/>
                </a:cxn>
                <a:cxn ang="0">
                  <a:pos x="T6" y="T7"/>
                </a:cxn>
                <a:cxn ang="0">
                  <a:pos x="T8" y="T9"/>
                </a:cxn>
              </a:cxnLst>
              <a:rect l="0" t="0" r="r" b="b"/>
              <a:pathLst>
                <a:path w="29" h="37">
                  <a:moveTo>
                    <a:pt x="28" y="14"/>
                  </a:moveTo>
                  <a:cubicBezTo>
                    <a:pt x="29" y="22"/>
                    <a:pt x="25" y="34"/>
                    <a:pt x="18" y="35"/>
                  </a:cubicBezTo>
                  <a:cubicBezTo>
                    <a:pt x="11" y="37"/>
                    <a:pt x="3" y="27"/>
                    <a:pt x="1" y="19"/>
                  </a:cubicBezTo>
                  <a:cubicBezTo>
                    <a:pt x="0" y="11"/>
                    <a:pt x="4" y="3"/>
                    <a:pt x="12" y="2"/>
                  </a:cubicBezTo>
                  <a:cubicBezTo>
                    <a:pt x="19" y="0"/>
                    <a:pt x="26" y="6"/>
                    <a:pt x="2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27" name="Freeform 130"/>
            <p:cNvSpPr>
              <a:spLocks/>
            </p:cNvSpPr>
            <p:nvPr/>
          </p:nvSpPr>
          <p:spPr bwMode="auto">
            <a:xfrm>
              <a:off x="7913688" y="5334001"/>
              <a:ext cx="104775" cy="131763"/>
            </a:xfrm>
            <a:custGeom>
              <a:avLst/>
              <a:gdLst>
                <a:gd name="T0" fmla="*/ 11 w 28"/>
                <a:gd name="T1" fmla="*/ 35 h 35"/>
                <a:gd name="T2" fmla="*/ 0 w 28"/>
                <a:gd name="T3" fmla="*/ 12 h 35"/>
                <a:gd name="T4" fmla="*/ 14 w 28"/>
                <a:gd name="T5" fmla="*/ 0 h 35"/>
                <a:gd name="T6" fmla="*/ 28 w 28"/>
                <a:gd name="T7" fmla="*/ 7 h 35"/>
                <a:gd name="T8" fmla="*/ 28 w 28"/>
                <a:gd name="T9" fmla="*/ 35 h 35"/>
                <a:gd name="T10" fmla="*/ 11 w 28"/>
                <a:gd name="T11" fmla="*/ 35 h 35"/>
              </a:gdLst>
              <a:ahLst/>
              <a:cxnLst>
                <a:cxn ang="0">
                  <a:pos x="T0" y="T1"/>
                </a:cxn>
                <a:cxn ang="0">
                  <a:pos x="T2" y="T3"/>
                </a:cxn>
                <a:cxn ang="0">
                  <a:pos x="T4" y="T5"/>
                </a:cxn>
                <a:cxn ang="0">
                  <a:pos x="T6" y="T7"/>
                </a:cxn>
                <a:cxn ang="0">
                  <a:pos x="T8" y="T9"/>
                </a:cxn>
                <a:cxn ang="0">
                  <a:pos x="T10" y="T11"/>
                </a:cxn>
              </a:cxnLst>
              <a:rect l="0" t="0" r="r" b="b"/>
              <a:pathLst>
                <a:path w="28" h="35">
                  <a:moveTo>
                    <a:pt x="11" y="35"/>
                  </a:moveTo>
                  <a:cubicBezTo>
                    <a:pt x="0" y="12"/>
                    <a:pt x="0" y="12"/>
                    <a:pt x="0" y="12"/>
                  </a:cubicBezTo>
                  <a:cubicBezTo>
                    <a:pt x="0" y="10"/>
                    <a:pt x="5" y="0"/>
                    <a:pt x="14" y="0"/>
                  </a:cubicBezTo>
                  <a:cubicBezTo>
                    <a:pt x="22" y="0"/>
                    <a:pt x="28" y="5"/>
                    <a:pt x="28" y="7"/>
                  </a:cubicBezTo>
                  <a:cubicBezTo>
                    <a:pt x="28" y="35"/>
                    <a:pt x="28" y="35"/>
                    <a:pt x="28" y="35"/>
                  </a:cubicBezTo>
                  <a:lnTo>
                    <a:pt x="1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sp>
          <p:nvSpPr>
            <p:cNvPr id="28" name="Freeform 131"/>
            <p:cNvSpPr>
              <a:spLocks/>
            </p:cNvSpPr>
            <p:nvPr/>
          </p:nvSpPr>
          <p:spPr bwMode="auto">
            <a:xfrm>
              <a:off x="7921625" y="5186363"/>
              <a:ext cx="107950" cy="139700"/>
            </a:xfrm>
            <a:custGeom>
              <a:avLst/>
              <a:gdLst>
                <a:gd name="T0" fmla="*/ 1 w 29"/>
                <a:gd name="T1" fmla="*/ 14 h 37"/>
                <a:gd name="T2" fmla="*/ 11 w 29"/>
                <a:gd name="T3" fmla="*/ 35 h 37"/>
                <a:gd name="T4" fmla="*/ 28 w 29"/>
                <a:gd name="T5" fmla="*/ 19 h 37"/>
                <a:gd name="T6" fmla="*/ 17 w 29"/>
                <a:gd name="T7" fmla="*/ 2 h 37"/>
                <a:gd name="T8" fmla="*/ 1 w 29"/>
                <a:gd name="T9" fmla="*/ 14 h 37"/>
              </a:gdLst>
              <a:ahLst/>
              <a:cxnLst>
                <a:cxn ang="0">
                  <a:pos x="T0" y="T1"/>
                </a:cxn>
                <a:cxn ang="0">
                  <a:pos x="T2" y="T3"/>
                </a:cxn>
                <a:cxn ang="0">
                  <a:pos x="T4" y="T5"/>
                </a:cxn>
                <a:cxn ang="0">
                  <a:pos x="T6" y="T7"/>
                </a:cxn>
                <a:cxn ang="0">
                  <a:pos x="T8" y="T9"/>
                </a:cxn>
              </a:cxnLst>
              <a:rect l="0" t="0" r="r" b="b"/>
              <a:pathLst>
                <a:path w="29" h="37">
                  <a:moveTo>
                    <a:pt x="1" y="14"/>
                  </a:moveTo>
                  <a:cubicBezTo>
                    <a:pt x="0" y="22"/>
                    <a:pt x="4" y="34"/>
                    <a:pt x="11" y="35"/>
                  </a:cubicBezTo>
                  <a:cubicBezTo>
                    <a:pt x="18" y="37"/>
                    <a:pt x="26" y="27"/>
                    <a:pt x="28" y="19"/>
                  </a:cubicBezTo>
                  <a:cubicBezTo>
                    <a:pt x="29" y="11"/>
                    <a:pt x="25" y="3"/>
                    <a:pt x="17" y="2"/>
                  </a:cubicBezTo>
                  <a:cubicBezTo>
                    <a:pt x="10" y="0"/>
                    <a:pt x="3" y="6"/>
                    <a:pt x="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FFFFF"/>
                </a:solidFill>
                <a:effectLst/>
                <a:uLnTx/>
                <a:uFillTx/>
                <a:latin typeface="Open Sans Light"/>
              </a:endParaRPr>
            </a:p>
          </p:txBody>
        </p:sp>
      </p:grpSp>
      <p:sp>
        <p:nvSpPr>
          <p:cNvPr id="30" name="مستطيل مستدير الزوايا 29"/>
          <p:cNvSpPr/>
          <p:nvPr/>
        </p:nvSpPr>
        <p:spPr>
          <a:xfrm>
            <a:off x="729321" y="1421557"/>
            <a:ext cx="3058655" cy="1539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sz="2400" dirty="0">
                <a:solidFill>
                  <a:srgbClr val="5EA9CA"/>
                </a:solidFill>
                <a:latin typeface="Open Sans Light"/>
              </a:rPr>
              <a:t>تمت مقابلة وترشيح من تنطبق عليها شروط البرنامج من المتقدمات</a:t>
            </a:r>
          </a:p>
        </p:txBody>
      </p:sp>
    </p:spTree>
    <p:extLst>
      <p:ext uri="{BB962C8B-B14F-4D97-AF65-F5344CB8AC3E}">
        <p14:creationId xmlns:p14="http://schemas.microsoft.com/office/powerpoint/2010/main" val="388270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250" fill="hold"/>
                                        <p:tgtEl>
                                          <p:spTgt spid="12"/>
                                        </p:tgtEl>
                                        <p:attrNameLst>
                                          <p:attrName>ppt_w</p:attrName>
                                        </p:attrNameLst>
                                      </p:cBhvr>
                                      <p:tavLst>
                                        <p:tav tm="0">
                                          <p:val>
                                            <p:fltVal val="0"/>
                                          </p:val>
                                        </p:tav>
                                        <p:tav tm="100000">
                                          <p:val>
                                            <p:strVal val="#ppt_w"/>
                                          </p:val>
                                        </p:tav>
                                      </p:tavLst>
                                    </p:anim>
                                    <p:anim calcmode="lin" valueType="num">
                                      <p:cBhvr>
                                        <p:cTn id="8" dur="1250" fill="hold"/>
                                        <p:tgtEl>
                                          <p:spTgt spid="12"/>
                                        </p:tgtEl>
                                        <p:attrNameLst>
                                          <p:attrName>ppt_h</p:attrName>
                                        </p:attrNameLst>
                                      </p:cBhvr>
                                      <p:tavLst>
                                        <p:tav tm="0">
                                          <p:val>
                                            <p:fltVal val="0"/>
                                          </p:val>
                                        </p:tav>
                                        <p:tav tm="100000">
                                          <p:val>
                                            <p:strVal val="#ppt_h"/>
                                          </p:val>
                                        </p:tav>
                                      </p:tavLst>
                                    </p:anim>
                                    <p:anim calcmode="lin" valueType="num">
                                      <p:cBhvr>
                                        <p:cTn id="9" dur="1250" fill="hold"/>
                                        <p:tgtEl>
                                          <p:spTgt spid="12"/>
                                        </p:tgtEl>
                                        <p:attrNameLst>
                                          <p:attrName>style.rotation</p:attrName>
                                        </p:attrNameLst>
                                      </p:cBhvr>
                                      <p:tavLst>
                                        <p:tav tm="0">
                                          <p:val>
                                            <p:fltVal val="90"/>
                                          </p:val>
                                        </p:tav>
                                        <p:tav tm="100000">
                                          <p:val>
                                            <p:fltVal val="0"/>
                                          </p:val>
                                        </p:tav>
                                      </p:tavLst>
                                    </p:anim>
                                    <p:animEffect transition="in" filter="fade">
                                      <p:cBhvr>
                                        <p:cTn id="10" dur="125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661412" y="1680535"/>
            <a:ext cx="5482687" cy="7321358"/>
          </a:xfrm>
          <a:prstGeom prst="rect">
            <a:avLst/>
          </a:prstGeom>
        </p:spPr>
      </p:pic>
      <p:pic>
        <p:nvPicPr>
          <p:cNvPr id="3" name="Google Shape;101;p2"/>
          <p:cNvPicPr preferRelativeResize="0"/>
          <p:nvPr/>
        </p:nvPicPr>
        <p:blipFill rotWithShape="1">
          <a:blip r:embed="rId3">
            <a:alphaModFix/>
          </a:blip>
          <a:srcRect/>
          <a:stretch/>
        </p:blipFill>
        <p:spPr>
          <a:xfrm>
            <a:off x="4994022" y="172746"/>
            <a:ext cx="1678634" cy="921084"/>
          </a:xfrm>
          <a:prstGeom prst="rect">
            <a:avLst/>
          </a:prstGeom>
          <a:noFill/>
          <a:ln>
            <a:noFill/>
          </a:ln>
        </p:spPr>
      </p:pic>
      <p:pic>
        <p:nvPicPr>
          <p:cNvPr id="4" name="Google Shape;102;p2"/>
          <p:cNvPicPr preferRelativeResize="0"/>
          <p:nvPr/>
        </p:nvPicPr>
        <p:blipFill rotWithShape="1">
          <a:blip r:embed="rId4">
            <a:alphaModFix/>
          </a:blip>
          <a:srcRect/>
          <a:stretch/>
        </p:blipFill>
        <p:spPr>
          <a:xfrm>
            <a:off x="1651962" y="137176"/>
            <a:ext cx="971600" cy="971600"/>
          </a:xfrm>
          <a:prstGeom prst="rect">
            <a:avLst/>
          </a:prstGeom>
          <a:noFill/>
          <a:ln>
            <a:noFill/>
          </a:ln>
        </p:spPr>
      </p:pic>
      <p:pic>
        <p:nvPicPr>
          <p:cNvPr id="5" name="Google Shape;103;p2" descr="صورة تحتوي على نص&#10;&#10;تم إنشاء الوصف تلقائياً"/>
          <p:cNvPicPr preferRelativeResize="0"/>
          <p:nvPr/>
        </p:nvPicPr>
        <p:blipFill rotWithShape="1">
          <a:blip r:embed="rId5">
            <a:alphaModFix/>
          </a:blip>
          <a:srcRect/>
          <a:stretch/>
        </p:blipFill>
        <p:spPr>
          <a:xfrm>
            <a:off x="190429" y="191445"/>
            <a:ext cx="1461533" cy="829196"/>
          </a:xfrm>
          <a:prstGeom prst="rect">
            <a:avLst/>
          </a:prstGeom>
          <a:noFill/>
          <a:ln>
            <a:noFill/>
          </a:ln>
        </p:spPr>
      </p:pic>
      <p:sp>
        <p:nvSpPr>
          <p:cNvPr id="6" name="Google Shape;104;p2"/>
          <p:cNvSpPr/>
          <p:nvPr/>
        </p:nvSpPr>
        <p:spPr>
          <a:xfrm>
            <a:off x="4811885" y="20490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7" name="رابط مستقيم 6"/>
          <p:cNvCxnSpPr/>
          <p:nvPr/>
        </p:nvCxnSpPr>
        <p:spPr>
          <a:xfrm flipH="1">
            <a:off x="237067" y="112641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8" name="مستطيل مستدير الزوايا 7"/>
          <p:cNvSpPr/>
          <p:nvPr/>
        </p:nvSpPr>
        <p:spPr>
          <a:xfrm>
            <a:off x="2024469" y="1214547"/>
            <a:ext cx="2756571" cy="541867"/>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نموذج استمارة المقابلة </a:t>
            </a:r>
            <a:endParaRPr lang="ar-SA" b="1" dirty="0"/>
          </a:p>
        </p:txBody>
      </p:sp>
    </p:spTree>
    <p:extLst>
      <p:ext uri="{BB962C8B-B14F-4D97-AF65-F5344CB8AC3E}">
        <p14:creationId xmlns:p14="http://schemas.microsoft.com/office/powerpoint/2010/main" val="145814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4" name="صورة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733" y="1300981"/>
            <a:ext cx="6366933" cy="7721600"/>
          </a:xfrm>
          <a:prstGeom prst="rect">
            <a:avLst/>
          </a:prstGeom>
        </p:spPr>
      </p:pic>
      <p:pic>
        <p:nvPicPr>
          <p:cNvPr id="12" name="صورة 11"/>
          <p:cNvPicPr>
            <a:picLocks noChangeAspect="1"/>
          </p:cNvPicPr>
          <p:nvPr/>
        </p:nvPicPr>
        <p:blipFill>
          <a:blip r:embed="rId7">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970382" y="2268825"/>
            <a:ext cx="2876550" cy="1590675"/>
          </a:xfrm>
          <a:prstGeom prst="rect">
            <a:avLst/>
          </a:prstGeom>
        </p:spPr>
      </p:pic>
      <p:sp>
        <p:nvSpPr>
          <p:cNvPr id="13" name="Google Shape;105;p2"/>
          <p:cNvSpPr txBox="1"/>
          <p:nvPr/>
        </p:nvSpPr>
        <p:spPr>
          <a:xfrm>
            <a:off x="1102025" y="4347875"/>
            <a:ext cx="4771163" cy="17542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36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3600" b="1" dirty="0">
                <a:solidFill>
                  <a:srgbClr val="7030A0"/>
                </a:solidFill>
                <a:latin typeface="Arial"/>
                <a:cs typeface="Arial"/>
                <a:sym typeface="Arial"/>
              </a:rPr>
              <a:t>(</a:t>
            </a:r>
            <a:r>
              <a:rPr lang="ar-SA" sz="3600" b="1" dirty="0">
                <a:solidFill>
                  <a:srgbClr val="7DA7BC"/>
                </a:solidFill>
                <a:latin typeface="Arial"/>
                <a:cs typeface="Arial"/>
                <a:sym typeface="Arial"/>
              </a:rPr>
              <a:t> </a:t>
            </a:r>
            <a:r>
              <a:rPr lang="ar-SA" sz="3600" b="1" dirty="0">
                <a:solidFill>
                  <a:srgbClr val="B6304B"/>
                </a:solidFill>
                <a:latin typeface="Sakkal Majalla" panose="02000000000000000000" pitchFamily="2" charset="-78"/>
                <a:cs typeface="Sakkal Majalla" panose="02000000000000000000" pitchFamily="2" charset="-78"/>
                <a:sym typeface="Arial"/>
              </a:rPr>
              <a:t>                                 </a:t>
            </a:r>
            <a:r>
              <a:rPr lang="ar-SA" sz="3600" b="1" dirty="0">
                <a:solidFill>
                  <a:srgbClr val="7030A0"/>
                </a:solidFill>
                <a:latin typeface="Arial"/>
                <a:cs typeface="Arial"/>
                <a:sym typeface="Arial"/>
              </a:rPr>
              <a:t>)</a:t>
            </a:r>
          </a:p>
          <a:p>
            <a:pPr marL="0" marR="0" lvl="0" indent="0" algn="ctr" rtl="1">
              <a:spcBef>
                <a:spcPts val="0"/>
              </a:spcBef>
              <a:spcAft>
                <a:spcPts val="0"/>
              </a:spcAft>
              <a:buNone/>
            </a:pPr>
            <a:endParaRPr sz="3600" b="1" dirty="0">
              <a:solidFill>
                <a:srgbClr val="7DA7BC"/>
              </a:solidFill>
              <a:latin typeface="Arial"/>
              <a:ea typeface="Arial"/>
              <a:cs typeface="Arial"/>
              <a:sym typeface="Arial"/>
            </a:endParaRPr>
          </a:p>
        </p:txBody>
      </p:sp>
      <p:pic>
        <p:nvPicPr>
          <p:cNvPr id="14" name="Google Shape;101;p2"/>
          <p:cNvPicPr preferRelativeResize="0"/>
          <p:nvPr/>
        </p:nvPicPr>
        <p:blipFill rotWithShape="1">
          <a:blip r:embed="rId3">
            <a:alphaModFix/>
          </a:blip>
          <a:srcRect/>
          <a:stretch/>
        </p:blipFill>
        <p:spPr>
          <a:xfrm>
            <a:off x="2834939" y="6047958"/>
            <a:ext cx="1368163" cy="796143"/>
          </a:xfrm>
          <a:prstGeom prst="rect">
            <a:avLst/>
          </a:prstGeom>
          <a:noFill/>
          <a:ln>
            <a:noFill/>
          </a:ln>
        </p:spPr>
      </p:pic>
      <p:pic>
        <p:nvPicPr>
          <p:cNvPr id="7" name="صورة 6"/>
          <p:cNvPicPr>
            <a:picLocks noChangeAspect="1"/>
          </p:cNvPicPr>
          <p:nvPr/>
        </p:nvPicPr>
        <p:blipFill>
          <a:blip r:embed="rId8"/>
          <a:stretch>
            <a:fillRect/>
          </a:stretch>
        </p:blipFill>
        <p:spPr>
          <a:xfrm>
            <a:off x="1083780" y="3576664"/>
            <a:ext cx="4797968" cy="1542422"/>
          </a:xfrm>
          <a:prstGeom prst="rect">
            <a:avLst/>
          </a:prstGeom>
        </p:spPr>
      </p:pic>
      <p:pic>
        <p:nvPicPr>
          <p:cNvPr id="8" name="صورة 7"/>
          <p:cNvPicPr>
            <a:picLocks noChangeAspect="1"/>
          </p:cNvPicPr>
          <p:nvPr/>
        </p:nvPicPr>
        <p:blipFill>
          <a:blip r:embed="rId9"/>
          <a:stretch>
            <a:fillRect/>
          </a:stretch>
        </p:blipFill>
        <p:spPr>
          <a:xfrm>
            <a:off x="1957042" y="4847996"/>
            <a:ext cx="2993395" cy="963251"/>
          </a:xfrm>
          <a:prstGeom prst="rect">
            <a:avLst/>
          </a:prstGeom>
        </p:spPr>
      </p:pic>
      <p:pic>
        <p:nvPicPr>
          <p:cNvPr id="11" name="صورة 10"/>
          <p:cNvPicPr>
            <a:picLocks noChangeAspect="1"/>
          </p:cNvPicPr>
          <p:nvPr/>
        </p:nvPicPr>
        <p:blipFill>
          <a:blip r:embed="rId10"/>
          <a:stretch>
            <a:fillRect/>
          </a:stretch>
        </p:blipFill>
        <p:spPr>
          <a:xfrm>
            <a:off x="1758632" y="6655761"/>
            <a:ext cx="3520775" cy="1094176"/>
          </a:xfrm>
          <a:prstGeom prst="rect">
            <a:avLst/>
          </a:prstGeom>
        </p:spPr>
      </p:pic>
      <p:pic>
        <p:nvPicPr>
          <p:cNvPr id="15" name="صورة 14"/>
          <p:cNvPicPr>
            <a:picLocks noChangeAspect="1"/>
          </p:cNvPicPr>
          <p:nvPr/>
        </p:nvPicPr>
        <p:blipFill>
          <a:blip r:embed="rId11"/>
          <a:stretch>
            <a:fillRect/>
          </a:stretch>
        </p:blipFill>
        <p:spPr>
          <a:xfrm>
            <a:off x="1504116" y="5482778"/>
            <a:ext cx="4029805" cy="963251"/>
          </a:xfrm>
          <a:prstGeom prst="rect">
            <a:avLst/>
          </a:prstGeom>
        </p:spPr>
      </p:pic>
    </p:spTree>
    <p:extLst>
      <p:ext uri="{BB962C8B-B14F-4D97-AF65-F5344CB8AC3E}">
        <p14:creationId xmlns:p14="http://schemas.microsoft.com/office/powerpoint/2010/main" val="257806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9" name="صورة 8"/>
          <p:cNvPicPr>
            <a:picLocks noChangeAspect="1"/>
          </p:cNvPicPr>
          <p:nvPr/>
        </p:nvPicPr>
        <p:blipFill rotWithShape="1">
          <a:blip r:embed="rId8" cstate="print">
            <a:extLst>
              <a:ext uri="{28A0092B-C50C-407E-A947-70E740481C1C}">
                <a14:useLocalDpi xmlns:a14="http://schemas.microsoft.com/office/drawing/2010/main" val="0"/>
              </a:ext>
            </a:extLst>
          </a:blip>
          <a:srcRect t="8958" r="1482" b="6041"/>
          <a:stretch/>
        </p:blipFill>
        <p:spPr>
          <a:xfrm>
            <a:off x="216002" y="1530062"/>
            <a:ext cx="1761492" cy="3251487"/>
          </a:xfrm>
          <a:prstGeom prst="rect">
            <a:avLst/>
          </a:prstGeom>
          <a:ln>
            <a:solidFill>
              <a:srgbClr val="5EA9CA"/>
            </a:solidFill>
          </a:ln>
        </p:spPr>
      </p:pic>
      <p:grpSp>
        <p:nvGrpSpPr>
          <p:cNvPr id="11" name="Group 24"/>
          <p:cNvGrpSpPr/>
          <p:nvPr/>
        </p:nvGrpSpPr>
        <p:grpSpPr>
          <a:xfrm>
            <a:off x="2318883" y="1283580"/>
            <a:ext cx="1758951" cy="1761067"/>
            <a:chOff x="4537076" y="3232150"/>
            <a:chExt cx="1319213" cy="1320800"/>
          </a:xfrm>
        </p:grpSpPr>
        <p:sp>
          <p:nvSpPr>
            <p:cNvPr id="12"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3"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14" name="Freeform 27"/>
          <p:cNvSpPr>
            <a:spLocks/>
          </p:cNvSpPr>
          <p:nvPr/>
        </p:nvSpPr>
        <p:spPr bwMode="auto">
          <a:xfrm>
            <a:off x="2723165" y="1702681"/>
            <a:ext cx="950384" cy="927100"/>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5" name="TextBox 40"/>
          <p:cNvSpPr txBox="1"/>
          <p:nvPr/>
        </p:nvSpPr>
        <p:spPr>
          <a:xfrm>
            <a:off x="4796851" y="2170205"/>
            <a:ext cx="841897" cy="461665"/>
          </a:xfrm>
          <a:prstGeom prst="rect">
            <a:avLst/>
          </a:prstGeom>
          <a:noFill/>
        </p:spPr>
        <p:txBody>
          <a:bodyPr wrap="none" rtlCol="0">
            <a:spAutoFit/>
          </a:bodyPr>
          <a:lstStyle/>
          <a:p>
            <a:pPr algn="l" rtl="0"/>
            <a:r>
              <a:rPr lang="ar-SA" sz="2400" dirty="0">
                <a:solidFill>
                  <a:prstClr val="black"/>
                </a:solidFill>
                <a:latin typeface="Raleway"/>
                <a:ea typeface="Raleway" panose="020B0003030101060003" pitchFamily="2" charset="0"/>
              </a:rPr>
              <a:t>القبول </a:t>
            </a:r>
            <a:endParaRPr lang="id-ID" sz="2400" dirty="0">
              <a:solidFill>
                <a:prstClr val="black"/>
              </a:solidFill>
              <a:latin typeface="Raleway"/>
              <a:ea typeface="Raleway" panose="020B0003030101060003" pitchFamily="2" charset="0"/>
            </a:endParaRPr>
          </a:p>
        </p:txBody>
      </p:sp>
      <p:sp>
        <p:nvSpPr>
          <p:cNvPr id="17" name="Freeform 27"/>
          <p:cNvSpPr>
            <a:spLocks/>
          </p:cNvSpPr>
          <p:nvPr/>
        </p:nvSpPr>
        <p:spPr bwMode="auto">
          <a:xfrm>
            <a:off x="2923693" y="2194415"/>
            <a:ext cx="1360896" cy="114113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18" name="Group 49"/>
          <p:cNvGrpSpPr/>
          <p:nvPr/>
        </p:nvGrpSpPr>
        <p:grpSpPr>
          <a:xfrm flipV="1">
            <a:off x="4256415" y="2007893"/>
            <a:ext cx="981456" cy="546843"/>
            <a:chOff x="6015388" y="3679825"/>
            <a:chExt cx="736092" cy="201168"/>
          </a:xfrm>
        </p:grpSpPr>
        <p:cxnSp>
          <p:nvCxnSpPr>
            <p:cNvPr id="19"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20"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grpSp>
        <p:nvGrpSpPr>
          <p:cNvPr id="21" name="Group 45"/>
          <p:cNvGrpSpPr/>
          <p:nvPr/>
        </p:nvGrpSpPr>
        <p:grpSpPr>
          <a:xfrm>
            <a:off x="2883602" y="2058897"/>
            <a:ext cx="629510" cy="278310"/>
            <a:chOff x="2865438" y="5287963"/>
            <a:chExt cx="754062" cy="333375"/>
          </a:xfrm>
          <a:solidFill>
            <a:srgbClr val="FFFFFF"/>
          </a:solidFill>
        </p:grpSpPr>
        <p:sp>
          <p:nvSpPr>
            <p:cNvPr id="22" name="Freeform 31"/>
            <p:cNvSpPr>
              <a:spLocks/>
            </p:cNvSpPr>
            <p:nvPr/>
          </p:nvSpPr>
          <p:spPr bwMode="auto">
            <a:xfrm>
              <a:off x="3173413" y="5508626"/>
              <a:ext cx="92075" cy="93663"/>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3" name="Freeform 32"/>
            <p:cNvSpPr>
              <a:spLocks/>
            </p:cNvSpPr>
            <p:nvPr/>
          </p:nvSpPr>
          <p:spPr bwMode="auto">
            <a:xfrm>
              <a:off x="3127375" y="5505451"/>
              <a:ext cx="80962" cy="80963"/>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4" name="Freeform 33"/>
            <p:cNvSpPr>
              <a:spLocks/>
            </p:cNvSpPr>
            <p:nvPr/>
          </p:nvSpPr>
          <p:spPr bwMode="auto">
            <a:xfrm>
              <a:off x="3219450" y="5548313"/>
              <a:ext cx="73025" cy="69850"/>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5" name="Freeform 34"/>
            <p:cNvSpPr>
              <a:spLocks/>
            </p:cNvSpPr>
            <p:nvPr/>
          </p:nvSpPr>
          <p:spPr bwMode="auto">
            <a:xfrm>
              <a:off x="3094038" y="5529263"/>
              <a:ext cx="41275" cy="3810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6" name="Freeform 35"/>
            <p:cNvSpPr>
              <a:spLocks/>
            </p:cNvSpPr>
            <p:nvPr/>
          </p:nvSpPr>
          <p:spPr bwMode="auto">
            <a:xfrm>
              <a:off x="3268663" y="5602288"/>
              <a:ext cx="15875" cy="19050"/>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7" name="Freeform 36"/>
            <p:cNvSpPr>
              <a:spLocks/>
            </p:cNvSpPr>
            <p:nvPr/>
          </p:nvSpPr>
          <p:spPr bwMode="auto">
            <a:xfrm>
              <a:off x="3170238" y="5294313"/>
              <a:ext cx="449262" cy="254000"/>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8" name="Freeform 37"/>
            <p:cNvSpPr>
              <a:spLocks/>
            </p:cNvSpPr>
            <p:nvPr/>
          </p:nvSpPr>
          <p:spPr bwMode="auto">
            <a:xfrm>
              <a:off x="2865438" y="5287963"/>
              <a:ext cx="517525" cy="327025"/>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grpSp>
      <p:pic>
        <p:nvPicPr>
          <p:cNvPr id="2" name="صورة 1"/>
          <p:cNvPicPr>
            <a:picLocks noChangeAspect="1"/>
          </p:cNvPicPr>
          <p:nvPr/>
        </p:nvPicPr>
        <p:blipFill rotWithShape="1">
          <a:blip r:embed="rId9" cstate="print">
            <a:extLst>
              <a:ext uri="{28A0092B-C50C-407E-A947-70E740481C1C}">
                <a14:useLocalDpi xmlns:a14="http://schemas.microsoft.com/office/drawing/2010/main" val="0"/>
              </a:ext>
            </a:extLst>
          </a:blip>
          <a:srcRect l="1476" t="2239" r="3690" b="7057"/>
          <a:stretch/>
        </p:blipFill>
        <p:spPr>
          <a:xfrm>
            <a:off x="2308596" y="3609573"/>
            <a:ext cx="1704981" cy="3152579"/>
          </a:xfrm>
          <a:prstGeom prst="rect">
            <a:avLst/>
          </a:prstGeom>
          <a:ln>
            <a:solidFill>
              <a:srgbClr val="5EA9CA"/>
            </a:solidFill>
          </a:ln>
        </p:spPr>
      </p:pic>
      <p:sp>
        <p:nvSpPr>
          <p:cNvPr id="30" name="مستطيل مستدير الزوايا 29"/>
          <p:cNvSpPr/>
          <p:nvPr/>
        </p:nvSpPr>
        <p:spPr>
          <a:xfrm>
            <a:off x="4013577" y="2839974"/>
            <a:ext cx="2753621" cy="1539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dirty="0">
                <a:solidFill>
                  <a:srgbClr val="5EA9CA"/>
                </a:solidFill>
                <a:latin typeface="Open Sans Light"/>
              </a:rPr>
              <a:t>تم إرسال رسالة القبول للمرشحات وجمعهم في مجموعة واحدة عبر تطبيق الواتس آب كما </a:t>
            </a:r>
            <a:r>
              <a:rPr lang="ar-SA" dirty="0" smtClean="0">
                <a:solidFill>
                  <a:srgbClr val="5EA9CA"/>
                </a:solidFill>
                <a:latin typeface="Open Sans Light"/>
              </a:rPr>
              <a:t>تم تقسيم </a:t>
            </a:r>
            <a:r>
              <a:rPr lang="ar-SA" dirty="0">
                <a:solidFill>
                  <a:srgbClr val="5EA9CA"/>
                </a:solidFill>
                <a:latin typeface="Open Sans Light"/>
              </a:rPr>
              <a:t>المشاركات إلى مجموعات تنافسية</a:t>
            </a:r>
          </a:p>
        </p:txBody>
      </p:sp>
      <p:pic>
        <p:nvPicPr>
          <p:cNvPr id="4" name="صورة 3"/>
          <p:cNvPicPr>
            <a:picLocks noChangeAspect="1"/>
          </p:cNvPicPr>
          <p:nvPr/>
        </p:nvPicPr>
        <p:blipFill rotWithShape="1">
          <a:blip r:embed="rId10" cstate="print">
            <a:extLst>
              <a:ext uri="{28A0092B-C50C-407E-A947-70E740481C1C}">
                <a14:useLocalDpi xmlns:a14="http://schemas.microsoft.com/office/drawing/2010/main" val="0"/>
              </a:ext>
            </a:extLst>
          </a:blip>
          <a:srcRect l="2963" t="2292" r="4073" b="6250"/>
          <a:stretch/>
        </p:blipFill>
        <p:spPr>
          <a:xfrm>
            <a:off x="4403875" y="5024732"/>
            <a:ext cx="1667992" cy="3090568"/>
          </a:xfrm>
          <a:prstGeom prst="rect">
            <a:avLst/>
          </a:prstGeom>
          <a:ln>
            <a:solidFill>
              <a:srgbClr val="5EA9CA"/>
            </a:solidFill>
          </a:ln>
        </p:spPr>
      </p:pic>
    </p:spTree>
    <p:extLst>
      <p:ext uri="{BB962C8B-B14F-4D97-AF65-F5344CB8AC3E}">
        <p14:creationId xmlns:p14="http://schemas.microsoft.com/office/powerpoint/2010/main" val="273706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style.rotation</p:attrName>
                                        </p:attrNameLst>
                                      </p:cBhvr>
                                      <p:tavLst>
                                        <p:tav tm="0">
                                          <p:val>
                                            <p:fltVal val="90"/>
                                          </p:val>
                                        </p:tav>
                                        <p:tav tm="100000">
                                          <p:val>
                                            <p:fltVal val="0"/>
                                          </p:val>
                                        </p:tav>
                                      </p:tavLst>
                                    </p:anim>
                                    <p:animEffect transition="in" filter="fade">
                                      <p:cBhvr>
                                        <p:cTn id="10" dur="1250"/>
                                        <p:tgtEl>
                                          <p:spTgt spid="11"/>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125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75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9" name="Group 20"/>
          <p:cNvGrpSpPr/>
          <p:nvPr/>
        </p:nvGrpSpPr>
        <p:grpSpPr>
          <a:xfrm>
            <a:off x="4896551" y="1532710"/>
            <a:ext cx="1761067" cy="1761067"/>
            <a:chOff x="3287713" y="3232150"/>
            <a:chExt cx="1320800" cy="1320800"/>
          </a:xfrm>
        </p:grpSpPr>
        <p:sp>
          <p:nvSpPr>
            <p:cNvPr id="11" name="Freeform 21"/>
            <p:cNvSpPr>
              <a:spLocks/>
            </p:cNvSpPr>
            <p:nvPr/>
          </p:nvSpPr>
          <p:spPr bwMode="auto">
            <a:xfrm>
              <a:off x="3287713" y="3232150"/>
              <a:ext cx="1320800" cy="1320800"/>
            </a:xfrm>
            <a:custGeom>
              <a:avLst/>
              <a:gdLst>
                <a:gd name="T0" fmla="*/ 585 w 673"/>
                <a:gd name="T1" fmla="*/ 193 h 673"/>
                <a:gd name="T2" fmla="*/ 601 w 673"/>
                <a:gd name="T3" fmla="*/ 128 h 673"/>
                <a:gd name="T4" fmla="*/ 534 w 673"/>
                <a:gd name="T5" fmla="*/ 129 h 673"/>
                <a:gd name="T6" fmla="*/ 532 w 673"/>
                <a:gd name="T7" fmla="*/ 62 h 673"/>
                <a:gd name="T8" fmla="*/ 468 w 673"/>
                <a:gd name="T9" fmla="*/ 82 h 673"/>
                <a:gd name="T10" fmla="*/ 447 w 673"/>
                <a:gd name="T11" fmla="*/ 18 h 673"/>
                <a:gd name="T12" fmla="*/ 391 w 673"/>
                <a:gd name="T13" fmla="*/ 55 h 673"/>
                <a:gd name="T14" fmla="*/ 353 w 673"/>
                <a:gd name="T15" fmla="*/ 0 h 673"/>
                <a:gd name="T16" fmla="*/ 309 w 673"/>
                <a:gd name="T17" fmla="*/ 51 h 673"/>
                <a:gd name="T18" fmla="*/ 257 w 673"/>
                <a:gd name="T19" fmla="*/ 10 h 673"/>
                <a:gd name="T20" fmla="*/ 241 w 673"/>
                <a:gd name="T21" fmla="*/ 66 h 673"/>
                <a:gd name="T22" fmla="*/ 193 w 673"/>
                <a:gd name="T23" fmla="*/ 32 h 673"/>
                <a:gd name="T24" fmla="*/ 179 w 673"/>
                <a:gd name="T25" fmla="*/ 97 h 673"/>
                <a:gd name="T26" fmla="*/ 113 w 673"/>
                <a:gd name="T27" fmla="*/ 85 h 673"/>
                <a:gd name="T28" fmla="*/ 118 w 673"/>
                <a:gd name="T29" fmla="*/ 151 h 673"/>
                <a:gd name="T30" fmla="*/ 52 w 673"/>
                <a:gd name="T31" fmla="*/ 158 h 673"/>
                <a:gd name="T32" fmla="*/ 75 w 673"/>
                <a:gd name="T33" fmla="*/ 220 h 673"/>
                <a:gd name="T34" fmla="*/ 13 w 673"/>
                <a:gd name="T35" fmla="*/ 245 h 673"/>
                <a:gd name="T36" fmla="*/ 53 w 673"/>
                <a:gd name="T37" fmla="*/ 299 h 673"/>
                <a:gd name="T38" fmla="*/ 0 w 673"/>
                <a:gd name="T39" fmla="*/ 340 h 673"/>
                <a:gd name="T40" fmla="*/ 53 w 673"/>
                <a:gd name="T41" fmla="*/ 380 h 673"/>
                <a:gd name="T42" fmla="*/ 15 w 673"/>
                <a:gd name="T43" fmla="*/ 435 h 673"/>
                <a:gd name="T44" fmla="*/ 24 w 673"/>
                <a:gd name="T45" fmla="*/ 462 h 673"/>
                <a:gd name="T46" fmla="*/ 89 w 673"/>
                <a:gd name="T47" fmla="*/ 481 h 673"/>
                <a:gd name="T48" fmla="*/ 72 w 673"/>
                <a:gd name="T49" fmla="*/ 545 h 673"/>
                <a:gd name="T50" fmla="*/ 139 w 673"/>
                <a:gd name="T51" fmla="*/ 544 h 673"/>
                <a:gd name="T52" fmla="*/ 142 w 673"/>
                <a:gd name="T53" fmla="*/ 611 h 673"/>
                <a:gd name="T54" fmla="*/ 206 w 673"/>
                <a:gd name="T55" fmla="*/ 592 h 673"/>
                <a:gd name="T56" fmla="*/ 227 w 673"/>
                <a:gd name="T57" fmla="*/ 655 h 673"/>
                <a:gd name="T58" fmla="*/ 283 w 673"/>
                <a:gd name="T59" fmla="*/ 618 h 673"/>
                <a:gd name="T60" fmla="*/ 321 w 673"/>
                <a:gd name="T61" fmla="*/ 673 h 673"/>
                <a:gd name="T62" fmla="*/ 364 w 673"/>
                <a:gd name="T63" fmla="*/ 622 h 673"/>
                <a:gd name="T64" fmla="*/ 416 w 673"/>
                <a:gd name="T65" fmla="*/ 664 h 673"/>
                <a:gd name="T66" fmla="*/ 432 w 673"/>
                <a:gd name="T67" fmla="*/ 607 h 673"/>
                <a:gd name="T68" fmla="*/ 480 w 673"/>
                <a:gd name="T69" fmla="*/ 641 h 673"/>
                <a:gd name="T70" fmla="*/ 494 w 673"/>
                <a:gd name="T71" fmla="*/ 576 h 673"/>
                <a:gd name="T72" fmla="*/ 560 w 673"/>
                <a:gd name="T73" fmla="*/ 589 h 673"/>
                <a:gd name="T74" fmla="*/ 555 w 673"/>
                <a:gd name="T75" fmla="*/ 522 h 673"/>
                <a:gd name="T76" fmla="*/ 622 w 673"/>
                <a:gd name="T77" fmla="*/ 516 h 673"/>
                <a:gd name="T78" fmla="*/ 599 w 673"/>
                <a:gd name="T79" fmla="*/ 453 h 673"/>
                <a:gd name="T80" fmla="*/ 661 w 673"/>
                <a:gd name="T81" fmla="*/ 428 h 673"/>
                <a:gd name="T82" fmla="*/ 621 w 673"/>
                <a:gd name="T83" fmla="*/ 375 h 673"/>
                <a:gd name="T84" fmla="*/ 673 w 673"/>
                <a:gd name="T85" fmla="*/ 333 h 673"/>
                <a:gd name="T86" fmla="*/ 620 w 673"/>
                <a:gd name="T87" fmla="*/ 293 h 673"/>
                <a:gd name="T88" fmla="*/ 659 w 673"/>
                <a:gd name="T89" fmla="*/ 238 h 673"/>
                <a:gd name="T90" fmla="*/ 649 w 673"/>
                <a:gd name="T91" fmla="*/ 21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596" y="215"/>
                  </a:moveTo>
                  <a:cubicBezTo>
                    <a:pt x="593" y="207"/>
                    <a:pt x="589" y="200"/>
                    <a:pt x="585" y="193"/>
                  </a:cubicBezTo>
                  <a:cubicBezTo>
                    <a:pt x="593" y="181"/>
                    <a:pt x="607" y="165"/>
                    <a:pt x="618" y="151"/>
                  </a:cubicBezTo>
                  <a:cubicBezTo>
                    <a:pt x="613" y="143"/>
                    <a:pt x="607" y="136"/>
                    <a:pt x="601" y="128"/>
                  </a:cubicBezTo>
                  <a:cubicBezTo>
                    <a:pt x="585" y="134"/>
                    <a:pt x="566" y="143"/>
                    <a:pt x="552" y="147"/>
                  </a:cubicBezTo>
                  <a:cubicBezTo>
                    <a:pt x="546" y="140"/>
                    <a:pt x="540" y="135"/>
                    <a:pt x="534" y="129"/>
                  </a:cubicBezTo>
                  <a:cubicBezTo>
                    <a:pt x="539" y="115"/>
                    <a:pt x="548" y="96"/>
                    <a:pt x="554" y="80"/>
                  </a:cubicBezTo>
                  <a:cubicBezTo>
                    <a:pt x="547" y="74"/>
                    <a:pt x="540" y="68"/>
                    <a:pt x="532" y="62"/>
                  </a:cubicBezTo>
                  <a:cubicBezTo>
                    <a:pt x="518" y="72"/>
                    <a:pt x="502" y="86"/>
                    <a:pt x="489" y="94"/>
                  </a:cubicBezTo>
                  <a:cubicBezTo>
                    <a:pt x="482" y="90"/>
                    <a:pt x="475" y="85"/>
                    <a:pt x="468" y="82"/>
                  </a:cubicBezTo>
                  <a:cubicBezTo>
                    <a:pt x="468" y="67"/>
                    <a:pt x="472" y="46"/>
                    <a:pt x="473" y="29"/>
                  </a:cubicBezTo>
                  <a:cubicBezTo>
                    <a:pt x="465" y="25"/>
                    <a:pt x="456" y="22"/>
                    <a:pt x="447" y="18"/>
                  </a:cubicBezTo>
                  <a:cubicBezTo>
                    <a:pt x="436" y="32"/>
                    <a:pt x="424" y="50"/>
                    <a:pt x="415" y="61"/>
                  </a:cubicBezTo>
                  <a:cubicBezTo>
                    <a:pt x="407" y="59"/>
                    <a:pt x="399" y="57"/>
                    <a:pt x="391" y="55"/>
                  </a:cubicBezTo>
                  <a:cubicBezTo>
                    <a:pt x="387" y="41"/>
                    <a:pt x="384" y="20"/>
                    <a:pt x="381" y="3"/>
                  </a:cubicBezTo>
                  <a:cubicBezTo>
                    <a:pt x="372" y="2"/>
                    <a:pt x="362" y="1"/>
                    <a:pt x="353" y="0"/>
                  </a:cubicBezTo>
                  <a:cubicBezTo>
                    <a:pt x="346" y="16"/>
                    <a:pt x="340" y="37"/>
                    <a:pt x="334" y="50"/>
                  </a:cubicBezTo>
                  <a:cubicBezTo>
                    <a:pt x="326" y="50"/>
                    <a:pt x="317" y="50"/>
                    <a:pt x="309" y="51"/>
                  </a:cubicBezTo>
                  <a:cubicBezTo>
                    <a:pt x="302" y="39"/>
                    <a:pt x="293" y="19"/>
                    <a:pt x="285" y="4"/>
                  </a:cubicBezTo>
                  <a:cubicBezTo>
                    <a:pt x="276" y="5"/>
                    <a:pt x="267" y="7"/>
                    <a:pt x="257" y="10"/>
                  </a:cubicBezTo>
                  <a:cubicBezTo>
                    <a:pt x="256" y="27"/>
                    <a:pt x="255" y="48"/>
                    <a:pt x="253" y="62"/>
                  </a:cubicBezTo>
                  <a:cubicBezTo>
                    <a:pt x="249" y="64"/>
                    <a:pt x="245" y="65"/>
                    <a:pt x="241" y="66"/>
                  </a:cubicBezTo>
                  <a:cubicBezTo>
                    <a:pt x="237" y="68"/>
                    <a:pt x="234" y="69"/>
                    <a:pt x="230" y="71"/>
                  </a:cubicBezTo>
                  <a:cubicBezTo>
                    <a:pt x="219" y="61"/>
                    <a:pt x="205" y="44"/>
                    <a:pt x="193" y="32"/>
                  </a:cubicBezTo>
                  <a:cubicBezTo>
                    <a:pt x="185" y="36"/>
                    <a:pt x="176" y="41"/>
                    <a:pt x="168" y="45"/>
                  </a:cubicBezTo>
                  <a:cubicBezTo>
                    <a:pt x="172" y="62"/>
                    <a:pt x="177" y="82"/>
                    <a:pt x="179" y="97"/>
                  </a:cubicBezTo>
                  <a:cubicBezTo>
                    <a:pt x="172" y="102"/>
                    <a:pt x="166" y="107"/>
                    <a:pt x="159" y="112"/>
                  </a:cubicBezTo>
                  <a:cubicBezTo>
                    <a:pt x="146" y="105"/>
                    <a:pt x="128" y="93"/>
                    <a:pt x="113" y="85"/>
                  </a:cubicBezTo>
                  <a:cubicBezTo>
                    <a:pt x="106" y="91"/>
                    <a:pt x="99" y="98"/>
                    <a:pt x="93" y="105"/>
                  </a:cubicBezTo>
                  <a:cubicBezTo>
                    <a:pt x="101" y="120"/>
                    <a:pt x="112" y="138"/>
                    <a:pt x="118" y="151"/>
                  </a:cubicBezTo>
                  <a:cubicBezTo>
                    <a:pt x="113" y="157"/>
                    <a:pt x="108" y="164"/>
                    <a:pt x="103" y="171"/>
                  </a:cubicBezTo>
                  <a:cubicBezTo>
                    <a:pt x="88" y="168"/>
                    <a:pt x="68" y="162"/>
                    <a:pt x="52" y="158"/>
                  </a:cubicBezTo>
                  <a:cubicBezTo>
                    <a:pt x="46" y="166"/>
                    <a:pt x="42" y="174"/>
                    <a:pt x="37" y="183"/>
                  </a:cubicBezTo>
                  <a:cubicBezTo>
                    <a:pt x="49" y="195"/>
                    <a:pt x="65" y="209"/>
                    <a:pt x="75" y="220"/>
                  </a:cubicBezTo>
                  <a:cubicBezTo>
                    <a:pt x="71" y="228"/>
                    <a:pt x="68" y="236"/>
                    <a:pt x="66" y="243"/>
                  </a:cubicBezTo>
                  <a:cubicBezTo>
                    <a:pt x="51" y="245"/>
                    <a:pt x="30" y="245"/>
                    <a:pt x="13" y="245"/>
                  </a:cubicBezTo>
                  <a:cubicBezTo>
                    <a:pt x="10" y="254"/>
                    <a:pt x="8" y="264"/>
                    <a:pt x="6" y="273"/>
                  </a:cubicBezTo>
                  <a:cubicBezTo>
                    <a:pt x="21" y="282"/>
                    <a:pt x="40" y="291"/>
                    <a:pt x="53" y="299"/>
                  </a:cubicBezTo>
                  <a:cubicBezTo>
                    <a:pt x="51" y="307"/>
                    <a:pt x="51" y="315"/>
                    <a:pt x="50" y="323"/>
                  </a:cubicBezTo>
                  <a:cubicBezTo>
                    <a:pt x="37" y="329"/>
                    <a:pt x="16" y="335"/>
                    <a:pt x="0" y="340"/>
                  </a:cubicBezTo>
                  <a:cubicBezTo>
                    <a:pt x="0" y="350"/>
                    <a:pt x="1" y="359"/>
                    <a:pt x="2" y="369"/>
                  </a:cubicBezTo>
                  <a:cubicBezTo>
                    <a:pt x="18" y="373"/>
                    <a:pt x="39" y="376"/>
                    <a:pt x="53" y="380"/>
                  </a:cubicBezTo>
                  <a:cubicBezTo>
                    <a:pt x="55" y="388"/>
                    <a:pt x="56" y="396"/>
                    <a:pt x="58" y="405"/>
                  </a:cubicBezTo>
                  <a:cubicBezTo>
                    <a:pt x="47" y="414"/>
                    <a:pt x="29" y="425"/>
                    <a:pt x="15" y="435"/>
                  </a:cubicBezTo>
                  <a:cubicBezTo>
                    <a:pt x="16" y="439"/>
                    <a:pt x="18" y="444"/>
                    <a:pt x="19" y="449"/>
                  </a:cubicBezTo>
                  <a:cubicBezTo>
                    <a:pt x="21" y="453"/>
                    <a:pt x="23" y="458"/>
                    <a:pt x="24" y="462"/>
                  </a:cubicBezTo>
                  <a:cubicBezTo>
                    <a:pt x="42" y="461"/>
                    <a:pt x="62" y="459"/>
                    <a:pt x="77" y="459"/>
                  </a:cubicBezTo>
                  <a:cubicBezTo>
                    <a:pt x="81" y="466"/>
                    <a:pt x="85" y="473"/>
                    <a:pt x="89" y="481"/>
                  </a:cubicBezTo>
                  <a:cubicBezTo>
                    <a:pt x="80" y="493"/>
                    <a:pt x="66" y="508"/>
                    <a:pt x="56" y="522"/>
                  </a:cubicBezTo>
                  <a:cubicBezTo>
                    <a:pt x="61" y="530"/>
                    <a:pt x="66" y="538"/>
                    <a:pt x="72" y="545"/>
                  </a:cubicBezTo>
                  <a:cubicBezTo>
                    <a:pt x="88" y="539"/>
                    <a:pt x="108" y="531"/>
                    <a:pt x="122" y="527"/>
                  </a:cubicBezTo>
                  <a:cubicBezTo>
                    <a:pt x="128" y="533"/>
                    <a:pt x="133" y="539"/>
                    <a:pt x="139" y="544"/>
                  </a:cubicBezTo>
                  <a:cubicBezTo>
                    <a:pt x="135" y="559"/>
                    <a:pt x="126" y="578"/>
                    <a:pt x="119" y="594"/>
                  </a:cubicBezTo>
                  <a:cubicBezTo>
                    <a:pt x="126" y="600"/>
                    <a:pt x="134" y="606"/>
                    <a:pt x="142" y="611"/>
                  </a:cubicBezTo>
                  <a:cubicBezTo>
                    <a:pt x="156" y="601"/>
                    <a:pt x="172" y="587"/>
                    <a:pt x="184" y="579"/>
                  </a:cubicBezTo>
                  <a:cubicBezTo>
                    <a:pt x="191" y="584"/>
                    <a:pt x="198" y="588"/>
                    <a:pt x="206" y="592"/>
                  </a:cubicBezTo>
                  <a:cubicBezTo>
                    <a:pt x="205" y="606"/>
                    <a:pt x="202" y="627"/>
                    <a:pt x="200" y="644"/>
                  </a:cubicBezTo>
                  <a:cubicBezTo>
                    <a:pt x="209" y="648"/>
                    <a:pt x="218" y="652"/>
                    <a:pt x="227" y="655"/>
                  </a:cubicBezTo>
                  <a:cubicBezTo>
                    <a:pt x="237" y="641"/>
                    <a:pt x="249" y="624"/>
                    <a:pt x="259" y="613"/>
                  </a:cubicBezTo>
                  <a:cubicBezTo>
                    <a:pt x="267" y="615"/>
                    <a:pt x="275" y="617"/>
                    <a:pt x="283" y="618"/>
                  </a:cubicBezTo>
                  <a:cubicBezTo>
                    <a:pt x="287" y="633"/>
                    <a:pt x="289" y="654"/>
                    <a:pt x="292" y="670"/>
                  </a:cubicBezTo>
                  <a:cubicBezTo>
                    <a:pt x="302" y="672"/>
                    <a:pt x="311" y="673"/>
                    <a:pt x="321" y="673"/>
                  </a:cubicBezTo>
                  <a:cubicBezTo>
                    <a:pt x="327" y="657"/>
                    <a:pt x="333" y="637"/>
                    <a:pt x="340" y="623"/>
                  </a:cubicBezTo>
                  <a:cubicBezTo>
                    <a:pt x="348" y="623"/>
                    <a:pt x="356" y="623"/>
                    <a:pt x="364" y="622"/>
                  </a:cubicBezTo>
                  <a:cubicBezTo>
                    <a:pt x="372" y="635"/>
                    <a:pt x="380" y="654"/>
                    <a:pt x="388" y="669"/>
                  </a:cubicBezTo>
                  <a:cubicBezTo>
                    <a:pt x="398" y="668"/>
                    <a:pt x="407" y="666"/>
                    <a:pt x="416" y="664"/>
                  </a:cubicBezTo>
                  <a:cubicBezTo>
                    <a:pt x="418" y="647"/>
                    <a:pt x="418" y="626"/>
                    <a:pt x="420" y="611"/>
                  </a:cubicBezTo>
                  <a:cubicBezTo>
                    <a:pt x="424" y="610"/>
                    <a:pt x="428" y="608"/>
                    <a:pt x="432" y="607"/>
                  </a:cubicBezTo>
                  <a:cubicBezTo>
                    <a:pt x="436" y="606"/>
                    <a:pt x="440" y="604"/>
                    <a:pt x="444" y="603"/>
                  </a:cubicBezTo>
                  <a:cubicBezTo>
                    <a:pt x="455" y="613"/>
                    <a:pt x="468" y="629"/>
                    <a:pt x="480" y="641"/>
                  </a:cubicBezTo>
                  <a:cubicBezTo>
                    <a:pt x="489" y="637"/>
                    <a:pt x="497" y="633"/>
                    <a:pt x="505" y="628"/>
                  </a:cubicBezTo>
                  <a:cubicBezTo>
                    <a:pt x="502" y="611"/>
                    <a:pt x="496" y="591"/>
                    <a:pt x="494" y="576"/>
                  </a:cubicBezTo>
                  <a:cubicBezTo>
                    <a:pt x="501" y="572"/>
                    <a:pt x="508" y="567"/>
                    <a:pt x="514" y="562"/>
                  </a:cubicBezTo>
                  <a:cubicBezTo>
                    <a:pt x="528" y="568"/>
                    <a:pt x="545" y="580"/>
                    <a:pt x="560" y="589"/>
                  </a:cubicBezTo>
                  <a:cubicBezTo>
                    <a:pt x="567" y="582"/>
                    <a:pt x="574" y="576"/>
                    <a:pt x="581" y="569"/>
                  </a:cubicBezTo>
                  <a:cubicBezTo>
                    <a:pt x="573" y="554"/>
                    <a:pt x="561" y="536"/>
                    <a:pt x="555" y="522"/>
                  </a:cubicBezTo>
                  <a:cubicBezTo>
                    <a:pt x="561" y="516"/>
                    <a:pt x="566" y="509"/>
                    <a:pt x="571" y="503"/>
                  </a:cubicBezTo>
                  <a:cubicBezTo>
                    <a:pt x="585" y="505"/>
                    <a:pt x="605" y="512"/>
                    <a:pt x="622" y="516"/>
                  </a:cubicBezTo>
                  <a:cubicBezTo>
                    <a:pt x="627" y="507"/>
                    <a:pt x="632" y="499"/>
                    <a:pt x="636" y="491"/>
                  </a:cubicBezTo>
                  <a:cubicBezTo>
                    <a:pt x="624" y="478"/>
                    <a:pt x="608" y="464"/>
                    <a:pt x="599" y="453"/>
                  </a:cubicBezTo>
                  <a:cubicBezTo>
                    <a:pt x="602" y="446"/>
                    <a:pt x="605" y="438"/>
                    <a:pt x="608" y="430"/>
                  </a:cubicBezTo>
                  <a:cubicBezTo>
                    <a:pt x="623" y="428"/>
                    <a:pt x="644" y="429"/>
                    <a:pt x="661" y="428"/>
                  </a:cubicBezTo>
                  <a:cubicBezTo>
                    <a:pt x="663" y="419"/>
                    <a:pt x="666" y="410"/>
                    <a:pt x="667" y="400"/>
                  </a:cubicBezTo>
                  <a:cubicBezTo>
                    <a:pt x="652" y="392"/>
                    <a:pt x="633" y="383"/>
                    <a:pt x="621" y="375"/>
                  </a:cubicBezTo>
                  <a:cubicBezTo>
                    <a:pt x="622" y="366"/>
                    <a:pt x="623" y="358"/>
                    <a:pt x="623" y="350"/>
                  </a:cubicBezTo>
                  <a:cubicBezTo>
                    <a:pt x="637" y="344"/>
                    <a:pt x="657" y="339"/>
                    <a:pt x="673" y="333"/>
                  </a:cubicBezTo>
                  <a:cubicBezTo>
                    <a:pt x="673" y="324"/>
                    <a:pt x="673" y="314"/>
                    <a:pt x="672" y="304"/>
                  </a:cubicBezTo>
                  <a:cubicBezTo>
                    <a:pt x="655" y="301"/>
                    <a:pt x="634" y="297"/>
                    <a:pt x="620" y="293"/>
                  </a:cubicBezTo>
                  <a:cubicBezTo>
                    <a:pt x="619" y="285"/>
                    <a:pt x="617" y="277"/>
                    <a:pt x="615" y="269"/>
                  </a:cubicBezTo>
                  <a:cubicBezTo>
                    <a:pt x="627" y="260"/>
                    <a:pt x="645" y="248"/>
                    <a:pt x="659" y="238"/>
                  </a:cubicBezTo>
                  <a:cubicBezTo>
                    <a:pt x="657" y="234"/>
                    <a:pt x="656" y="229"/>
                    <a:pt x="654" y="225"/>
                  </a:cubicBezTo>
                  <a:cubicBezTo>
                    <a:pt x="653" y="220"/>
                    <a:pt x="651" y="216"/>
                    <a:pt x="649" y="211"/>
                  </a:cubicBezTo>
                  <a:cubicBezTo>
                    <a:pt x="632" y="212"/>
                    <a:pt x="611" y="215"/>
                    <a:pt x="596" y="21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2" name="Freeform 22"/>
            <p:cNvSpPr>
              <a:spLocks/>
            </p:cNvSpPr>
            <p:nvPr/>
          </p:nvSpPr>
          <p:spPr bwMode="auto">
            <a:xfrm>
              <a:off x="3468688" y="3413125"/>
              <a:ext cx="958850" cy="958850"/>
            </a:xfrm>
            <a:custGeom>
              <a:avLst/>
              <a:gdLst>
                <a:gd name="T0" fmla="*/ 449 w 489"/>
                <a:gd name="T1" fmla="*/ 172 h 489"/>
                <a:gd name="T2" fmla="*/ 317 w 489"/>
                <a:gd name="T3" fmla="*/ 449 h 489"/>
                <a:gd name="T4" fmla="*/ 40 w 489"/>
                <a:gd name="T5" fmla="*/ 317 h 489"/>
                <a:gd name="T6" fmla="*/ 173 w 489"/>
                <a:gd name="T7" fmla="*/ 40 h 489"/>
                <a:gd name="T8" fmla="*/ 449 w 489"/>
                <a:gd name="T9" fmla="*/ 172 h 489"/>
              </a:gdLst>
              <a:ahLst/>
              <a:cxnLst>
                <a:cxn ang="0">
                  <a:pos x="T0" y="T1"/>
                </a:cxn>
                <a:cxn ang="0">
                  <a:pos x="T2" y="T3"/>
                </a:cxn>
                <a:cxn ang="0">
                  <a:pos x="T4" y="T5"/>
                </a:cxn>
                <a:cxn ang="0">
                  <a:pos x="T6" y="T7"/>
                </a:cxn>
                <a:cxn ang="0">
                  <a:pos x="T8" y="T9"/>
                </a:cxn>
              </a:cxnLst>
              <a:rect l="0" t="0" r="r" b="b"/>
              <a:pathLst>
                <a:path w="489" h="489">
                  <a:moveTo>
                    <a:pt x="449" y="172"/>
                  </a:moveTo>
                  <a:cubicBezTo>
                    <a:pt x="489" y="285"/>
                    <a:pt x="430" y="409"/>
                    <a:pt x="317" y="449"/>
                  </a:cubicBezTo>
                  <a:cubicBezTo>
                    <a:pt x="204" y="489"/>
                    <a:pt x="80" y="430"/>
                    <a:pt x="40" y="317"/>
                  </a:cubicBezTo>
                  <a:cubicBezTo>
                    <a:pt x="0" y="204"/>
                    <a:pt x="60" y="80"/>
                    <a:pt x="173" y="40"/>
                  </a:cubicBezTo>
                  <a:cubicBezTo>
                    <a:pt x="286" y="0"/>
                    <a:pt x="410" y="59"/>
                    <a:pt x="449" y="172"/>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13" name="Freeform 23"/>
          <p:cNvSpPr>
            <a:spLocks/>
          </p:cNvSpPr>
          <p:nvPr/>
        </p:nvSpPr>
        <p:spPr bwMode="auto">
          <a:xfrm>
            <a:off x="5300835" y="1951811"/>
            <a:ext cx="999067" cy="927100"/>
          </a:xfrm>
          <a:custGeom>
            <a:avLst/>
            <a:gdLst>
              <a:gd name="T0" fmla="*/ 183 w 382"/>
              <a:gd name="T1" fmla="*/ 354 h 354"/>
              <a:gd name="T2" fmla="*/ 16 w 382"/>
              <a:gd name="T3" fmla="*/ 236 h 354"/>
              <a:gd name="T4" fmla="*/ 23 w 382"/>
              <a:gd name="T5" fmla="*/ 100 h 354"/>
              <a:gd name="T6" fmla="*/ 124 w 382"/>
              <a:gd name="T7" fmla="*/ 10 h 354"/>
              <a:gd name="T8" fmla="*/ 183 w 382"/>
              <a:gd name="T9" fmla="*/ 0 h 354"/>
              <a:gd name="T10" fmla="*/ 350 w 382"/>
              <a:gd name="T11" fmla="*/ 118 h 354"/>
              <a:gd name="T12" fmla="*/ 242 w 382"/>
              <a:gd name="T13" fmla="*/ 344 h 354"/>
              <a:gd name="T14" fmla="*/ 183 w 38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354">
                <a:moveTo>
                  <a:pt x="183" y="354"/>
                </a:moveTo>
                <a:cubicBezTo>
                  <a:pt x="108" y="354"/>
                  <a:pt x="41" y="306"/>
                  <a:pt x="16" y="236"/>
                </a:cubicBezTo>
                <a:cubicBezTo>
                  <a:pt x="0" y="191"/>
                  <a:pt x="3" y="143"/>
                  <a:pt x="23" y="100"/>
                </a:cubicBezTo>
                <a:cubicBezTo>
                  <a:pt x="44" y="58"/>
                  <a:pt x="79" y="26"/>
                  <a:pt x="124" y="10"/>
                </a:cubicBezTo>
                <a:cubicBezTo>
                  <a:pt x="143" y="3"/>
                  <a:pt x="163" y="0"/>
                  <a:pt x="183" y="0"/>
                </a:cubicBezTo>
                <a:cubicBezTo>
                  <a:pt x="258" y="0"/>
                  <a:pt x="325" y="47"/>
                  <a:pt x="350" y="118"/>
                </a:cubicBezTo>
                <a:cubicBezTo>
                  <a:pt x="382" y="210"/>
                  <a:pt x="334" y="311"/>
                  <a:pt x="242" y="344"/>
                </a:cubicBezTo>
                <a:cubicBezTo>
                  <a:pt x="223" y="350"/>
                  <a:pt x="203" y="354"/>
                  <a:pt x="183" y="354"/>
                </a:cubicBez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4" name="TextBox 38"/>
          <p:cNvSpPr txBox="1"/>
          <p:nvPr/>
        </p:nvSpPr>
        <p:spPr>
          <a:xfrm>
            <a:off x="4104591" y="2706884"/>
            <a:ext cx="1127233" cy="318100"/>
          </a:xfrm>
          <a:prstGeom prst="rect">
            <a:avLst/>
          </a:prstGeom>
          <a:noFill/>
        </p:spPr>
        <p:txBody>
          <a:bodyPr wrap="none" rtlCol="0">
            <a:spAutoFit/>
          </a:bodyPr>
          <a:lstStyle/>
          <a:p>
            <a:pPr rtl="0"/>
            <a:r>
              <a:rPr lang="ar-SA" sz="1467" dirty="0">
                <a:solidFill>
                  <a:prstClr val="black"/>
                </a:solidFill>
                <a:latin typeface="Raleway"/>
                <a:ea typeface="Raleway" panose="020B0003030101060003" pitchFamily="2" charset="0"/>
              </a:rPr>
              <a:t>التنفيذ والتنسيق </a:t>
            </a:r>
            <a:endParaRPr lang="id-ID" sz="1467" dirty="0">
              <a:solidFill>
                <a:prstClr val="black"/>
              </a:solidFill>
              <a:latin typeface="Raleway"/>
              <a:ea typeface="Raleway" panose="020B0003030101060003" pitchFamily="2" charset="0"/>
            </a:endParaRPr>
          </a:p>
        </p:txBody>
      </p:sp>
      <p:sp>
        <p:nvSpPr>
          <p:cNvPr id="16" name="Freeform 31"/>
          <p:cNvSpPr>
            <a:spLocks/>
          </p:cNvSpPr>
          <p:nvPr/>
        </p:nvSpPr>
        <p:spPr bwMode="auto">
          <a:xfrm>
            <a:off x="5905642" y="1354095"/>
            <a:ext cx="600809" cy="330647"/>
          </a:xfrm>
          <a:custGeom>
            <a:avLst/>
            <a:gdLst>
              <a:gd name="T0" fmla="*/ 222 w 222"/>
              <a:gd name="T1" fmla="*/ 110 h 122"/>
              <a:gd name="T2" fmla="*/ 49 w 222"/>
              <a:gd name="T3" fmla="*/ 18 h 122"/>
              <a:gd name="T4" fmla="*/ 51 w 222"/>
              <a:gd name="T5" fmla="*/ 0 h 122"/>
              <a:gd name="T6" fmla="*/ 0 w 222"/>
              <a:gd name="T7" fmla="*/ 21 h 122"/>
              <a:gd name="T8" fmla="*/ 46 w 222"/>
              <a:gd name="T9" fmla="*/ 47 h 122"/>
              <a:gd name="T10" fmla="*/ 48 w 222"/>
              <a:gd name="T11" fmla="*/ 34 h 122"/>
              <a:gd name="T12" fmla="*/ 211 w 222"/>
              <a:gd name="T13" fmla="*/ 122 h 122"/>
              <a:gd name="T14" fmla="*/ 222 w 222"/>
              <a:gd name="T15" fmla="*/ 11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22">
                <a:moveTo>
                  <a:pt x="222" y="110"/>
                </a:moveTo>
                <a:cubicBezTo>
                  <a:pt x="172" y="60"/>
                  <a:pt x="112" y="29"/>
                  <a:pt x="49" y="18"/>
                </a:cubicBezTo>
                <a:cubicBezTo>
                  <a:pt x="51" y="0"/>
                  <a:pt x="51" y="0"/>
                  <a:pt x="51" y="0"/>
                </a:cubicBezTo>
                <a:cubicBezTo>
                  <a:pt x="0" y="21"/>
                  <a:pt x="0" y="21"/>
                  <a:pt x="0" y="21"/>
                </a:cubicBezTo>
                <a:cubicBezTo>
                  <a:pt x="46" y="47"/>
                  <a:pt x="46" y="47"/>
                  <a:pt x="46" y="47"/>
                </a:cubicBezTo>
                <a:cubicBezTo>
                  <a:pt x="48" y="34"/>
                  <a:pt x="48" y="34"/>
                  <a:pt x="48" y="34"/>
                </a:cubicBezTo>
                <a:cubicBezTo>
                  <a:pt x="107" y="44"/>
                  <a:pt x="163" y="74"/>
                  <a:pt x="211" y="122"/>
                </a:cubicBezTo>
                <a:lnTo>
                  <a:pt x="222" y="110"/>
                </a:ln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cxnSp>
        <p:nvCxnSpPr>
          <p:cNvPr id="17" name="Straight Arrow Connector 54"/>
          <p:cNvCxnSpPr/>
          <p:nvPr/>
        </p:nvCxnSpPr>
        <p:spPr>
          <a:xfrm flipH="1">
            <a:off x="4921693" y="3061790"/>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18" name="Group 70"/>
          <p:cNvGrpSpPr/>
          <p:nvPr/>
        </p:nvGrpSpPr>
        <p:grpSpPr>
          <a:xfrm>
            <a:off x="5647341" y="2201899"/>
            <a:ext cx="322596" cy="438856"/>
            <a:chOff x="7523163" y="1893888"/>
            <a:chExt cx="801688" cy="1090612"/>
          </a:xfrm>
          <a:solidFill>
            <a:sysClr val="window" lastClr="FFFFFF"/>
          </a:solidFill>
        </p:grpSpPr>
        <p:sp>
          <p:nvSpPr>
            <p:cNvPr id="19" name="Freeform 17"/>
            <p:cNvSpPr>
              <a:spLocks/>
            </p:cNvSpPr>
            <p:nvPr/>
          </p:nvSpPr>
          <p:spPr bwMode="auto">
            <a:xfrm>
              <a:off x="7823201" y="2260600"/>
              <a:ext cx="247650" cy="60325"/>
            </a:xfrm>
            <a:custGeom>
              <a:avLst/>
              <a:gdLst>
                <a:gd name="T0" fmla="*/ 58 w 65"/>
                <a:gd name="T1" fmla="*/ 0 h 16"/>
                <a:gd name="T2" fmla="*/ 7 w 65"/>
                <a:gd name="T3" fmla="*/ 0 h 16"/>
                <a:gd name="T4" fmla="*/ 0 w 65"/>
                <a:gd name="T5" fmla="*/ 8 h 16"/>
                <a:gd name="T6" fmla="*/ 7 w 65"/>
                <a:gd name="T7" fmla="*/ 16 h 16"/>
                <a:gd name="T8" fmla="*/ 58 w 65"/>
                <a:gd name="T9" fmla="*/ 16 h 16"/>
                <a:gd name="T10" fmla="*/ 65 w 65"/>
                <a:gd name="T11" fmla="*/ 8 h 16"/>
                <a:gd name="T12" fmla="*/ 58 w 6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58" y="0"/>
                  </a:move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ubicBezTo>
                    <a:pt x="65" y="4"/>
                    <a:pt x="62"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0" name="Freeform 18"/>
            <p:cNvSpPr>
              <a:spLocks/>
            </p:cNvSpPr>
            <p:nvPr/>
          </p:nvSpPr>
          <p:spPr bwMode="auto">
            <a:xfrm>
              <a:off x="7823201" y="2427288"/>
              <a:ext cx="247650" cy="60325"/>
            </a:xfrm>
            <a:custGeom>
              <a:avLst/>
              <a:gdLst>
                <a:gd name="T0" fmla="*/ 65 w 65"/>
                <a:gd name="T1" fmla="*/ 8 h 16"/>
                <a:gd name="T2" fmla="*/ 58 w 65"/>
                <a:gd name="T3" fmla="*/ 0 h 16"/>
                <a:gd name="T4" fmla="*/ 7 w 65"/>
                <a:gd name="T5" fmla="*/ 0 h 16"/>
                <a:gd name="T6" fmla="*/ 0 w 65"/>
                <a:gd name="T7" fmla="*/ 8 h 16"/>
                <a:gd name="T8" fmla="*/ 7 w 65"/>
                <a:gd name="T9" fmla="*/ 16 h 16"/>
                <a:gd name="T10" fmla="*/ 58 w 65"/>
                <a:gd name="T11" fmla="*/ 16 h 16"/>
                <a:gd name="T12" fmla="*/ 65 w 6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65" y="8"/>
                  </a:moveTo>
                  <a:cubicBezTo>
                    <a:pt x="65" y="4"/>
                    <a:pt x="62" y="0"/>
                    <a:pt x="58" y="0"/>
                  </a:cubicBez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1" name="Freeform 19"/>
            <p:cNvSpPr>
              <a:spLocks noEditPoints="1"/>
            </p:cNvSpPr>
            <p:nvPr/>
          </p:nvSpPr>
          <p:spPr bwMode="auto">
            <a:xfrm>
              <a:off x="7694613" y="2238375"/>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50 h 66"/>
                <a:gd name="T12" fmla="*/ 17 w 65"/>
                <a:gd name="T13" fmla="*/ 50 h 66"/>
                <a:gd name="T14" fmla="*/ 17 w 65"/>
                <a:gd name="T15" fmla="*/ 19 h 66"/>
                <a:gd name="T16" fmla="*/ 48 w 65"/>
                <a:gd name="T17" fmla="*/ 19 h 66"/>
                <a:gd name="T18" fmla="*/ 48 w 65"/>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50"/>
                  </a:moveTo>
                  <a:lnTo>
                    <a:pt x="17" y="50"/>
                  </a:lnTo>
                  <a:lnTo>
                    <a:pt x="17" y="19"/>
                  </a:lnTo>
                  <a:lnTo>
                    <a:pt x="48" y="19"/>
                  </a:lnTo>
                  <a:lnTo>
                    <a:pt x="4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2" name="Freeform 20"/>
            <p:cNvSpPr>
              <a:spLocks noEditPoints="1"/>
            </p:cNvSpPr>
            <p:nvPr/>
          </p:nvSpPr>
          <p:spPr bwMode="auto">
            <a:xfrm>
              <a:off x="7694613" y="2405063"/>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47 h 66"/>
                <a:gd name="T12" fmla="*/ 17 w 65"/>
                <a:gd name="T13" fmla="*/ 47 h 66"/>
                <a:gd name="T14" fmla="*/ 17 w 65"/>
                <a:gd name="T15" fmla="*/ 16 h 66"/>
                <a:gd name="T16" fmla="*/ 48 w 65"/>
                <a:gd name="T17" fmla="*/ 16 h 66"/>
                <a:gd name="T18" fmla="*/ 48 w 65"/>
                <a:gd name="T19"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47"/>
                  </a:moveTo>
                  <a:lnTo>
                    <a:pt x="17" y="47"/>
                  </a:lnTo>
                  <a:lnTo>
                    <a:pt x="17" y="16"/>
                  </a:lnTo>
                  <a:lnTo>
                    <a:pt x="48" y="16"/>
                  </a:lnTo>
                  <a:lnTo>
                    <a:pt x="4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3" name="Freeform 21"/>
            <p:cNvSpPr>
              <a:spLocks noEditPoints="1"/>
            </p:cNvSpPr>
            <p:nvPr/>
          </p:nvSpPr>
          <p:spPr bwMode="auto">
            <a:xfrm>
              <a:off x="7694613" y="2571750"/>
              <a:ext cx="103188" cy="104775"/>
            </a:xfrm>
            <a:custGeom>
              <a:avLst/>
              <a:gdLst>
                <a:gd name="T0" fmla="*/ 0 w 65"/>
                <a:gd name="T1" fmla="*/ 66 h 66"/>
                <a:gd name="T2" fmla="*/ 65 w 65"/>
                <a:gd name="T3" fmla="*/ 66 h 66"/>
                <a:gd name="T4" fmla="*/ 65 w 65"/>
                <a:gd name="T5" fmla="*/ 0 h 66"/>
                <a:gd name="T6" fmla="*/ 0 w 65"/>
                <a:gd name="T7" fmla="*/ 0 h 66"/>
                <a:gd name="T8" fmla="*/ 0 w 65"/>
                <a:gd name="T9" fmla="*/ 66 h 66"/>
                <a:gd name="T10" fmla="*/ 17 w 65"/>
                <a:gd name="T11" fmla="*/ 16 h 66"/>
                <a:gd name="T12" fmla="*/ 48 w 65"/>
                <a:gd name="T13" fmla="*/ 16 h 66"/>
                <a:gd name="T14" fmla="*/ 48 w 65"/>
                <a:gd name="T15" fmla="*/ 47 h 66"/>
                <a:gd name="T16" fmla="*/ 17 w 65"/>
                <a:gd name="T17" fmla="*/ 47 h 66"/>
                <a:gd name="T18" fmla="*/ 17 w 65"/>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0" y="66"/>
                  </a:moveTo>
                  <a:lnTo>
                    <a:pt x="65" y="66"/>
                  </a:lnTo>
                  <a:lnTo>
                    <a:pt x="65" y="0"/>
                  </a:lnTo>
                  <a:lnTo>
                    <a:pt x="0" y="0"/>
                  </a:lnTo>
                  <a:lnTo>
                    <a:pt x="0" y="66"/>
                  </a:lnTo>
                  <a:close/>
                  <a:moveTo>
                    <a:pt x="17" y="16"/>
                  </a:moveTo>
                  <a:lnTo>
                    <a:pt x="48" y="16"/>
                  </a:lnTo>
                  <a:lnTo>
                    <a:pt x="48" y="47"/>
                  </a:lnTo>
                  <a:lnTo>
                    <a:pt x="17" y="47"/>
                  </a:lnTo>
                  <a:lnTo>
                    <a:pt x="1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4" name="Freeform 22"/>
            <p:cNvSpPr>
              <a:spLocks/>
            </p:cNvSpPr>
            <p:nvPr/>
          </p:nvSpPr>
          <p:spPr bwMode="auto">
            <a:xfrm>
              <a:off x="7823201" y="2593975"/>
              <a:ext cx="201613" cy="57150"/>
            </a:xfrm>
            <a:custGeom>
              <a:avLst/>
              <a:gdLst>
                <a:gd name="T0" fmla="*/ 0 w 53"/>
                <a:gd name="T1" fmla="*/ 8 h 15"/>
                <a:gd name="T2" fmla="*/ 7 w 53"/>
                <a:gd name="T3" fmla="*/ 15 h 15"/>
                <a:gd name="T4" fmla="*/ 35 w 53"/>
                <a:gd name="T5" fmla="*/ 15 h 15"/>
                <a:gd name="T6" fmla="*/ 53 w 53"/>
                <a:gd name="T7" fmla="*/ 0 h 15"/>
                <a:gd name="T8" fmla="*/ 7 w 53"/>
                <a:gd name="T9" fmla="*/ 0 h 15"/>
                <a:gd name="T10" fmla="*/ 0 w 53"/>
                <a:gd name="T11" fmla="*/ 8 h 15"/>
              </a:gdLst>
              <a:ahLst/>
              <a:cxnLst>
                <a:cxn ang="0">
                  <a:pos x="T0" y="T1"/>
                </a:cxn>
                <a:cxn ang="0">
                  <a:pos x="T2" y="T3"/>
                </a:cxn>
                <a:cxn ang="0">
                  <a:pos x="T4" y="T5"/>
                </a:cxn>
                <a:cxn ang="0">
                  <a:pos x="T6" y="T7"/>
                </a:cxn>
                <a:cxn ang="0">
                  <a:pos x="T8" y="T9"/>
                </a:cxn>
                <a:cxn ang="0">
                  <a:pos x="T10" y="T11"/>
                </a:cxn>
              </a:cxnLst>
              <a:rect l="0" t="0" r="r" b="b"/>
              <a:pathLst>
                <a:path w="53" h="15">
                  <a:moveTo>
                    <a:pt x="0" y="8"/>
                  </a:moveTo>
                  <a:cubicBezTo>
                    <a:pt x="0" y="12"/>
                    <a:pt x="3" y="15"/>
                    <a:pt x="7" y="15"/>
                  </a:cubicBezTo>
                  <a:cubicBezTo>
                    <a:pt x="35" y="15"/>
                    <a:pt x="35" y="15"/>
                    <a:pt x="35" y="15"/>
                  </a:cubicBezTo>
                  <a:cubicBezTo>
                    <a:pt x="40" y="9"/>
                    <a:pt x="46" y="4"/>
                    <a:pt x="53" y="0"/>
                  </a:cubicBezTo>
                  <a:cubicBezTo>
                    <a:pt x="7" y="0"/>
                    <a:pt x="7"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5" name="Freeform 23"/>
            <p:cNvSpPr>
              <a:spLocks noEditPoints="1"/>
            </p:cNvSpPr>
            <p:nvPr/>
          </p:nvSpPr>
          <p:spPr bwMode="auto">
            <a:xfrm>
              <a:off x="7523163" y="1893888"/>
              <a:ext cx="719138" cy="1006475"/>
            </a:xfrm>
            <a:custGeom>
              <a:avLst/>
              <a:gdLst>
                <a:gd name="T0" fmla="*/ 48 w 189"/>
                <a:gd name="T1" fmla="*/ 244 h 266"/>
                <a:gd name="T2" fmla="*/ 22 w 189"/>
                <a:gd name="T3" fmla="*/ 218 h 266"/>
                <a:gd name="T4" fmla="*/ 22 w 189"/>
                <a:gd name="T5" fmla="*/ 80 h 266"/>
                <a:gd name="T6" fmla="*/ 48 w 189"/>
                <a:gd name="T7" fmla="*/ 54 h 266"/>
                <a:gd name="T8" fmla="*/ 57 w 189"/>
                <a:gd name="T9" fmla="*/ 54 h 266"/>
                <a:gd name="T10" fmla="*/ 69 w 189"/>
                <a:gd name="T11" fmla="*/ 63 h 266"/>
                <a:gd name="T12" fmla="*/ 121 w 189"/>
                <a:gd name="T13" fmla="*/ 63 h 266"/>
                <a:gd name="T14" fmla="*/ 133 w 189"/>
                <a:gd name="T15" fmla="*/ 54 h 266"/>
                <a:gd name="T16" fmla="*/ 141 w 189"/>
                <a:gd name="T17" fmla="*/ 54 h 266"/>
                <a:gd name="T18" fmla="*/ 167 w 189"/>
                <a:gd name="T19" fmla="*/ 80 h 266"/>
                <a:gd name="T20" fmla="*/ 167 w 189"/>
                <a:gd name="T21" fmla="*/ 178 h 266"/>
                <a:gd name="T22" fmla="*/ 189 w 189"/>
                <a:gd name="T23" fmla="*/ 184 h 266"/>
                <a:gd name="T24" fmla="*/ 189 w 189"/>
                <a:gd name="T25" fmla="*/ 80 h 266"/>
                <a:gd name="T26" fmla="*/ 141 w 189"/>
                <a:gd name="T27" fmla="*/ 32 h 266"/>
                <a:gd name="T28" fmla="*/ 133 w 189"/>
                <a:gd name="T29" fmla="*/ 32 h 266"/>
                <a:gd name="T30" fmla="*/ 121 w 189"/>
                <a:gd name="T31" fmla="*/ 22 h 266"/>
                <a:gd name="T32" fmla="*/ 117 w 189"/>
                <a:gd name="T33" fmla="*/ 22 h 266"/>
                <a:gd name="T34" fmla="*/ 95 w 189"/>
                <a:gd name="T35" fmla="*/ 0 h 266"/>
                <a:gd name="T36" fmla="*/ 72 w 189"/>
                <a:gd name="T37" fmla="*/ 22 h 266"/>
                <a:gd name="T38" fmla="*/ 69 w 189"/>
                <a:gd name="T39" fmla="*/ 22 h 266"/>
                <a:gd name="T40" fmla="*/ 56 w 189"/>
                <a:gd name="T41" fmla="*/ 32 h 266"/>
                <a:gd name="T42" fmla="*/ 48 w 189"/>
                <a:gd name="T43" fmla="*/ 32 h 266"/>
                <a:gd name="T44" fmla="*/ 0 w 189"/>
                <a:gd name="T45" fmla="*/ 80 h 266"/>
                <a:gd name="T46" fmla="*/ 0 w 189"/>
                <a:gd name="T47" fmla="*/ 218 h 266"/>
                <a:gd name="T48" fmla="*/ 48 w 189"/>
                <a:gd name="T49" fmla="*/ 266 h 266"/>
                <a:gd name="T50" fmla="*/ 107 w 189"/>
                <a:gd name="T51" fmla="*/ 266 h 266"/>
                <a:gd name="T52" fmla="*/ 101 w 189"/>
                <a:gd name="T53" fmla="*/ 244 h 266"/>
                <a:gd name="T54" fmla="*/ 48 w 189"/>
                <a:gd name="T55" fmla="*/ 244 h 266"/>
                <a:gd name="T56" fmla="*/ 95 w 189"/>
                <a:gd name="T57" fmla="*/ 14 h 266"/>
                <a:gd name="T58" fmla="*/ 103 w 189"/>
                <a:gd name="T59" fmla="*/ 22 h 266"/>
                <a:gd name="T60" fmla="*/ 86 w 189"/>
                <a:gd name="T61" fmla="*/ 22 h 266"/>
                <a:gd name="T62" fmla="*/ 95 w 189"/>
                <a:gd name="T63" fmla="*/ 1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266">
                  <a:moveTo>
                    <a:pt x="48" y="244"/>
                  </a:moveTo>
                  <a:cubicBezTo>
                    <a:pt x="34" y="244"/>
                    <a:pt x="22" y="232"/>
                    <a:pt x="22" y="218"/>
                  </a:cubicBezTo>
                  <a:cubicBezTo>
                    <a:pt x="22" y="80"/>
                    <a:pt x="22" y="80"/>
                    <a:pt x="22" y="80"/>
                  </a:cubicBezTo>
                  <a:cubicBezTo>
                    <a:pt x="22" y="65"/>
                    <a:pt x="34" y="54"/>
                    <a:pt x="48" y="54"/>
                  </a:cubicBezTo>
                  <a:cubicBezTo>
                    <a:pt x="57" y="54"/>
                    <a:pt x="57" y="54"/>
                    <a:pt x="57" y="54"/>
                  </a:cubicBezTo>
                  <a:cubicBezTo>
                    <a:pt x="58" y="59"/>
                    <a:pt x="63" y="63"/>
                    <a:pt x="69" y="63"/>
                  </a:cubicBezTo>
                  <a:cubicBezTo>
                    <a:pt x="121" y="63"/>
                    <a:pt x="121" y="63"/>
                    <a:pt x="121" y="63"/>
                  </a:cubicBezTo>
                  <a:cubicBezTo>
                    <a:pt x="126" y="63"/>
                    <a:pt x="131" y="59"/>
                    <a:pt x="133" y="54"/>
                  </a:cubicBezTo>
                  <a:cubicBezTo>
                    <a:pt x="141" y="54"/>
                    <a:pt x="141" y="54"/>
                    <a:pt x="141" y="54"/>
                  </a:cubicBezTo>
                  <a:cubicBezTo>
                    <a:pt x="155" y="54"/>
                    <a:pt x="167" y="65"/>
                    <a:pt x="167" y="80"/>
                  </a:cubicBezTo>
                  <a:cubicBezTo>
                    <a:pt x="167" y="178"/>
                    <a:pt x="167" y="178"/>
                    <a:pt x="167" y="178"/>
                  </a:cubicBezTo>
                  <a:cubicBezTo>
                    <a:pt x="175" y="179"/>
                    <a:pt x="182" y="181"/>
                    <a:pt x="189" y="184"/>
                  </a:cubicBezTo>
                  <a:cubicBezTo>
                    <a:pt x="189" y="80"/>
                    <a:pt x="189" y="80"/>
                    <a:pt x="189" y="80"/>
                  </a:cubicBezTo>
                  <a:cubicBezTo>
                    <a:pt x="189" y="53"/>
                    <a:pt x="167" y="32"/>
                    <a:pt x="141" y="32"/>
                  </a:cubicBezTo>
                  <a:cubicBezTo>
                    <a:pt x="133" y="32"/>
                    <a:pt x="133" y="32"/>
                    <a:pt x="133" y="32"/>
                  </a:cubicBezTo>
                  <a:cubicBezTo>
                    <a:pt x="131" y="26"/>
                    <a:pt x="126" y="22"/>
                    <a:pt x="121" y="22"/>
                  </a:cubicBezTo>
                  <a:cubicBezTo>
                    <a:pt x="117" y="22"/>
                    <a:pt x="117" y="22"/>
                    <a:pt x="117" y="22"/>
                  </a:cubicBezTo>
                  <a:cubicBezTo>
                    <a:pt x="117" y="10"/>
                    <a:pt x="107" y="0"/>
                    <a:pt x="95" y="0"/>
                  </a:cubicBezTo>
                  <a:cubicBezTo>
                    <a:pt x="82" y="0"/>
                    <a:pt x="72" y="10"/>
                    <a:pt x="72" y="22"/>
                  </a:cubicBezTo>
                  <a:cubicBezTo>
                    <a:pt x="69" y="22"/>
                    <a:pt x="69" y="22"/>
                    <a:pt x="69" y="22"/>
                  </a:cubicBezTo>
                  <a:cubicBezTo>
                    <a:pt x="63" y="22"/>
                    <a:pt x="58" y="26"/>
                    <a:pt x="56" y="32"/>
                  </a:cubicBezTo>
                  <a:cubicBezTo>
                    <a:pt x="48" y="32"/>
                    <a:pt x="48" y="32"/>
                    <a:pt x="48" y="32"/>
                  </a:cubicBezTo>
                  <a:cubicBezTo>
                    <a:pt x="22" y="32"/>
                    <a:pt x="0" y="53"/>
                    <a:pt x="0" y="80"/>
                  </a:cubicBezTo>
                  <a:cubicBezTo>
                    <a:pt x="0" y="218"/>
                    <a:pt x="0" y="218"/>
                    <a:pt x="0" y="218"/>
                  </a:cubicBezTo>
                  <a:cubicBezTo>
                    <a:pt x="0" y="244"/>
                    <a:pt x="22" y="266"/>
                    <a:pt x="48" y="266"/>
                  </a:cubicBezTo>
                  <a:cubicBezTo>
                    <a:pt x="107" y="266"/>
                    <a:pt x="107" y="266"/>
                    <a:pt x="107" y="266"/>
                  </a:cubicBezTo>
                  <a:cubicBezTo>
                    <a:pt x="104" y="259"/>
                    <a:pt x="102" y="252"/>
                    <a:pt x="101" y="244"/>
                  </a:cubicBezTo>
                  <a:lnTo>
                    <a:pt x="48" y="244"/>
                  </a:lnTo>
                  <a:close/>
                  <a:moveTo>
                    <a:pt x="95" y="14"/>
                  </a:moveTo>
                  <a:cubicBezTo>
                    <a:pt x="99" y="14"/>
                    <a:pt x="103" y="17"/>
                    <a:pt x="103" y="22"/>
                  </a:cubicBezTo>
                  <a:cubicBezTo>
                    <a:pt x="86" y="22"/>
                    <a:pt x="86" y="22"/>
                    <a:pt x="86" y="22"/>
                  </a:cubicBezTo>
                  <a:cubicBezTo>
                    <a:pt x="86" y="17"/>
                    <a:pt x="90" y="14"/>
                    <a:pt x="9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26" name="Freeform 24"/>
            <p:cNvSpPr>
              <a:spLocks noEditPoints="1"/>
            </p:cNvSpPr>
            <p:nvPr/>
          </p:nvSpPr>
          <p:spPr bwMode="auto">
            <a:xfrm>
              <a:off x="7948613" y="2605088"/>
              <a:ext cx="376238" cy="379412"/>
            </a:xfrm>
            <a:custGeom>
              <a:avLst/>
              <a:gdLst>
                <a:gd name="T0" fmla="*/ 49 w 99"/>
                <a:gd name="T1" fmla="*/ 0 h 100"/>
                <a:gd name="T2" fmla="*/ 0 w 99"/>
                <a:gd name="T3" fmla="*/ 50 h 100"/>
                <a:gd name="T4" fmla="*/ 49 w 99"/>
                <a:gd name="T5" fmla="*/ 100 h 100"/>
                <a:gd name="T6" fmla="*/ 99 w 99"/>
                <a:gd name="T7" fmla="*/ 50 h 100"/>
                <a:gd name="T8" fmla="*/ 49 w 99"/>
                <a:gd name="T9" fmla="*/ 0 h 100"/>
                <a:gd name="T10" fmla="*/ 45 w 99"/>
                <a:gd name="T11" fmla="*/ 77 h 100"/>
                <a:gd name="T12" fmla="*/ 37 w 99"/>
                <a:gd name="T13" fmla="*/ 77 h 100"/>
                <a:gd name="T14" fmla="*/ 23 w 99"/>
                <a:gd name="T15" fmla="*/ 49 h 100"/>
                <a:gd name="T16" fmla="*/ 31 w 99"/>
                <a:gd name="T17" fmla="*/ 44 h 100"/>
                <a:gd name="T18" fmla="*/ 39 w 99"/>
                <a:gd name="T19" fmla="*/ 62 h 100"/>
                <a:gd name="T20" fmla="*/ 60 w 99"/>
                <a:gd name="T21" fmla="*/ 23 h 100"/>
                <a:gd name="T22" fmla="*/ 75 w 99"/>
                <a:gd name="T23" fmla="*/ 23 h 100"/>
                <a:gd name="T24" fmla="*/ 45 w 99"/>
                <a:gd name="T25" fmla="*/ 7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49" y="0"/>
                  </a:moveTo>
                  <a:cubicBezTo>
                    <a:pt x="22" y="0"/>
                    <a:pt x="0" y="23"/>
                    <a:pt x="0" y="50"/>
                  </a:cubicBezTo>
                  <a:cubicBezTo>
                    <a:pt x="0" y="77"/>
                    <a:pt x="22" y="100"/>
                    <a:pt x="49" y="100"/>
                  </a:cubicBezTo>
                  <a:cubicBezTo>
                    <a:pt x="76" y="100"/>
                    <a:pt x="99" y="77"/>
                    <a:pt x="99" y="50"/>
                  </a:cubicBezTo>
                  <a:cubicBezTo>
                    <a:pt x="99" y="23"/>
                    <a:pt x="76" y="0"/>
                    <a:pt x="49" y="0"/>
                  </a:cubicBezTo>
                  <a:close/>
                  <a:moveTo>
                    <a:pt x="45" y="77"/>
                  </a:moveTo>
                  <a:cubicBezTo>
                    <a:pt x="37" y="77"/>
                    <a:pt x="37" y="77"/>
                    <a:pt x="37" y="77"/>
                  </a:cubicBezTo>
                  <a:cubicBezTo>
                    <a:pt x="23" y="49"/>
                    <a:pt x="23" y="49"/>
                    <a:pt x="23" y="49"/>
                  </a:cubicBezTo>
                  <a:cubicBezTo>
                    <a:pt x="31" y="44"/>
                    <a:pt x="31" y="44"/>
                    <a:pt x="31" y="44"/>
                  </a:cubicBezTo>
                  <a:cubicBezTo>
                    <a:pt x="39" y="62"/>
                    <a:pt x="39" y="62"/>
                    <a:pt x="39" y="62"/>
                  </a:cubicBezTo>
                  <a:cubicBezTo>
                    <a:pt x="60" y="23"/>
                    <a:pt x="60" y="23"/>
                    <a:pt x="60" y="23"/>
                  </a:cubicBezTo>
                  <a:cubicBezTo>
                    <a:pt x="75" y="23"/>
                    <a:pt x="75" y="23"/>
                    <a:pt x="75" y="23"/>
                  </a:cubicBezTo>
                  <a:lnTo>
                    <a:pt x="4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grpSp>
      <p:sp>
        <p:nvSpPr>
          <p:cNvPr id="27" name="مستطيل مستدير الزوايا 26"/>
          <p:cNvSpPr/>
          <p:nvPr/>
        </p:nvSpPr>
        <p:spPr>
          <a:xfrm>
            <a:off x="154961" y="1432299"/>
            <a:ext cx="3810436" cy="2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dirty="0">
                <a:solidFill>
                  <a:srgbClr val="5EA9CA"/>
                </a:solidFill>
                <a:latin typeface="Open Sans Light"/>
              </a:rPr>
              <a:t>تم التنسيق واعتماد المتدربين والمدربات مع التأكيد والمتابعة والإعلان مع حصر احتياجهم التدريبي، وتم استقبال المشاركات في البرنامج بإعداد الحقائب الخاصة بهم و تنظيم القاعة والضيافة واعتماد برنامج التحفيز كما تم توزيع بروش خاص يحمل مسمى كل مشتركة بالإضافة للإهداءات </a:t>
            </a:r>
            <a:endParaRPr lang="id-ID" dirty="0">
              <a:solidFill>
                <a:srgbClr val="5EA9CA"/>
              </a:solidFill>
              <a:latin typeface="Open Sans Light"/>
            </a:endParaRPr>
          </a:p>
        </p:txBody>
      </p:sp>
      <p:pic>
        <p:nvPicPr>
          <p:cNvPr id="2" name="صورة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0317" y="4085990"/>
            <a:ext cx="1371600" cy="1828800"/>
          </a:xfrm>
          <a:prstGeom prst="rect">
            <a:avLst/>
          </a:prstGeom>
          <a:ln>
            <a:solidFill>
              <a:srgbClr val="5EA9CA"/>
            </a:solidFill>
          </a:ln>
        </p:spPr>
      </p:pic>
      <p:pic>
        <p:nvPicPr>
          <p:cNvPr id="3" name="صورة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3737" y="4085990"/>
            <a:ext cx="1371601" cy="1828800"/>
          </a:xfrm>
          <a:prstGeom prst="rect">
            <a:avLst/>
          </a:prstGeom>
          <a:ln>
            <a:solidFill>
              <a:srgbClr val="5EA9CA"/>
            </a:solidFill>
          </a:ln>
        </p:spPr>
      </p:pic>
      <p:pic>
        <p:nvPicPr>
          <p:cNvPr id="4" name="صورة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75968" y="4085990"/>
            <a:ext cx="1372790" cy="1824288"/>
          </a:xfrm>
          <a:prstGeom prst="rect">
            <a:avLst/>
          </a:prstGeom>
          <a:ln>
            <a:solidFill>
              <a:srgbClr val="5EA9CA"/>
            </a:solidFill>
          </a:ln>
        </p:spPr>
      </p:pic>
      <p:pic>
        <p:nvPicPr>
          <p:cNvPr id="5" name="صورة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965" y="4093259"/>
            <a:ext cx="1357313" cy="1809750"/>
          </a:xfrm>
          <a:prstGeom prst="rect">
            <a:avLst/>
          </a:prstGeom>
          <a:ln>
            <a:solidFill>
              <a:srgbClr val="5EA9CA"/>
            </a:solidFill>
          </a:ln>
        </p:spPr>
      </p:pic>
      <p:pic>
        <p:nvPicPr>
          <p:cNvPr id="6" name="صورة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4113" y="6023154"/>
            <a:ext cx="1428963" cy="1905284"/>
          </a:xfrm>
          <a:prstGeom prst="rect">
            <a:avLst/>
          </a:prstGeom>
          <a:ln>
            <a:solidFill>
              <a:srgbClr val="5EA9CA"/>
            </a:solidFill>
          </a:ln>
        </p:spPr>
      </p:pic>
      <p:pic>
        <p:nvPicPr>
          <p:cNvPr id="7" name="صورة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35381" y="6018642"/>
            <a:ext cx="1432347" cy="1909796"/>
          </a:xfrm>
          <a:prstGeom prst="rect">
            <a:avLst/>
          </a:prstGeom>
          <a:ln>
            <a:solidFill>
              <a:srgbClr val="5EA9CA"/>
            </a:solidFill>
          </a:ln>
        </p:spPr>
      </p:pic>
      <p:pic>
        <p:nvPicPr>
          <p:cNvPr id="8" name="صورة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82649" y="6027666"/>
            <a:ext cx="1425579" cy="1900772"/>
          </a:xfrm>
          <a:prstGeom prst="rect">
            <a:avLst/>
          </a:prstGeom>
          <a:ln>
            <a:solidFill>
              <a:srgbClr val="5EA9CA"/>
            </a:solidFill>
          </a:ln>
        </p:spPr>
      </p:pic>
    </p:spTree>
    <p:extLst>
      <p:ext uri="{BB962C8B-B14F-4D97-AF65-F5344CB8AC3E}">
        <p14:creationId xmlns:p14="http://schemas.microsoft.com/office/powerpoint/2010/main" val="18347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 calcmode="lin" valueType="num">
                                      <p:cBhvr>
                                        <p:cTn id="9" dur="1250" fill="hold"/>
                                        <p:tgtEl>
                                          <p:spTgt spid="9"/>
                                        </p:tgtEl>
                                        <p:attrNameLst>
                                          <p:attrName>style.rotation</p:attrName>
                                        </p:attrNameLst>
                                      </p:cBhvr>
                                      <p:tavLst>
                                        <p:tav tm="0">
                                          <p:val>
                                            <p:fltVal val="90"/>
                                          </p:val>
                                        </p:tav>
                                        <p:tav tm="100000">
                                          <p:val>
                                            <p:fltVal val="0"/>
                                          </p:val>
                                        </p:tav>
                                      </p:tavLst>
                                    </p:anim>
                                    <p:animEffect transition="in" filter="fade">
                                      <p:cBhvr>
                                        <p:cTn id="10" dur="1250"/>
                                        <p:tgtEl>
                                          <p:spTgt spid="9"/>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250"/>
                            </p:stCondLst>
                            <p:childTnLst>
                              <p:par>
                                <p:cTn id="26" presetID="53" presetClass="entr" presetSubtype="16"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8" name="Google Shape;108;p2"/>
          <p:cNvPicPr preferRelativeResize="0"/>
          <p:nvPr/>
        </p:nvPicPr>
        <p:blipFill rotWithShape="1">
          <a:blip r:embed="rId6">
            <a:alphaModFix/>
          </a:blip>
          <a:srcRect/>
          <a:stretch/>
        </p:blipFill>
        <p:spPr>
          <a:xfrm>
            <a:off x="2882913" y="5869867"/>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21" name="Group 16"/>
          <p:cNvGrpSpPr/>
          <p:nvPr/>
        </p:nvGrpSpPr>
        <p:grpSpPr>
          <a:xfrm>
            <a:off x="4996255" y="1333564"/>
            <a:ext cx="1761067" cy="1754716"/>
            <a:chOff x="2668588" y="2160588"/>
            <a:chExt cx="1320800" cy="1316037"/>
          </a:xfrm>
        </p:grpSpPr>
        <p:sp>
          <p:nvSpPr>
            <p:cNvPr id="22" name="Freeform 17"/>
            <p:cNvSpPr>
              <a:spLocks/>
            </p:cNvSpPr>
            <p:nvPr/>
          </p:nvSpPr>
          <p:spPr bwMode="auto">
            <a:xfrm>
              <a:off x="2668588" y="2160588"/>
              <a:ext cx="1320800" cy="1316037"/>
            </a:xfrm>
            <a:custGeom>
              <a:avLst/>
              <a:gdLst>
                <a:gd name="T0" fmla="*/ 593 w 673"/>
                <a:gd name="T1" fmla="*/ 208 h 671"/>
                <a:gd name="T2" fmla="*/ 614 w 673"/>
                <a:gd name="T3" fmla="*/ 145 h 671"/>
                <a:gd name="T4" fmla="*/ 547 w 673"/>
                <a:gd name="T5" fmla="*/ 141 h 671"/>
                <a:gd name="T6" fmla="*/ 549 w 673"/>
                <a:gd name="T7" fmla="*/ 74 h 671"/>
                <a:gd name="T8" fmla="*/ 484 w 673"/>
                <a:gd name="T9" fmla="*/ 89 h 671"/>
                <a:gd name="T10" fmla="*/ 467 w 673"/>
                <a:gd name="T11" fmla="*/ 25 h 671"/>
                <a:gd name="T12" fmla="*/ 409 w 673"/>
                <a:gd name="T13" fmla="*/ 58 h 671"/>
                <a:gd name="T14" fmla="*/ 375 w 673"/>
                <a:gd name="T15" fmla="*/ 1 h 671"/>
                <a:gd name="T16" fmla="*/ 328 w 673"/>
                <a:gd name="T17" fmla="*/ 49 h 671"/>
                <a:gd name="T18" fmla="*/ 279 w 673"/>
                <a:gd name="T19" fmla="*/ 3 h 671"/>
                <a:gd name="T20" fmla="*/ 259 w 673"/>
                <a:gd name="T21" fmla="*/ 59 h 671"/>
                <a:gd name="T22" fmla="*/ 214 w 673"/>
                <a:gd name="T23" fmla="*/ 22 h 671"/>
                <a:gd name="T24" fmla="*/ 195 w 673"/>
                <a:gd name="T25" fmla="*/ 86 h 671"/>
                <a:gd name="T26" fmla="*/ 130 w 673"/>
                <a:gd name="T27" fmla="*/ 69 h 671"/>
                <a:gd name="T28" fmla="*/ 131 w 673"/>
                <a:gd name="T29" fmla="*/ 136 h 671"/>
                <a:gd name="T30" fmla="*/ 64 w 673"/>
                <a:gd name="T31" fmla="*/ 138 h 671"/>
                <a:gd name="T32" fmla="*/ 83 w 673"/>
                <a:gd name="T33" fmla="*/ 202 h 671"/>
                <a:gd name="T34" fmla="*/ 19 w 673"/>
                <a:gd name="T35" fmla="*/ 223 h 671"/>
                <a:gd name="T36" fmla="*/ 55 w 673"/>
                <a:gd name="T37" fmla="*/ 278 h 671"/>
                <a:gd name="T38" fmla="*/ 0 w 673"/>
                <a:gd name="T39" fmla="*/ 316 h 671"/>
                <a:gd name="T40" fmla="*/ 51 w 673"/>
                <a:gd name="T41" fmla="*/ 360 h 671"/>
                <a:gd name="T42" fmla="*/ 9 w 673"/>
                <a:gd name="T43" fmla="*/ 412 h 671"/>
                <a:gd name="T44" fmla="*/ 16 w 673"/>
                <a:gd name="T45" fmla="*/ 440 h 671"/>
                <a:gd name="T46" fmla="*/ 80 w 673"/>
                <a:gd name="T47" fmla="*/ 462 h 671"/>
                <a:gd name="T48" fmla="*/ 59 w 673"/>
                <a:gd name="T49" fmla="*/ 526 h 671"/>
                <a:gd name="T50" fmla="*/ 126 w 673"/>
                <a:gd name="T51" fmla="*/ 529 h 671"/>
                <a:gd name="T52" fmla="*/ 124 w 673"/>
                <a:gd name="T53" fmla="*/ 596 h 671"/>
                <a:gd name="T54" fmla="*/ 189 w 673"/>
                <a:gd name="T55" fmla="*/ 581 h 671"/>
                <a:gd name="T56" fmla="*/ 206 w 673"/>
                <a:gd name="T57" fmla="*/ 645 h 671"/>
                <a:gd name="T58" fmla="*/ 264 w 673"/>
                <a:gd name="T59" fmla="*/ 613 h 671"/>
                <a:gd name="T60" fmla="*/ 298 w 673"/>
                <a:gd name="T61" fmla="*/ 670 h 671"/>
                <a:gd name="T62" fmla="*/ 345 w 673"/>
                <a:gd name="T63" fmla="*/ 622 h 671"/>
                <a:gd name="T64" fmla="*/ 394 w 673"/>
                <a:gd name="T65" fmla="*/ 667 h 671"/>
                <a:gd name="T66" fmla="*/ 414 w 673"/>
                <a:gd name="T67" fmla="*/ 611 h 671"/>
                <a:gd name="T68" fmla="*/ 459 w 673"/>
                <a:gd name="T69" fmla="*/ 649 h 671"/>
                <a:gd name="T70" fmla="*/ 478 w 673"/>
                <a:gd name="T71" fmla="*/ 585 h 671"/>
                <a:gd name="T72" fmla="*/ 543 w 673"/>
                <a:gd name="T73" fmla="*/ 601 h 671"/>
                <a:gd name="T74" fmla="*/ 542 w 673"/>
                <a:gd name="T75" fmla="*/ 535 h 671"/>
                <a:gd name="T76" fmla="*/ 609 w 673"/>
                <a:gd name="T77" fmla="*/ 532 h 671"/>
                <a:gd name="T78" fmla="*/ 590 w 673"/>
                <a:gd name="T79" fmla="*/ 469 h 671"/>
                <a:gd name="T80" fmla="*/ 654 w 673"/>
                <a:gd name="T81" fmla="*/ 448 h 671"/>
                <a:gd name="T82" fmla="*/ 618 w 673"/>
                <a:gd name="T83" fmla="*/ 392 h 671"/>
                <a:gd name="T84" fmla="*/ 673 w 673"/>
                <a:gd name="T85" fmla="*/ 354 h 671"/>
                <a:gd name="T86" fmla="*/ 622 w 673"/>
                <a:gd name="T87" fmla="*/ 310 h 671"/>
                <a:gd name="T88" fmla="*/ 664 w 673"/>
                <a:gd name="T89" fmla="*/ 258 h 671"/>
                <a:gd name="T90" fmla="*/ 656 w 673"/>
                <a:gd name="T91" fmla="*/ 23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1">
                  <a:moveTo>
                    <a:pt x="603" y="231"/>
                  </a:moveTo>
                  <a:cubicBezTo>
                    <a:pt x="600" y="223"/>
                    <a:pt x="597" y="215"/>
                    <a:pt x="593" y="208"/>
                  </a:cubicBezTo>
                  <a:cubicBezTo>
                    <a:pt x="603" y="196"/>
                    <a:pt x="618" y="182"/>
                    <a:pt x="629" y="169"/>
                  </a:cubicBezTo>
                  <a:cubicBezTo>
                    <a:pt x="625" y="161"/>
                    <a:pt x="620" y="152"/>
                    <a:pt x="614" y="145"/>
                  </a:cubicBezTo>
                  <a:cubicBezTo>
                    <a:pt x="598" y="149"/>
                    <a:pt x="578" y="157"/>
                    <a:pt x="563" y="160"/>
                  </a:cubicBezTo>
                  <a:cubicBezTo>
                    <a:pt x="558" y="153"/>
                    <a:pt x="553" y="147"/>
                    <a:pt x="547" y="141"/>
                  </a:cubicBezTo>
                  <a:cubicBezTo>
                    <a:pt x="553" y="127"/>
                    <a:pt x="563" y="109"/>
                    <a:pt x="571" y="93"/>
                  </a:cubicBezTo>
                  <a:cubicBezTo>
                    <a:pt x="564" y="87"/>
                    <a:pt x="557" y="80"/>
                    <a:pt x="549" y="74"/>
                  </a:cubicBezTo>
                  <a:cubicBezTo>
                    <a:pt x="535" y="83"/>
                    <a:pt x="518" y="96"/>
                    <a:pt x="505" y="103"/>
                  </a:cubicBezTo>
                  <a:cubicBezTo>
                    <a:pt x="498" y="98"/>
                    <a:pt x="491" y="94"/>
                    <a:pt x="484" y="89"/>
                  </a:cubicBezTo>
                  <a:cubicBezTo>
                    <a:pt x="486" y="75"/>
                    <a:pt x="490" y="54"/>
                    <a:pt x="493" y="37"/>
                  </a:cubicBezTo>
                  <a:cubicBezTo>
                    <a:pt x="485" y="33"/>
                    <a:pt x="476" y="29"/>
                    <a:pt x="467" y="25"/>
                  </a:cubicBezTo>
                  <a:cubicBezTo>
                    <a:pt x="456" y="38"/>
                    <a:pt x="443" y="55"/>
                    <a:pt x="432" y="65"/>
                  </a:cubicBezTo>
                  <a:cubicBezTo>
                    <a:pt x="425" y="62"/>
                    <a:pt x="417" y="60"/>
                    <a:pt x="409" y="58"/>
                  </a:cubicBezTo>
                  <a:cubicBezTo>
                    <a:pt x="406" y="43"/>
                    <a:pt x="405" y="22"/>
                    <a:pt x="403" y="5"/>
                  </a:cubicBezTo>
                  <a:cubicBezTo>
                    <a:pt x="393" y="3"/>
                    <a:pt x="384" y="2"/>
                    <a:pt x="375" y="1"/>
                  </a:cubicBezTo>
                  <a:cubicBezTo>
                    <a:pt x="367" y="16"/>
                    <a:pt x="360" y="36"/>
                    <a:pt x="353" y="49"/>
                  </a:cubicBezTo>
                  <a:cubicBezTo>
                    <a:pt x="344" y="48"/>
                    <a:pt x="336" y="48"/>
                    <a:pt x="328" y="49"/>
                  </a:cubicBezTo>
                  <a:cubicBezTo>
                    <a:pt x="321" y="35"/>
                    <a:pt x="314" y="15"/>
                    <a:pt x="307" y="0"/>
                  </a:cubicBezTo>
                  <a:cubicBezTo>
                    <a:pt x="298" y="1"/>
                    <a:pt x="288" y="2"/>
                    <a:pt x="279" y="3"/>
                  </a:cubicBezTo>
                  <a:cubicBezTo>
                    <a:pt x="276" y="20"/>
                    <a:pt x="274" y="41"/>
                    <a:pt x="271" y="56"/>
                  </a:cubicBezTo>
                  <a:cubicBezTo>
                    <a:pt x="267" y="57"/>
                    <a:pt x="263" y="58"/>
                    <a:pt x="259" y="59"/>
                  </a:cubicBezTo>
                  <a:cubicBezTo>
                    <a:pt x="255" y="60"/>
                    <a:pt x="251" y="61"/>
                    <a:pt x="247" y="63"/>
                  </a:cubicBezTo>
                  <a:cubicBezTo>
                    <a:pt x="237" y="52"/>
                    <a:pt x="225" y="35"/>
                    <a:pt x="214" y="22"/>
                  </a:cubicBezTo>
                  <a:cubicBezTo>
                    <a:pt x="205" y="25"/>
                    <a:pt x="196" y="29"/>
                    <a:pt x="187" y="33"/>
                  </a:cubicBezTo>
                  <a:cubicBezTo>
                    <a:pt x="190" y="50"/>
                    <a:pt x="194" y="71"/>
                    <a:pt x="195" y="86"/>
                  </a:cubicBezTo>
                  <a:cubicBezTo>
                    <a:pt x="188" y="90"/>
                    <a:pt x="181" y="94"/>
                    <a:pt x="174" y="99"/>
                  </a:cubicBezTo>
                  <a:cubicBezTo>
                    <a:pt x="161" y="91"/>
                    <a:pt x="145" y="78"/>
                    <a:pt x="130" y="69"/>
                  </a:cubicBezTo>
                  <a:cubicBezTo>
                    <a:pt x="123" y="75"/>
                    <a:pt x="115" y="81"/>
                    <a:pt x="108" y="87"/>
                  </a:cubicBezTo>
                  <a:cubicBezTo>
                    <a:pt x="115" y="103"/>
                    <a:pt x="125" y="122"/>
                    <a:pt x="131" y="136"/>
                  </a:cubicBezTo>
                  <a:cubicBezTo>
                    <a:pt x="125" y="141"/>
                    <a:pt x="119" y="148"/>
                    <a:pt x="114" y="154"/>
                  </a:cubicBezTo>
                  <a:cubicBezTo>
                    <a:pt x="100" y="151"/>
                    <a:pt x="80" y="143"/>
                    <a:pt x="64" y="138"/>
                  </a:cubicBezTo>
                  <a:cubicBezTo>
                    <a:pt x="58" y="145"/>
                    <a:pt x="53" y="153"/>
                    <a:pt x="48" y="162"/>
                  </a:cubicBezTo>
                  <a:cubicBezTo>
                    <a:pt x="59" y="175"/>
                    <a:pt x="74" y="190"/>
                    <a:pt x="83" y="202"/>
                  </a:cubicBezTo>
                  <a:cubicBezTo>
                    <a:pt x="79" y="209"/>
                    <a:pt x="75" y="216"/>
                    <a:pt x="72" y="224"/>
                  </a:cubicBezTo>
                  <a:cubicBezTo>
                    <a:pt x="57" y="225"/>
                    <a:pt x="36" y="223"/>
                    <a:pt x="19" y="223"/>
                  </a:cubicBezTo>
                  <a:cubicBezTo>
                    <a:pt x="16" y="232"/>
                    <a:pt x="13" y="241"/>
                    <a:pt x="11" y="250"/>
                  </a:cubicBezTo>
                  <a:cubicBezTo>
                    <a:pt x="25" y="259"/>
                    <a:pt x="44" y="270"/>
                    <a:pt x="55" y="278"/>
                  </a:cubicBezTo>
                  <a:cubicBezTo>
                    <a:pt x="54" y="287"/>
                    <a:pt x="52" y="295"/>
                    <a:pt x="52" y="303"/>
                  </a:cubicBezTo>
                  <a:cubicBezTo>
                    <a:pt x="38" y="308"/>
                    <a:pt x="17" y="312"/>
                    <a:pt x="0" y="316"/>
                  </a:cubicBezTo>
                  <a:cubicBezTo>
                    <a:pt x="0" y="326"/>
                    <a:pt x="0" y="335"/>
                    <a:pt x="0" y="345"/>
                  </a:cubicBezTo>
                  <a:cubicBezTo>
                    <a:pt x="16" y="350"/>
                    <a:pt x="37" y="355"/>
                    <a:pt x="51" y="360"/>
                  </a:cubicBezTo>
                  <a:cubicBezTo>
                    <a:pt x="52" y="368"/>
                    <a:pt x="53" y="376"/>
                    <a:pt x="54" y="384"/>
                  </a:cubicBezTo>
                  <a:cubicBezTo>
                    <a:pt x="42" y="393"/>
                    <a:pt x="23" y="403"/>
                    <a:pt x="9" y="412"/>
                  </a:cubicBezTo>
                  <a:cubicBezTo>
                    <a:pt x="10" y="417"/>
                    <a:pt x="11" y="421"/>
                    <a:pt x="12" y="426"/>
                  </a:cubicBezTo>
                  <a:cubicBezTo>
                    <a:pt x="14" y="431"/>
                    <a:pt x="15" y="435"/>
                    <a:pt x="16" y="440"/>
                  </a:cubicBezTo>
                  <a:cubicBezTo>
                    <a:pt x="34" y="440"/>
                    <a:pt x="55" y="439"/>
                    <a:pt x="69" y="440"/>
                  </a:cubicBezTo>
                  <a:cubicBezTo>
                    <a:pt x="72" y="447"/>
                    <a:pt x="76" y="455"/>
                    <a:pt x="80" y="462"/>
                  </a:cubicBezTo>
                  <a:cubicBezTo>
                    <a:pt x="70" y="474"/>
                    <a:pt x="55" y="489"/>
                    <a:pt x="44" y="501"/>
                  </a:cubicBezTo>
                  <a:cubicBezTo>
                    <a:pt x="48" y="510"/>
                    <a:pt x="53" y="518"/>
                    <a:pt x="59" y="526"/>
                  </a:cubicBezTo>
                  <a:cubicBezTo>
                    <a:pt x="75" y="521"/>
                    <a:pt x="95" y="514"/>
                    <a:pt x="110" y="510"/>
                  </a:cubicBezTo>
                  <a:cubicBezTo>
                    <a:pt x="115" y="517"/>
                    <a:pt x="120" y="523"/>
                    <a:pt x="126" y="529"/>
                  </a:cubicBezTo>
                  <a:cubicBezTo>
                    <a:pt x="120" y="543"/>
                    <a:pt x="110" y="562"/>
                    <a:pt x="102" y="577"/>
                  </a:cubicBezTo>
                  <a:cubicBezTo>
                    <a:pt x="109" y="584"/>
                    <a:pt x="116" y="590"/>
                    <a:pt x="124" y="596"/>
                  </a:cubicBezTo>
                  <a:cubicBezTo>
                    <a:pt x="138" y="587"/>
                    <a:pt x="155" y="574"/>
                    <a:pt x="168" y="567"/>
                  </a:cubicBezTo>
                  <a:cubicBezTo>
                    <a:pt x="175" y="572"/>
                    <a:pt x="182" y="577"/>
                    <a:pt x="189" y="581"/>
                  </a:cubicBezTo>
                  <a:cubicBezTo>
                    <a:pt x="187" y="596"/>
                    <a:pt x="183" y="616"/>
                    <a:pt x="180" y="633"/>
                  </a:cubicBezTo>
                  <a:cubicBezTo>
                    <a:pt x="188" y="638"/>
                    <a:pt x="197" y="642"/>
                    <a:pt x="206" y="645"/>
                  </a:cubicBezTo>
                  <a:cubicBezTo>
                    <a:pt x="217" y="632"/>
                    <a:pt x="230" y="616"/>
                    <a:pt x="240" y="605"/>
                  </a:cubicBezTo>
                  <a:cubicBezTo>
                    <a:pt x="248" y="608"/>
                    <a:pt x="256" y="610"/>
                    <a:pt x="264" y="613"/>
                  </a:cubicBezTo>
                  <a:cubicBezTo>
                    <a:pt x="267" y="627"/>
                    <a:pt x="268" y="648"/>
                    <a:pt x="270" y="665"/>
                  </a:cubicBezTo>
                  <a:cubicBezTo>
                    <a:pt x="280" y="667"/>
                    <a:pt x="289" y="669"/>
                    <a:pt x="298" y="670"/>
                  </a:cubicBezTo>
                  <a:cubicBezTo>
                    <a:pt x="306" y="654"/>
                    <a:pt x="313" y="634"/>
                    <a:pt x="320" y="621"/>
                  </a:cubicBezTo>
                  <a:cubicBezTo>
                    <a:pt x="329" y="622"/>
                    <a:pt x="337" y="622"/>
                    <a:pt x="345" y="622"/>
                  </a:cubicBezTo>
                  <a:cubicBezTo>
                    <a:pt x="352" y="635"/>
                    <a:pt x="359" y="655"/>
                    <a:pt x="366" y="671"/>
                  </a:cubicBezTo>
                  <a:cubicBezTo>
                    <a:pt x="375" y="670"/>
                    <a:pt x="385" y="668"/>
                    <a:pt x="394" y="667"/>
                  </a:cubicBezTo>
                  <a:cubicBezTo>
                    <a:pt x="397" y="650"/>
                    <a:pt x="398" y="629"/>
                    <a:pt x="402" y="614"/>
                  </a:cubicBezTo>
                  <a:cubicBezTo>
                    <a:pt x="406" y="613"/>
                    <a:pt x="410" y="612"/>
                    <a:pt x="414" y="611"/>
                  </a:cubicBezTo>
                  <a:cubicBezTo>
                    <a:pt x="418" y="610"/>
                    <a:pt x="422" y="609"/>
                    <a:pt x="426" y="608"/>
                  </a:cubicBezTo>
                  <a:cubicBezTo>
                    <a:pt x="436" y="618"/>
                    <a:pt x="448" y="635"/>
                    <a:pt x="459" y="649"/>
                  </a:cubicBezTo>
                  <a:cubicBezTo>
                    <a:pt x="468" y="645"/>
                    <a:pt x="477" y="641"/>
                    <a:pt x="486" y="637"/>
                  </a:cubicBezTo>
                  <a:cubicBezTo>
                    <a:pt x="483" y="620"/>
                    <a:pt x="479" y="599"/>
                    <a:pt x="478" y="585"/>
                  </a:cubicBezTo>
                  <a:cubicBezTo>
                    <a:pt x="485" y="580"/>
                    <a:pt x="492" y="576"/>
                    <a:pt x="499" y="571"/>
                  </a:cubicBezTo>
                  <a:cubicBezTo>
                    <a:pt x="512" y="579"/>
                    <a:pt x="528" y="592"/>
                    <a:pt x="543" y="601"/>
                  </a:cubicBezTo>
                  <a:cubicBezTo>
                    <a:pt x="550" y="595"/>
                    <a:pt x="558" y="589"/>
                    <a:pt x="565" y="583"/>
                  </a:cubicBezTo>
                  <a:cubicBezTo>
                    <a:pt x="557" y="567"/>
                    <a:pt x="548" y="549"/>
                    <a:pt x="542" y="535"/>
                  </a:cubicBezTo>
                  <a:cubicBezTo>
                    <a:pt x="548" y="529"/>
                    <a:pt x="554" y="523"/>
                    <a:pt x="559" y="516"/>
                  </a:cubicBezTo>
                  <a:cubicBezTo>
                    <a:pt x="573" y="520"/>
                    <a:pt x="593" y="527"/>
                    <a:pt x="609" y="532"/>
                  </a:cubicBezTo>
                  <a:cubicBezTo>
                    <a:pt x="615" y="525"/>
                    <a:pt x="620" y="517"/>
                    <a:pt x="625" y="509"/>
                  </a:cubicBezTo>
                  <a:cubicBezTo>
                    <a:pt x="614" y="495"/>
                    <a:pt x="599" y="480"/>
                    <a:pt x="590" y="469"/>
                  </a:cubicBezTo>
                  <a:cubicBezTo>
                    <a:pt x="594" y="461"/>
                    <a:pt x="598" y="454"/>
                    <a:pt x="601" y="446"/>
                  </a:cubicBezTo>
                  <a:cubicBezTo>
                    <a:pt x="616" y="446"/>
                    <a:pt x="637" y="447"/>
                    <a:pt x="654" y="448"/>
                  </a:cubicBezTo>
                  <a:cubicBezTo>
                    <a:pt x="657" y="439"/>
                    <a:pt x="660" y="430"/>
                    <a:pt x="662" y="420"/>
                  </a:cubicBezTo>
                  <a:cubicBezTo>
                    <a:pt x="648" y="411"/>
                    <a:pt x="629" y="401"/>
                    <a:pt x="618" y="392"/>
                  </a:cubicBezTo>
                  <a:cubicBezTo>
                    <a:pt x="619" y="384"/>
                    <a:pt x="620" y="375"/>
                    <a:pt x="621" y="367"/>
                  </a:cubicBezTo>
                  <a:cubicBezTo>
                    <a:pt x="635" y="362"/>
                    <a:pt x="656" y="358"/>
                    <a:pt x="673" y="354"/>
                  </a:cubicBezTo>
                  <a:cubicBezTo>
                    <a:pt x="673" y="344"/>
                    <a:pt x="673" y="335"/>
                    <a:pt x="673" y="325"/>
                  </a:cubicBezTo>
                  <a:cubicBezTo>
                    <a:pt x="657" y="320"/>
                    <a:pt x="636" y="316"/>
                    <a:pt x="622" y="310"/>
                  </a:cubicBezTo>
                  <a:cubicBezTo>
                    <a:pt x="621" y="302"/>
                    <a:pt x="620" y="294"/>
                    <a:pt x="619" y="286"/>
                  </a:cubicBezTo>
                  <a:cubicBezTo>
                    <a:pt x="631" y="277"/>
                    <a:pt x="650" y="267"/>
                    <a:pt x="664" y="258"/>
                  </a:cubicBezTo>
                  <a:cubicBezTo>
                    <a:pt x="663" y="254"/>
                    <a:pt x="662" y="249"/>
                    <a:pt x="661" y="244"/>
                  </a:cubicBezTo>
                  <a:cubicBezTo>
                    <a:pt x="659" y="240"/>
                    <a:pt x="658" y="235"/>
                    <a:pt x="656" y="231"/>
                  </a:cubicBezTo>
                  <a:cubicBezTo>
                    <a:pt x="639" y="230"/>
                    <a:pt x="618" y="232"/>
                    <a:pt x="603" y="231"/>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23" name="Freeform 18"/>
            <p:cNvSpPr>
              <a:spLocks/>
            </p:cNvSpPr>
            <p:nvPr/>
          </p:nvSpPr>
          <p:spPr bwMode="auto">
            <a:xfrm>
              <a:off x="2854326" y="2344738"/>
              <a:ext cx="947738" cy="944562"/>
            </a:xfrm>
            <a:custGeom>
              <a:avLst/>
              <a:gdLst>
                <a:gd name="T0" fmla="*/ 450 w 483"/>
                <a:gd name="T1" fmla="*/ 183 h 482"/>
                <a:gd name="T2" fmla="*/ 300 w 483"/>
                <a:gd name="T3" fmla="*/ 450 h 482"/>
                <a:gd name="T4" fmla="*/ 33 w 483"/>
                <a:gd name="T5" fmla="*/ 300 h 482"/>
                <a:gd name="T6" fmla="*/ 183 w 483"/>
                <a:gd name="T7" fmla="*/ 32 h 482"/>
                <a:gd name="T8" fmla="*/ 450 w 483"/>
                <a:gd name="T9" fmla="*/ 183 h 482"/>
              </a:gdLst>
              <a:ahLst/>
              <a:cxnLst>
                <a:cxn ang="0">
                  <a:pos x="T0" y="T1"/>
                </a:cxn>
                <a:cxn ang="0">
                  <a:pos x="T2" y="T3"/>
                </a:cxn>
                <a:cxn ang="0">
                  <a:pos x="T4" y="T5"/>
                </a:cxn>
                <a:cxn ang="0">
                  <a:pos x="T6" y="T7"/>
                </a:cxn>
                <a:cxn ang="0">
                  <a:pos x="T8" y="T9"/>
                </a:cxn>
              </a:cxnLst>
              <a:rect l="0" t="0" r="r" b="b"/>
              <a:pathLst>
                <a:path w="483" h="482">
                  <a:moveTo>
                    <a:pt x="450" y="183"/>
                  </a:moveTo>
                  <a:cubicBezTo>
                    <a:pt x="483" y="298"/>
                    <a:pt x="415" y="418"/>
                    <a:pt x="300" y="450"/>
                  </a:cubicBezTo>
                  <a:cubicBezTo>
                    <a:pt x="185" y="482"/>
                    <a:pt x="65" y="415"/>
                    <a:pt x="33" y="300"/>
                  </a:cubicBezTo>
                  <a:cubicBezTo>
                    <a:pt x="0" y="184"/>
                    <a:pt x="68" y="64"/>
                    <a:pt x="183" y="32"/>
                  </a:cubicBezTo>
                  <a:cubicBezTo>
                    <a:pt x="298" y="0"/>
                    <a:pt x="418" y="67"/>
                    <a:pt x="450" y="183"/>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24" name="Freeform 19"/>
          <p:cNvSpPr>
            <a:spLocks/>
          </p:cNvSpPr>
          <p:nvPr/>
        </p:nvSpPr>
        <p:spPr bwMode="auto">
          <a:xfrm>
            <a:off x="5396307" y="1746313"/>
            <a:ext cx="994833" cy="924983"/>
          </a:xfrm>
          <a:custGeom>
            <a:avLst/>
            <a:gdLst>
              <a:gd name="T0" fmla="*/ 183 w 380"/>
              <a:gd name="T1" fmla="*/ 354 h 354"/>
              <a:gd name="T2" fmla="*/ 13 w 380"/>
              <a:gd name="T3" fmla="*/ 225 h 354"/>
              <a:gd name="T4" fmla="*/ 29 w 380"/>
              <a:gd name="T5" fmla="*/ 90 h 354"/>
              <a:gd name="T6" fmla="*/ 136 w 380"/>
              <a:gd name="T7" fmla="*/ 7 h 354"/>
              <a:gd name="T8" fmla="*/ 184 w 380"/>
              <a:gd name="T9" fmla="*/ 0 h 354"/>
              <a:gd name="T10" fmla="*/ 354 w 380"/>
              <a:gd name="T11" fmla="*/ 129 h 354"/>
              <a:gd name="T12" fmla="*/ 231 w 380"/>
              <a:gd name="T13" fmla="*/ 348 h 354"/>
              <a:gd name="T14" fmla="*/ 183 w 380"/>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354">
                <a:moveTo>
                  <a:pt x="183" y="354"/>
                </a:moveTo>
                <a:cubicBezTo>
                  <a:pt x="104" y="354"/>
                  <a:pt x="34" y="301"/>
                  <a:pt x="13" y="225"/>
                </a:cubicBezTo>
                <a:cubicBezTo>
                  <a:pt x="0" y="179"/>
                  <a:pt x="6" y="132"/>
                  <a:pt x="29" y="90"/>
                </a:cubicBezTo>
                <a:cubicBezTo>
                  <a:pt x="52" y="49"/>
                  <a:pt x="90" y="19"/>
                  <a:pt x="136" y="7"/>
                </a:cubicBezTo>
                <a:cubicBezTo>
                  <a:pt x="151" y="2"/>
                  <a:pt x="168" y="0"/>
                  <a:pt x="184" y="0"/>
                </a:cubicBezTo>
                <a:cubicBezTo>
                  <a:pt x="263" y="0"/>
                  <a:pt x="333" y="53"/>
                  <a:pt x="354" y="129"/>
                </a:cubicBezTo>
                <a:cubicBezTo>
                  <a:pt x="380" y="223"/>
                  <a:pt x="325" y="321"/>
                  <a:pt x="231" y="348"/>
                </a:cubicBezTo>
                <a:cubicBezTo>
                  <a:pt x="216" y="352"/>
                  <a:pt x="199" y="354"/>
                  <a:pt x="183" y="354"/>
                </a:cubicBezTo>
                <a:close/>
              </a:path>
            </a:pathLst>
          </a:custGeom>
          <a:solidFill>
            <a:srgbClr val="EE505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25" name="TextBox 34"/>
          <p:cNvSpPr txBox="1"/>
          <p:nvPr/>
        </p:nvSpPr>
        <p:spPr>
          <a:xfrm>
            <a:off x="4369255" y="1819451"/>
            <a:ext cx="567784" cy="318100"/>
          </a:xfrm>
          <a:prstGeom prst="rect">
            <a:avLst/>
          </a:prstGeom>
          <a:noFill/>
        </p:spPr>
        <p:txBody>
          <a:bodyPr wrap="none" rtlCol="0">
            <a:spAutoFit/>
          </a:bodyPr>
          <a:lstStyle/>
          <a:p>
            <a:pPr rtl="0"/>
            <a:r>
              <a:rPr lang="ar-SA" sz="1467" dirty="0">
                <a:solidFill>
                  <a:prstClr val="black"/>
                </a:solidFill>
                <a:latin typeface="Raleway"/>
                <a:ea typeface="Raleway" panose="020B0003030101060003" pitchFamily="2" charset="0"/>
              </a:rPr>
              <a:t>التقييم </a:t>
            </a:r>
            <a:endParaRPr lang="id-ID" sz="1467" dirty="0">
              <a:solidFill>
                <a:prstClr val="black"/>
              </a:solidFill>
              <a:latin typeface="Raleway"/>
              <a:ea typeface="Raleway" panose="020B0003030101060003" pitchFamily="2" charset="0"/>
            </a:endParaRPr>
          </a:p>
        </p:txBody>
      </p:sp>
      <p:sp>
        <p:nvSpPr>
          <p:cNvPr id="27" name="Freeform 26"/>
          <p:cNvSpPr>
            <a:spLocks/>
          </p:cNvSpPr>
          <p:nvPr/>
        </p:nvSpPr>
        <p:spPr bwMode="auto">
          <a:xfrm>
            <a:off x="4837607" y="1432231"/>
            <a:ext cx="649197" cy="1691541"/>
          </a:xfrm>
          <a:custGeom>
            <a:avLst/>
            <a:gdLst>
              <a:gd name="T0" fmla="*/ 35 w 240"/>
              <a:gd name="T1" fmla="*/ 336 h 625"/>
              <a:gd name="T2" fmla="*/ 112 w 240"/>
              <a:gd name="T3" fmla="*/ 52 h 625"/>
              <a:gd name="T4" fmla="*/ 128 w 240"/>
              <a:gd name="T5" fmla="*/ 68 h 625"/>
              <a:gd name="T6" fmla="*/ 155 w 240"/>
              <a:gd name="T7" fmla="*/ 0 h 625"/>
              <a:gd name="T8" fmla="*/ 81 w 240"/>
              <a:gd name="T9" fmla="*/ 21 h 625"/>
              <a:gd name="T10" fmla="*/ 101 w 240"/>
              <a:gd name="T11" fmla="*/ 41 h 625"/>
              <a:gd name="T12" fmla="*/ 19 w 240"/>
              <a:gd name="T13" fmla="*/ 339 h 625"/>
              <a:gd name="T14" fmla="*/ 232 w 240"/>
              <a:gd name="T15" fmla="*/ 625 h 625"/>
              <a:gd name="T16" fmla="*/ 240 w 240"/>
              <a:gd name="T17" fmla="*/ 611 h 625"/>
              <a:gd name="T18" fmla="*/ 35 w 240"/>
              <a:gd name="T19" fmla="*/ 336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25">
                <a:moveTo>
                  <a:pt x="35" y="336"/>
                </a:moveTo>
                <a:cubicBezTo>
                  <a:pt x="17" y="236"/>
                  <a:pt x="45" y="136"/>
                  <a:pt x="112" y="52"/>
                </a:cubicBezTo>
                <a:cubicBezTo>
                  <a:pt x="128" y="68"/>
                  <a:pt x="128" y="68"/>
                  <a:pt x="128" y="68"/>
                </a:cubicBezTo>
                <a:cubicBezTo>
                  <a:pt x="155" y="0"/>
                  <a:pt x="155" y="0"/>
                  <a:pt x="155" y="0"/>
                </a:cubicBezTo>
                <a:cubicBezTo>
                  <a:pt x="81" y="21"/>
                  <a:pt x="81" y="21"/>
                  <a:pt x="81" y="21"/>
                </a:cubicBezTo>
                <a:cubicBezTo>
                  <a:pt x="101" y="41"/>
                  <a:pt x="101" y="41"/>
                  <a:pt x="101" y="41"/>
                </a:cubicBezTo>
                <a:cubicBezTo>
                  <a:pt x="30" y="129"/>
                  <a:pt x="0" y="234"/>
                  <a:pt x="19" y="339"/>
                </a:cubicBezTo>
                <a:cubicBezTo>
                  <a:pt x="39" y="454"/>
                  <a:pt x="117" y="558"/>
                  <a:pt x="232" y="625"/>
                </a:cubicBezTo>
                <a:cubicBezTo>
                  <a:pt x="240" y="611"/>
                  <a:pt x="240" y="611"/>
                  <a:pt x="240" y="611"/>
                </a:cubicBezTo>
                <a:cubicBezTo>
                  <a:pt x="127" y="546"/>
                  <a:pt x="54" y="448"/>
                  <a:pt x="35" y="336"/>
                </a:cubicBezTo>
                <a:close/>
              </a:path>
            </a:pathLst>
          </a:custGeom>
          <a:solidFill>
            <a:srgbClr val="EE5058"/>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cxnSp>
        <p:nvCxnSpPr>
          <p:cNvPr id="28" name="Straight Arrow Connector 53"/>
          <p:cNvCxnSpPr/>
          <p:nvPr/>
        </p:nvCxnSpPr>
        <p:spPr>
          <a:xfrm flipH="1">
            <a:off x="4519602" y="2118253"/>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38" name="Group 64"/>
          <p:cNvGrpSpPr/>
          <p:nvPr/>
        </p:nvGrpSpPr>
        <p:grpSpPr>
          <a:xfrm>
            <a:off x="5683821" y="2011674"/>
            <a:ext cx="376185" cy="327407"/>
            <a:chOff x="6009735" y="4805391"/>
            <a:chExt cx="356477" cy="310253"/>
          </a:xfrm>
          <a:solidFill>
            <a:sysClr val="window" lastClr="FFFFFF"/>
          </a:solidFill>
        </p:grpSpPr>
        <p:sp>
          <p:nvSpPr>
            <p:cNvPr id="39" name="Freeform 98"/>
            <p:cNvSpPr>
              <a:spLocks/>
            </p:cNvSpPr>
            <p:nvPr/>
          </p:nvSpPr>
          <p:spPr bwMode="auto">
            <a:xfrm>
              <a:off x="6009735" y="4980104"/>
              <a:ext cx="78347" cy="135540"/>
            </a:xfrm>
            <a:custGeom>
              <a:avLst/>
              <a:gdLst>
                <a:gd name="T0" fmla="*/ 100 w 100"/>
                <a:gd name="T1" fmla="*/ 173 h 173"/>
                <a:gd name="T2" fmla="*/ 100 w 100"/>
                <a:gd name="T3" fmla="*/ 0 h 173"/>
                <a:gd name="T4" fmla="*/ 10 w 100"/>
                <a:gd name="T5" fmla="*/ 92 h 173"/>
                <a:gd name="T6" fmla="*/ 0 w 100"/>
                <a:gd name="T7" fmla="*/ 83 h 173"/>
                <a:gd name="T8" fmla="*/ 0 w 100"/>
                <a:gd name="T9" fmla="*/ 173 h 173"/>
                <a:gd name="T10" fmla="*/ 100 w 100"/>
                <a:gd name="T11" fmla="*/ 173 h 173"/>
              </a:gdLst>
              <a:ahLst/>
              <a:cxnLst>
                <a:cxn ang="0">
                  <a:pos x="T0" y="T1"/>
                </a:cxn>
                <a:cxn ang="0">
                  <a:pos x="T2" y="T3"/>
                </a:cxn>
                <a:cxn ang="0">
                  <a:pos x="T4" y="T5"/>
                </a:cxn>
                <a:cxn ang="0">
                  <a:pos x="T6" y="T7"/>
                </a:cxn>
                <a:cxn ang="0">
                  <a:pos x="T8" y="T9"/>
                </a:cxn>
                <a:cxn ang="0">
                  <a:pos x="T10" y="T11"/>
                </a:cxn>
              </a:cxnLst>
              <a:rect l="0" t="0" r="r" b="b"/>
              <a:pathLst>
                <a:path w="100" h="173">
                  <a:moveTo>
                    <a:pt x="100" y="173"/>
                  </a:moveTo>
                  <a:lnTo>
                    <a:pt x="100" y="0"/>
                  </a:lnTo>
                  <a:lnTo>
                    <a:pt x="10" y="92"/>
                  </a:lnTo>
                  <a:lnTo>
                    <a:pt x="0" y="83"/>
                  </a:lnTo>
                  <a:lnTo>
                    <a:pt x="0" y="173"/>
                  </a:lnTo>
                  <a:lnTo>
                    <a:pt x="100" y="17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40" name="Freeform 99"/>
            <p:cNvSpPr>
              <a:spLocks/>
            </p:cNvSpPr>
            <p:nvPr/>
          </p:nvSpPr>
          <p:spPr bwMode="auto">
            <a:xfrm>
              <a:off x="6102967" y="4940931"/>
              <a:ext cx="77563" cy="174713"/>
            </a:xfrm>
            <a:custGeom>
              <a:avLst/>
              <a:gdLst>
                <a:gd name="T0" fmla="*/ 99 w 99"/>
                <a:gd name="T1" fmla="*/ 223 h 223"/>
                <a:gd name="T2" fmla="*/ 99 w 99"/>
                <a:gd name="T3" fmla="*/ 78 h 223"/>
                <a:gd name="T4" fmla="*/ 28 w 99"/>
                <a:gd name="T5" fmla="*/ 0 h 223"/>
                <a:gd name="T6" fmla="*/ 0 w 99"/>
                <a:gd name="T7" fmla="*/ 26 h 223"/>
                <a:gd name="T8" fmla="*/ 0 w 99"/>
                <a:gd name="T9" fmla="*/ 223 h 223"/>
                <a:gd name="T10" fmla="*/ 99 w 99"/>
                <a:gd name="T11" fmla="*/ 223 h 223"/>
              </a:gdLst>
              <a:ahLst/>
              <a:cxnLst>
                <a:cxn ang="0">
                  <a:pos x="T0" y="T1"/>
                </a:cxn>
                <a:cxn ang="0">
                  <a:pos x="T2" y="T3"/>
                </a:cxn>
                <a:cxn ang="0">
                  <a:pos x="T4" y="T5"/>
                </a:cxn>
                <a:cxn ang="0">
                  <a:pos x="T6" y="T7"/>
                </a:cxn>
                <a:cxn ang="0">
                  <a:pos x="T8" y="T9"/>
                </a:cxn>
                <a:cxn ang="0">
                  <a:pos x="T10" y="T11"/>
                </a:cxn>
              </a:cxnLst>
              <a:rect l="0" t="0" r="r" b="b"/>
              <a:pathLst>
                <a:path w="99" h="223">
                  <a:moveTo>
                    <a:pt x="99" y="223"/>
                  </a:moveTo>
                  <a:lnTo>
                    <a:pt x="99" y="78"/>
                  </a:lnTo>
                  <a:lnTo>
                    <a:pt x="28" y="0"/>
                  </a:lnTo>
                  <a:lnTo>
                    <a:pt x="0" y="26"/>
                  </a:lnTo>
                  <a:lnTo>
                    <a:pt x="0" y="223"/>
                  </a:lnTo>
                  <a:lnTo>
                    <a:pt x="99" y="223"/>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41" name="Freeform 100"/>
            <p:cNvSpPr>
              <a:spLocks/>
            </p:cNvSpPr>
            <p:nvPr/>
          </p:nvSpPr>
          <p:spPr bwMode="auto">
            <a:xfrm>
              <a:off x="6195416" y="4969136"/>
              <a:ext cx="77563" cy="146508"/>
            </a:xfrm>
            <a:custGeom>
              <a:avLst/>
              <a:gdLst>
                <a:gd name="T0" fmla="*/ 99 w 99"/>
                <a:gd name="T1" fmla="*/ 187 h 187"/>
                <a:gd name="T2" fmla="*/ 99 w 99"/>
                <a:gd name="T3" fmla="*/ 0 h 187"/>
                <a:gd name="T4" fmla="*/ 14 w 99"/>
                <a:gd name="T5" fmla="*/ 78 h 187"/>
                <a:gd name="T6" fmla="*/ 0 w 99"/>
                <a:gd name="T7" fmla="*/ 61 h 187"/>
                <a:gd name="T8" fmla="*/ 0 w 99"/>
                <a:gd name="T9" fmla="*/ 187 h 187"/>
                <a:gd name="T10" fmla="*/ 99 w 99"/>
                <a:gd name="T11" fmla="*/ 187 h 187"/>
              </a:gdLst>
              <a:ahLst/>
              <a:cxnLst>
                <a:cxn ang="0">
                  <a:pos x="T0" y="T1"/>
                </a:cxn>
                <a:cxn ang="0">
                  <a:pos x="T2" y="T3"/>
                </a:cxn>
                <a:cxn ang="0">
                  <a:pos x="T4" y="T5"/>
                </a:cxn>
                <a:cxn ang="0">
                  <a:pos x="T6" y="T7"/>
                </a:cxn>
                <a:cxn ang="0">
                  <a:pos x="T8" y="T9"/>
                </a:cxn>
                <a:cxn ang="0">
                  <a:pos x="T10" y="T11"/>
                </a:cxn>
              </a:cxnLst>
              <a:rect l="0" t="0" r="r" b="b"/>
              <a:pathLst>
                <a:path w="99" h="187">
                  <a:moveTo>
                    <a:pt x="99" y="187"/>
                  </a:moveTo>
                  <a:lnTo>
                    <a:pt x="99" y="0"/>
                  </a:lnTo>
                  <a:lnTo>
                    <a:pt x="14" y="78"/>
                  </a:lnTo>
                  <a:lnTo>
                    <a:pt x="0" y="61"/>
                  </a:lnTo>
                  <a:lnTo>
                    <a:pt x="0" y="187"/>
                  </a:lnTo>
                  <a:lnTo>
                    <a:pt x="99" y="187"/>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42" name="Freeform 101"/>
            <p:cNvSpPr>
              <a:spLocks/>
            </p:cNvSpPr>
            <p:nvPr/>
          </p:nvSpPr>
          <p:spPr bwMode="auto">
            <a:xfrm>
              <a:off x="6287865" y="4883738"/>
              <a:ext cx="78347" cy="231906"/>
            </a:xfrm>
            <a:custGeom>
              <a:avLst/>
              <a:gdLst>
                <a:gd name="T0" fmla="*/ 100 w 100"/>
                <a:gd name="T1" fmla="*/ 296 h 296"/>
                <a:gd name="T2" fmla="*/ 100 w 100"/>
                <a:gd name="T3" fmla="*/ 0 h 296"/>
                <a:gd name="T4" fmla="*/ 0 w 100"/>
                <a:gd name="T5" fmla="*/ 92 h 296"/>
                <a:gd name="T6" fmla="*/ 0 w 100"/>
                <a:gd name="T7" fmla="*/ 296 h 296"/>
                <a:gd name="T8" fmla="*/ 100 w 100"/>
                <a:gd name="T9" fmla="*/ 296 h 296"/>
              </a:gdLst>
              <a:ahLst/>
              <a:cxnLst>
                <a:cxn ang="0">
                  <a:pos x="T0" y="T1"/>
                </a:cxn>
                <a:cxn ang="0">
                  <a:pos x="T2" y="T3"/>
                </a:cxn>
                <a:cxn ang="0">
                  <a:pos x="T4" y="T5"/>
                </a:cxn>
                <a:cxn ang="0">
                  <a:pos x="T6" y="T7"/>
                </a:cxn>
                <a:cxn ang="0">
                  <a:pos x="T8" y="T9"/>
                </a:cxn>
              </a:cxnLst>
              <a:rect l="0" t="0" r="r" b="b"/>
              <a:pathLst>
                <a:path w="100" h="296">
                  <a:moveTo>
                    <a:pt x="100" y="296"/>
                  </a:moveTo>
                  <a:lnTo>
                    <a:pt x="100" y="0"/>
                  </a:lnTo>
                  <a:lnTo>
                    <a:pt x="0" y="92"/>
                  </a:lnTo>
                  <a:lnTo>
                    <a:pt x="0" y="296"/>
                  </a:lnTo>
                  <a:lnTo>
                    <a:pt x="100" y="296"/>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43" name="Freeform 102"/>
            <p:cNvSpPr>
              <a:spLocks/>
            </p:cNvSpPr>
            <p:nvPr/>
          </p:nvSpPr>
          <p:spPr bwMode="auto">
            <a:xfrm>
              <a:off x="6009735" y="4805391"/>
              <a:ext cx="356477" cy="213103"/>
            </a:xfrm>
            <a:custGeom>
              <a:avLst/>
              <a:gdLst>
                <a:gd name="T0" fmla="*/ 191 w 192"/>
                <a:gd name="T1" fmla="*/ 0 h 115"/>
                <a:gd name="T2" fmla="*/ 108 w 192"/>
                <a:gd name="T3" fmla="*/ 76 h 115"/>
                <a:gd name="T4" fmla="*/ 69 w 192"/>
                <a:gd name="T5" fmla="*/ 36 h 115"/>
                <a:gd name="T6" fmla="*/ 62 w 192"/>
                <a:gd name="T7" fmla="*/ 33 h 115"/>
                <a:gd name="T8" fmla="*/ 56 w 192"/>
                <a:gd name="T9" fmla="*/ 36 h 115"/>
                <a:gd name="T10" fmla="*/ 0 w 192"/>
                <a:gd name="T11" fmla="*/ 92 h 115"/>
                <a:gd name="T12" fmla="*/ 0 w 192"/>
                <a:gd name="T13" fmla="*/ 112 h 115"/>
                <a:gd name="T14" fmla="*/ 4 w 192"/>
                <a:gd name="T15" fmla="*/ 115 h 115"/>
                <a:gd name="T16" fmla="*/ 62 w 192"/>
                <a:gd name="T17" fmla="*/ 56 h 115"/>
                <a:gd name="T18" fmla="*/ 101 w 192"/>
                <a:gd name="T19" fmla="*/ 95 h 115"/>
                <a:gd name="T20" fmla="*/ 114 w 192"/>
                <a:gd name="T21" fmla="*/ 96 h 115"/>
                <a:gd name="T22" fmla="*/ 192 w 192"/>
                <a:gd name="T23" fmla="*/ 24 h 115"/>
                <a:gd name="T24" fmla="*/ 192 w 192"/>
                <a:gd name="T25" fmla="*/ 1 h 115"/>
                <a:gd name="T26" fmla="*/ 191 w 192"/>
                <a:gd name="T2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15">
                  <a:moveTo>
                    <a:pt x="191" y="0"/>
                  </a:moveTo>
                  <a:cubicBezTo>
                    <a:pt x="108" y="76"/>
                    <a:pt x="108" y="76"/>
                    <a:pt x="108" y="76"/>
                  </a:cubicBezTo>
                  <a:cubicBezTo>
                    <a:pt x="69" y="36"/>
                    <a:pt x="69" y="36"/>
                    <a:pt x="69" y="36"/>
                  </a:cubicBezTo>
                  <a:cubicBezTo>
                    <a:pt x="67" y="34"/>
                    <a:pt x="65" y="33"/>
                    <a:pt x="62" y="33"/>
                  </a:cubicBezTo>
                  <a:cubicBezTo>
                    <a:pt x="60" y="33"/>
                    <a:pt x="57" y="34"/>
                    <a:pt x="56" y="36"/>
                  </a:cubicBezTo>
                  <a:cubicBezTo>
                    <a:pt x="0" y="92"/>
                    <a:pt x="0" y="92"/>
                    <a:pt x="0" y="92"/>
                  </a:cubicBezTo>
                  <a:cubicBezTo>
                    <a:pt x="0" y="112"/>
                    <a:pt x="0" y="112"/>
                    <a:pt x="0" y="112"/>
                  </a:cubicBezTo>
                  <a:cubicBezTo>
                    <a:pt x="4" y="115"/>
                    <a:pt x="4" y="115"/>
                    <a:pt x="4" y="115"/>
                  </a:cubicBezTo>
                  <a:cubicBezTo>
                    <a:pt x="62" y="56"/>
                    <a:pt x="62" y="56"/>
                    <a:pt x="62" y="56"/>
                  </a:cubicBezTo>
                  <a:cubicBezTo>
                    <a:pt x="101" y="95"/>
                    <a:pt x="101" y="95"/>
                    <a:pt x="101" y="95"/>
                  </a:cubicBezTo>
                  <a:cubicBezTo>
                    <a:pt x="104" y="99"/>
                    <a:pt x="110" y="99"/>
                    <a:pt x="114" y="96"/>
                  </a:cubicBezTo>
                  <a:cubicBezTo>
                    <a:pt x="192" y="24"/>
                    <a:pt x="192" y="24"/>
                    <a:pt x="192" y="24"/>
                  </a:cubicBezTo>
                  <a:cubicBezTo>
                    <a:pt x="192" y="1"/>
                    <a:pt x="192" y="1"/>
                    <a:pt x="192" y="1"/>
                  </a:cubicBezTo>
                  <a:lnTo>
                    <a:pt x="191" y="0"/>
                  </a:ln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grpSp>
      <p:sp>
        <p:nvSpPr>
          <p:cNvPr id="44" name="مستطيل مستدير الزوايا 43"/>
          <p:cNvSpPr/>
          <p:nvPr/>
        </p:nvSpPr>
        <p:spPr>
          <a:xfrm>
            <a:off x="154961" y="1432299"/>
            <a:ext cx="3810436" cy="2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sz="2400" dirty="0">
                <a:solidFill>
                  <a:srgbClr val="5EA9CA"/>
                </a:solidFill>
                <a:latin typeface="Open Sans Light"/>
              </a:rPr>
              <a:t>تم إعداد جميع الأسئلة التقييمية القبلية والبعدية والمتابعة في ذلك مع تقييم المدربين والمدربات لمشاركتهم </a:t>
            </a:r>
            <a:endParaRPr lang="id-ID" sz="2400" dirty="0">
              <a:solidFill>
                <a:srgbClr val="5EA9CA"/>
              </a:solidFill>
              <a:latin typeface="Open Sans Light"/>
            </a:endParaRPr>
          </a:p>
        </p:txBody>
      </p:sp>
      <p:pic>
        <p:nvPicPr>
          <p:cNvPr id="2" name="صورة 1"/>
          <p:cNvPicPr>
            <a:picLocks noChangeAspect="1"/>
          </p:cNvPicPr>
          <p:nvPr/>
        </p:nvPicPr>
        <p:blipFill rotWithShape="1">
          <a:blip r:embed="rId7" cstate="print">
            <a:extLst>
              <a:ext uri="{28A0092B-C50C-407E-A947-70E740481C1C}">
                <a14:useLocalDpi xmlns:a14="http://schemas.microsoft.com/office/drawing/2010/main" val="0"/>
              </a:ext>
            </a:extLst>
          </a:blip>
          <a:srcRect l="3704" t="3333" r="11481" b="8333"/>
          <a:stretch/>
        </p:blipFill>
        <p:spPr>
          <a:xfrm>
            <a:off x="4566068" y="3160264"/>
            <a:ext cx="1660478" cy="2955876"/>
          </a:xfrm>
          <a:prstGeom prst="rect">
            <a:avLst/>
          </a:prstGeom>
          <a:ln>
            <a:solidFill>
              <a:srgbClr val="5EA9CA"/>
            </a:solidFill>
          </a:ln>
        </p:spPr>
      </p:pic>
      <p:pic>
        <p:nvPicPr>
          <p:cNvPr id="3" name="صورة 2"/>
          <p:cNvPicPr>
            <a:picLocks noChangeAspect="1"/>
          </p:cNvPicPr>
          <p:nvPr/>
        </p:nvPicPr>
        <p:blipFill rotWithShape="1">
          <a:blip r:embed="rId8" cstate="print">
            <a:extLst>
              <a:ext uri="{28A0092B-C50C-407E-A947-70E740481C1C}">
                <a14:useLocalDpi xmlns:a14="http://schemas.microsoft.com/office/drawing/2010/main" val="0"/>
              </a:ext>
            </a:extLst>
          </a:blip>
          <a:srcRect l="2593" t="2709" r="6667" b="8125"/>
          <a:stretch/>
        </p:blipFill>
        <p:spPr>
          <a:xfrm>
            <a:off x="4550291" y="6188124"/>
            <a:ext cx="1692032" cy="2955876"/>
          </a:xfrm>
          <a:prstGeom prst="rect">
            <a:avLst/>
          </a:prstGeom>
          <a:ln>
            <a:solidFill>
              <a:srgbClr val="5EA9CA"/>
            </a:solidFill>
          </a:ln>
        </p:spPr>
      </p:pic>
      <p:pic>
        <p:nvPicPr>
          <p:cNvPr id="4" name="صورة 3"/>
          <p:cNvPicPr>
            <a:picLocks noChangeAspect="1"/>
          </p:cNvPicPr>
          <p:nvPr/>
        </p:nvPicPr>
        <p:blipFill rotWithShape="1">
          <a:blip r:embed="rId9" cstate="print">
            <a:extLst>
              <a:ext uri="{28A0092B-C50C-407E-A947-70E740481C1C}">
                <a14:useLocalDpi xmlns:a14="http://schemas.microsoft.com/office/drawing/2010/main" val="0"/>
              </a:ext>
            </a:extLst>
          </a:blip>
          <a:srcRect l="16667" t="5624" r="2222" b="57709"/>
          <a:stretch/>
        </p:blipFill>
        <p:spPr>
          <a:xfrm>
            <a:off x="2183608" y="3721832"/>
            <a:ext cx="1781789" cy="1431940"/>
          </a:xfrm>
          <a:prstGeom prst="rect">
            <a:avLst/>
          </a:prstGeom>
          <a:ln>
            <a:solidFill>
              <a:srgbClr val="5EA9CA"/>
            </a:solidFill>
          </a:ln>
        </p:spPr>
      </p:pic>
      <p:pic>
        <p:nvPicPr>
          <p:cNvPr id="5" name="صورة 4"/>
          <p:cNvPicPr>
            <a:picLocks noChangeAspect="1"/>
          </p:cNvPicPr>
          <p:nvPr/>
        </p:nvPicPr>
        <p:blipFill rotWithShape="1">
          <a:blip r:embed="rId10" cstate="print">
            <a:extLst>
              <a:ext uri="{28A0092B-C50C-407E-A947-70E740481C1C}">
                <a14:useLocalDpi xmlns:a14="http://schemas.microsoft.com/office/drawing/2010/main" val="0"/>
              </a:ext>
            </a:extLst>
          </a:blip>
          <a:srcRect t="33750" r="1112" b="21666"/>
          <a:stretch/>
        </p:blipFill>
        <p:spPr>
          <a:xfrm>
            <a:off x="234641" y="3721832"/>
            <a:ext cx="1825538" cy="1463165"/>
          </a:xfrm>
          <a:prstGeom prst="rect">
            <a:avLst/>
          </a:prstGeom>
          <a:ln>
            <a:solidFill>
              <a:srgbClr val="5EA9CA"/>
            </a:solidFill>
          </a:ln>
        </p:spPr>
      </p:pic>
      <p:pic>
        <p:nvPicPr>
          <p:cNvPr id="6" name="صورة 5"/>
          <p:cNvPicPr>
            <a:picLocks noChangeAspect="1"/>
          </p:cNvPicPr>
          <p:nvPr/>
        </p:nvPicPr>
        <p:blipFill rotWithShape="1">
          <a:blip r:embed="rId11" cstate="print">
            <a:extLst>
              <a:ext uri="{28A0092B-C50C-407E-A947-70E740481C1C}">
                <a14:useLocalDpi xmlns:a14="http://schemas.microsoft.com/office/drawing/2010/main" val="0"/>
              </a:ext>
            </a:extLst>
          </a:blip>
          <a:srcRect l="6594" t="10992" r="3663" b="31035"/>
          <a:stretch/>
        </p:blipFill>
        <p:spPr>
          <a:xfrm>
            <a:off x="1177090" y="5298002"/>
            <a:ext cx="1978468" cy="2172277"/>
          </a:xfrm>
          <a:prstGeom prst="rect">
            <a:avLst/>
          </a:prstGeom>
          <a:ln>
            <a:solidFill>
              <a:srgbClr val="5EA9CA"/>
            </a:solidFill>
          </a:ln>
        </p:spPr>
      </p:pic>
      <p:pic>
        <p:nvPicPr>
          <p:cNvPr id="107" name="Google Shape;107;p2"/>
          <p:cNvPicPr preferRelativeResize="0"/>
          <p:nvPr/>
        </p:nvPicPr>
        <p:blipFill rotWithShape="1">
          <a:blip r:embed="rId12">
            <a:alphaModFix/>
          </a:blip>
          <a:srcRect t="7060"/>
          <a:stretch/>
        </p:blipFill>
        <p:spPr>
          <a:xfrm>
            <a:off x="154961" y="7041330"/>
            <a:ext cx="1701800" cy="5016402"/>
          </a:xfrm>
          <a:prstGeom prst="rect">
            <a:avLst/>
          </a:prstGeom>
          <a:noFill/>
          <a:ln>
            <a:noFill/>
          </a:ln>
        </p:spPr>
      </p:pic>
    </p:spTree>
    <p:extLst>
      <p:ext uri="{BB962C8B-B14F-4D97-AF65-F5344CB8AC3E}">
        <p14:creationId xmlns:p14="http://schemas.microsoft.com/office/powerpoint/2010/main" val="20068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250" fill="hold"/>
                                        <p:tgtEl>
                                          <p:spTgt spid="21"/>
                                        </p:tgtEl>
                                        <p:attrNameLst>
                                          <p:attrName>ppt_w</p:attrName>
                                        </p:attrNameLst>
                                      </p:cBhvr>
                                      <p:tavLst>
                                        <p:tav tm="0">
                                          <p:val>
                                            <p:fltVal val="0"/>
                                          </p:val>
                                        </p:tav>
                                        <p:tav tm="100000">
                                          <p:val>
                                            <p:strVal val="#ppt_w"/>
                                          </p:val>
                                        </p:tav>
                                      </p:tavLst>
                                    </p:anim>
                                    <p:anim calcmode="lin" valueType="num">
                                      <p:cBhvr>
                                        <p:cTn id="8" dur="1250" fill="hold"/>
                                        <p:tgtEl>
                                          <p:spTgt spid="21"/>
                                        </p:tgtEl>
                                        <p:attrNameLst>
                                          <p:attrName>ppt_h</p:attrName>
                                        </p:attrNameLst>
                                      </p:cBhvr>
                                      <p:tavLst>
                                        <p:tav tm="0">
                                          <p:val>
                                            <p:fltVal val="0"/>
                                          </p:val>
                                        </p:tav>
                                        <p:tav tm="100000">
                                          <p:val>
                                            <p:strVal val="#ppt_h"/>
                                          </p:val>
                                        </p:tav>
                                      </p:tavLst>
                                    </p:anim>
                                    <p:anim calcmode="lin" valueType="num">
                                      <p:cBhvr>
                                        <p:cTn id="9" dur="1250" fill="hold"/>
                                        <p:tgtEl>
                                          <p:spTgt spid="21"/>
                                        </p:tgtEl>
                                        <p:attrNameLst>
                                          <p:attrName>style.rotation</p:attrName>
                                        </p:attrNameLst>
                                      </p:cBhvr>
                                      <p:tavLst>
                                        <p:tav tm="0">
                                          <p:val>
                                            <p:fltVal val="90"/>
                                          </p:val>
                                        </p:tav>
                                        <p:tav tm="100000">
                                          <p:val>
                                            <p:fltVal val="0"/>
                                          </p:val>
                                        </p:tav>
                                      </p:tavLst>
                                    </p:anim>
                                    <p:animEffect transition="in" filter="fade">
                                      <p:cBhvr>
                                        <p:cTn id="10" dur="1250"/>
                                        <p:tgtEl>
                                          <p:spTgt spid="21"/>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2"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right)">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1250"/>
                            </p:stCondLst>
                            <p:childTnLst>
                              <p:par>
                                <p:cTn id="26" presetID="53" presetClass="entr" presetSubtype="16"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9" name="Group 12"/>
          <p:cNvGrpSpPr/>
          <p:nvPr/>
        </p:nvGrpSpPr>
        <p:grpSpPr>
          <a:xfrm>
            <a:off x="4896551" y="1333564"/>
            <a:ext cx="1761067" cy="1761067"/>
            <a:chOff x="3294063" y="1082675"/>
            <a:chExt cx="1320800" cy="1320800"/>
          </a:xfrm>
        </p:grpSpPr>
        <p:sp>
          <p:nvSpPr>
            <p:cNvPr id="11" name="Freeform 13"/>
            <p:cNvSpPr>
              <a:spLocks/>
            </p:cNvSpPr>
            <p:nvPr/>
          </p:nvSpPr>
          <p:spPr bwMode="auto">
            <a:xfrm>
              <a:off x="3294063" y="1082675"/>
              <a:ext cx="1320800" cy="1320800"/>
            </a:xfrm>
            <a:custGeom>
              <a:avLst/>
              <a:gdLst>
                <a:gd name="T0" fmla="*/ 597 w 673"/>
                <a:gd name="T1" fmla="*/ 216 h 673"/>
                <a:gd name="T2" fmla="*/ 619 w 673"/>
                <a:gd name="T3" fmla="*/ 153 h 673"/>
                <a:gd name="T4" fmla="*/ 552 w 673"/>
                <a:gd name="T5" fmla="*/ 148 h 673"/>
                <a:gd name="T6" fmla="*/ 556 w 673"/>
                <a:gd name="T7" fmla="*/ 81 h 673"/>
                <a:gd name="T8" fmla="*/ 490 w 673"/>
                <a:gd name="T9" fmla="*/ 95 h 673"/>
                <a:gd name="T10" fmla="*/ 475 w 673"/>
                <a:gd name="T11" fmla="*/ 30 h 673"/>
                <a:gd name="T12" fmla="*/ 416 w 673"/>
                <a:gd name="T13" fmla="*/ 61 h 673"/>
                <a:gd name="T14" fmla="*/ 383 w 673"/>
                <a:gd name="T15" fmla="*/ 3 h 673"/>
                <a:gd name="T16" fmla="*/ 335 w 673"/>
                <a:gd name="T17" fmla="*/ 50 h 673"/>
                <a:gd name="T18" fmla="*/ 287 w 673"/>
                <a:gd name="T19" fmla="*/ 3 h 673"/>
                <a:gd name="T20" fmla="*/ 266 w 673"/>
                <a:gd name="T21" fmla="*/ 58 h 673"/>
                <a:gd name="T22" fmla="*/ 222 w 673"/>
                <a:gd name="T23" fmla="*/ 20 h 673"/>
                <a:gd name="T24" fmla="*/ 202 w 673"/>
                <a:gd name="T25" fmla="*/ 83 h 673"/>
                <a:gd name="T26" fmla="*/ 137 w 673"/>
                <a:gd name="T27" fmla="*/ 65 h 673"/>
                <a:gd name="T28" fmla="*/ 136 w 673"/>
                <a:gd name="T29" fmla="*/ 132 h 673"/>
                <a:gd name="T30" fmla="*/ 69 w 673"/>
                <a:gd name="T31" fmla="*/ 132 h 673"/>
                <a:gd name="T32" fmla="*/ 86 w 673"/>
                <a:gd name="T33" fmla="*/ 196 h 673"/>
                <a:gd name="T34" fmla="*/ 22 w 673"/>
                <a:gd name="T35" fmla="*/ 216 h 673"/>
                <a:gd name="T36" fmla="*/ 57 w 673"/>
                <a:gd name="T37" fmla="*/ 273 h 673"/>
                <a:gd name="T38" fmla="*/ 1 w 673"/>
                <a:gd name="T39" fmla="*/ 309 h 673"/>
                <a:gd name="T40" fmla="*/ 50 w 673"/>
                <a:gd name="T41" fmla="*/ 354 h 673"/>
                <a:gd name="T42" fmla="*/ 7 w 673"/>
                <a:gd name="T43" fmla="*/ 405 h 673"/>
                <a:gd name="T44" fmla="*/ 14 w 673"/>
                <a:gd name="T45" fmla="*/ 433 h 673"/>
                <a:gd name="T46" fmla="*/ 76 w 673"/>
                <a:gd name="T47" fmla="*/ 457 h 673"/>
                <a:gd name="T48" fmla="*/ 54 w 673"/>
                <a:gd name="T49" fmla="*/ 520 h 673"/>
                <a:gd name="T50" fmla="*/ 121 w 673"/>
                <a:gd name="T51" fmla="*/ 525 h 673"/>
                <a:gd name="T52" fmla="*/ 117 w 673"/>
                <a:gd name="T53" fmla="*/ 592 h 673"/>
                <a:gd name="T54" fmla="*/ 183 w 673"/>
                <a:gd name="T55" fmla="*/ 578 h 673"/>
                <a:gd name="T56" fmla="*/ 198 w 673"/>
                <a:gd name="T57" fmla="*/ 643 h 673"/>
                <a:gd name="T58" fmla="*/ 257 w 673"/>
                <a:gd name="T59" fmla="*/ 612 h 673"/>
                <a:gd name="T60" fmla="*/ 290 w 673"/>
                <a:gd name="T61" fmla="*/ 670 h 673"/>
                <a:gd name="T62" fmla="*/ 338 w 673"/>
                <a:gd name="T63" fmla="*/ 623 h 673"/>
                <a:gd name="T64" fmla="*/ 386 w 673"/>
                <a:gd name="T65" fmla="*/ 670 h 673"/>
                <a:gd name="T66" fmla="*/ 407 w 673"/>
                <a:gd name="T67" fmla="*/ 614 h 673"/>
                <a:gd name="T68" fmla="*/ 451 w 673"/>
                <a:gd name="T69" fmla="*/ 653 h 673"/>
                <a:gd name="T70" fmla="*/ 471 w 673"/>
                <a:gd name="T71" fmla="*/ 589 h 673"/>
                <a:gd name="T72" fmla="*/ 536 w 673"/>
                <a:gd name="T73" fmla="*/ 608 h 673"/>
                <a:gd name="T74" fmla="*/ 537 w 673"/>
                <a:gd name="T75" fmla="*/ 541 h 673"/>
                <a:gd name="T76" fmla="*/ 604 w 673"/>
                <a:gd name="T77" fmla="*/ 541 h 673"/>
                <a:gd name="T78" fmla="*/ 587 w 673"/>
                <a:gd name="T79" fmla="*/ 476 h 673"/>
                <a:gd name="T80" fmla="*/ 651 w 673"/>
                <a:gd name="T81" fmla="*/ 457 h 673"/>
                <a:gd name="T82" fmla="*/ 616 w 673"/>
                <a:gd name="T83" fmla="*/ 400 h 673"/>
                <a:gd name="T84" fmla="*/ 672 w 673"/>
                <a:gd name="T85" fmla="*/ 364 h 673"/>
                <a:gd name="T86" fmla="*/ 623 w 673"/>
                <a:gd name="T87" fmla="*/ 319 h 673"/>
                <a:gd name="T88" fmla="*/ 666 w 673"/>
                <a:gd name="T89" fmla="*/ 268 h 673"/>
                <a:gd name="T90" fmla="*/ 659 w 673"/>
                <a:gd name="T91" fmla="*/ 24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606" y="239"/>
                  </a:moveTo>
                  <a:cubicBezTo>
                    <a:pt x="603" y="231"/>
                    <a:pt x="600" y="223"/>
                    <a:pt x="597" y="216"/>
                  </a:cubicBezTo>
                  <a:cubicBezTo>
                    <a:pt x="606" y="205"/>
                    <a:pt x="622" y="190"/>
                    <a:pt x="634" y="178"/>
                  </a:cubicBezTo>
                  <a:cubicBezTo>
                    <a:pt x="629" y="169"/>
                    <a:pt x="624" y="161"/>
                    <a:pt x="619" y="153"/>
                  </a:cubicBezTo>
                  <a:cubicBezTo>
                    <a:pt x="602" y="158"/>
                    <a:pt x="582" y="164"/>
                    <a:pt x="568" y="167"/>
                  </a:cubicBezTo>
                  <a:cubicBezTo>
                    <a:pt x="563" y="160"/>
                    <a:pt x="558" y="154"/>
                    <a:pt x="552" y="148"/>
                  </a:cubicBezTo>
                  <a:cubicBezTo>
                    <a:pt x="558" y="134"/>
                    <a:pt x="569" y="116"/>
                    <a:pt x="577" y="101"/>
                  </a:cubicBezTo>
                  <a:cubicBezTo>
                    <a:pt x="570" y="94"/>
                    <a:pt x="563" y="87"/>
                    <a:pt x="556" y="81"/>
                  </a:cubicBezTo>
                  <a:cubicBezTo>
                    <a:pt x="541" y="90"/>
                    <a:pt x="524" y="102"/>
                    <a:pt x="511" y="109"/>
                  </a:cubicBezTo>
                  <a:cubicBezTo>
                    <a:pt x="504" y="104"/>
                    <a:pt x="497" y="99"/>
                    <a:pt x="490" y="95"/>
                  </a:cubicBezTo>
                  <a:cubicBezTo>
                    <a:pt x="492" y="80"/>
                    <a:pt x="498" y="59"/>
                    <a:pt x="501" y="43"/>
                  </a:cubicBezTo>
                  <a:cubicBezTo>
                    <a:pt x="492" y="38"/>
                    <a:pt x="484" y="34"/>
                    <a:pt x="475" y="30"/>
                  </a:cubicBezTo>
                  <a:cubicBezTo>
                    <a:pt x="463" y="42"/>
                    <a:pt x="450" y="59"/>
                    <a:pt x="439" y="69"/>
                  </a:cubicBezTo>
                  <a:cubicBezTo>
                    <a:pt x="432" y="66"/>
                    <a:pt x="424" y="63"/>
                    <a:pt x="416" y="61"/>
                  </a:cubicBezTo>
                  <a:cubicBezTo>
                    <a:pt x="414" y="46"/>
                    <a:pt x="413" y="25"/>
                    <a:pt x="411" y="8"/>
                  </a:cubicBezTo>
                  <a:cubicBezTo>
                    <a:pt x="402" y="6"/>
                    <a:pt x="393" y="4"/>
                    <a:pt x="383" y="3"/>
                  </a:cubicBezTo>
                  <a:cubicBezTo>
                    <a:pt x="376" y="18"/>
                    <a:pt x="367" y="38"/>
                    <a:pt x="360" y="51"/>
                  </a:cubicBezTo>
                  <a:cubicBezTo>
                    <a:pt x="352" y="50"/>
                    <a:pt x="344" y="50"/>
                    <a:pt x="335" y="50"/>
                  </a:cubicBezTo>
                  <a:cubicBezTo>
                    <a:pt x="329" y="36"/>
                    <a:pt x="322" y="16"/>
                    <a:pt x="316" y="0"/>
                  </a:cubicBezTo>
                  <a:cubicBezTo>
                    <a:pt x="306" y="1"/>
                    <a:pt x="297" y="2"/>
                    <a:pt x="287" y="3"/>
                  </a:cubicBezTo>
                  <a:cubicBezTo>
                    <a:pt x="284" y="20"/>
                    <a:pt x="282" y="41"/>
                    <a:pt x="279" y="56"/>
                  </a:cubicBezTo>
                  <a:cubicBezTo>
                    <a:pt x="275" y="57"/>
                    <a:pt x="270" y="57"/>
                    <a:pt x="266" y="58"/>
                  </a:cubicBezTo>
                  <a:cubicBezTo>
                    <a:pt x="262" y="59"/>
                    <a:pt x="258" y="61"/>
                    <a:pt x="254" y="62"/>
                  </a:cubicBezTo>
                  <a:cubicBezTo>
                    <a:pt x="244" y="51"/>
                    <a:pt x="232" y="33"/>
                    <a:pt x="222" y="20"/>
                  </a:cubicBezTo>
                  <a:cubicBezTo>
                    <a:pt x="213" y="23"/>
                    <a:pt x="204" y="27"/>
                    <a:pt x="195" y="31"/>
                  </a:cubicBezTo>
                  <a:cubicBezTo>
                    <a:pt x="197" y="48"/>
                    <a:pt x="201" y="69"/>
                    <a:pt x="202" y="83"/>
                  </a:cubicBezTo>
                  <a:cubicBezTo>
                    <a:pt x="194" y="87"/>
                    <a:pt x="187" y="92"/>
                    <a:pt x="180" y="96"/>
                  </a:cubicBezTo>
                  <a:cubicBezTo>
                    <a:pt x="168" y="88"/>
                    <a:pt x="151" y="75"/>
                    <a:pt x="137" y="65"/>
                  </a:cubicBezTo>
                  <a:cubicBezTo>
                    <a:pt x="130" y="71"/>
                    <a:pt x="122" y="77"/>
                    <a:pt x="115" y="83"/>
                  </a:cubicBezTo>
                  <a:cubicBezTo>
                    <a:pt x="122" y="99"/>
                    <a:pt x="131" y="118"/>
                    <a:pt x="136" y="132"/>
                  </a:cubicBezTo>
                  <a:cubicBezTo>
                    <a:pt x="130" y="137"/>
                    <a:pt x="124" y="143"/>
                    <a:pt x="119" y="150"/>
                  </a:cubicBezTo>
                  <a:cubicBezTo>
                    <a:pt x="105" y="146"/>
                    <a:pt x="85" y="138"/>
                    <a:pt x="69" y="132"/>
                  </a:cubicBezTo>
                  <a:cubicBezTo>
                    <a:pt x="63" y="140"/>
                    <a:pt x="58" y="147"/>
                    <a:pt x="53" y="156"/>
                  </a:cubicBezTo>
                  <a:cubicBezTo>
                    <a:pt x="63" y="169"/>
                    <a:pt x="78" y="184"/>
                    <a:pt x="86" y="196"/>
                  </a:cubicBezTo>
                  <a:cubicBezTo>
                    <a:pt x="82" y="204"/>
                    <a:pt x="79" y="211"/>
                    <a:pt x="75" y="219"/>
                  </a:cubicBezTo>
                  <a:cubicBezTo>
                    <a:pt x="60" y="219"/>
                    <a:pt x="39" y="216"/>
                    <a:pt x="22" y="216"/>
                  </a:cubicBezTo>
                  <a:cubicBezTo>
                    <a:pt x="19" y="225"/>
                    <a:pt x="16" y="234"/>
                    <a:pt x="13" y="243"/>
                  </a:cubicBezTo>
                  <a:cubicBezTo>
                    <a:pt x="27" y="253"/>
                    <a:pt x="45" y="263"/>
                    <a:pt x="57" y="273"/>
                  </a:cubicBezTo>
                  <a:cubicBezTo>
                    <a:pt x="55" y="281"/>
                    <a:pt x="54" y="289"/>
                    <a:pt x="53" y="297"/>
                  </a:cubicBezTo>
                  <a:cubicBezTo>
                    <a:pt x="38" y="301"/>
                    <a:pt x="18" y="305"/>
                    <a:pt x="1" y="309"/>
                  </a:cubicBezTo>
                  <a:cubicBezTo>
                    <a:pt x="0" y="319"/>
                    <a:pt x="0" y="328"/>
                    <a:pt x="0" y="338"/>
                  </a:cubicBezTo>
                  <a:cubicBezTo>
                    <a:pt x="16" y="343"/>
                    <a:pt x="37" y="348"/>
                    <a:pt x="50" y="354"/>
                  </a:cubicBezTo>
                  <a:cubicBezTo>
                    <a:pt x="51" y="362"/>
                    <a:pt x="52" y="370"/>
                    <a:pt x="53" y="378"/>
                  </a:cubicBezTo>
                  <a:cubicBezTo>
                    <a:pt x="41" y="387"/>
                    <a:pt x="22" y="396"/>
                    <a:pt x="7" y="405"/>
                  </a:cubicBezTo>
                  <a:cubicBezTo>
                    <a:pt x="8" y="409"/>
                    <a:pt x="9" y="414"/>
                    <a:pt x="10" y="419"/>
                  </a:cubicBezTo>
                  <a:cubicBezTo>
                    <a:pt x="11" y="423"/>
                    <a:pt x="13" y="428"/>
                    <a:pt x="14" y="433"/>
                  </a:cubicBezTo>
                  <a:cubicBezTo>
                    <a:pt x="31" y="433"/>
                    <a:pt x="52" y="433"/>
                    <a:pt x="67" y="434"/>
                  </a:cubicBezTo>
                  <a:cubicBezTo>
                    <a:pt x="70" y="442"/>
                    <a:pt x="73" y="449"/>
                    <a:pt x="76" y="457"/>
                  </a:cubicBezTo>
                  <a:cubicBezTo>
                    <a:pt x="67" y="468"/>
                    <a:pt x="51" y="483"/>
                    <a:pt x="39" y="495"/>
                  </a:cubicBezTo>
                  <a:cubicBezTo>
                    <a:pt x="44" y="503"/>
                    <a:pt x="49" y="512"/>
                    <a:pt x="54" y="520"/>
                  </a:cubicBezTo>
                  <a:cubicBezTo>
                    <a:pt x="71" y="515"/>
                    <a:pt x="91" y="509"/>
                    <a:pt x="105" y="506"/>
                  </a:cubicBezTo>
                  <a:cubicBezTo>
                    <a:pt x="110" y="513"/>
                    <a:pt x="115" y="519"/>
                    <a:pt x="121" y="525"/>
                  </a:cubicBezTo>
                  <a:cubicBezTo>
                    <a:pt x="115" y="539"/>
                    <a:pt x="104" y="557"/>
                    <a:pt x="96" y="572"/>
                  </a:cubicBezTo>
                  <a:cubicBezTo>
                    <a:pt x="103" y="579"/>
                    <a:pt x="110" y="586"/>
                    <a:pt x="117" y="592"/>
                  </a:cubicBezTo>
                  <a:cubicBezTo>
                    <a:pt x="132" y="583"/>
                    <a:pt x="149" y="571"/>
                    <a:pt x="162" y="564"/>
                  </a:cubicBezTo>
                  <a:cubicBezTo>
                    <a:pt x="169" y="569"/>
                    <a:pt x="176" y="574"/>
                    <a:pt x="183" y="578"/>
                  </a:cubicBezTo>
                  <a:cubicBezTo>
                    <a:pt x="181" y="593"/>
                    <a:pt x="175" y="613"/>
                    <a:pt x="172" y="630"/>
                  </a:cubicBezTo>
                  <a:cubicBezTo>
                    <a:pt x="181" y="635"/>
                    <a:pt x="189" y="639"/>
                    <a:pt x="198" y="643"/>
                  </a:cubicBezTo>
                  <a:cubicBezTo>
                    <a:pt x="210" y="631"/>
                    <a:pt x="223" y="614"/>
                    <a:pt x="234" y="604"/>
                  </a:cubicBezTo>
                  <a:cubicBezTo>
                    <a:pt x="241" y="607"/>
                    <a:pt x="249" y="610"/>
                    <a:pt x="257" y="612"/>
                  </a:cubicBezTo>
                  <a:cubicBezTo>
                    <a:pt x="259" y="627"/>
                    <a:pt x="260" y="648"/>
                    <a:pt x="262" y="665"/>
                  </a:cubicBezTo>
                  <a:cubicBezTo>
                    <a:pt x="271" y="667"/>
                    <a:pt x="280" y="669"/>
                    <a:pt x="290" y="670"/>
                  </a:cubicBezTo>
                  <a:cubicBezTo>
                    <a:pt x="297" y="654"/>
                    <a:pt x="306" y="635"/>
                    <a:pt x="313" y="622"/>
                  </a:cubicBezTo>
                  <a:cubicBezTo>
                    <a:pt x="321" y="623"/>
                    <a:pt x="329" y="623"/>
                    <a:pt x="338" y="623"/>
                  </a:cubicBezTo>
                  <a:cubicBezTo>
                    <a:pt x="344" y="637"/>
                    <a:pt x="351" y="657"/>
                    <a:pt x="357" y="673"/>
                  </a:cubicBezTo>
                  <a:cubicBezTo>
                    <a:pt x="367" y="672"/>
                    <a:pt x="376" y="671"/>
                    <a:pt x="386" y="670"/>
                  </a:cubicBezTo>
                  <a:cubicBezTo>
                    <a:pt x="389" y="653"/>
                    <a:pt x="391" y="632"/>
                    <a:pt x="394" y="617"/>
                  </a:cubicBezTo>
                  <a:cubicBezTo>
                    <a:pt x="398" y="616"/>
                    <a:pt x="403" y="615"/>
                    <a:pt x="407" y="614"/>
                  </a:cubicBezTo>
                  <a:cubicBezTo>
                    <a:pt x="411" y="613"/>
                    <a:pt x="415" y="612"/>
                    <a:pt x="419" y="611"/>
                  </a:cubicBezTo>
                  <a:cubicBezTo>
                    <a:pt x="429" y="622"/>
                    <a:pt x="441" y="639"/>
                    <a:pt x="451" y="653"/>
                  </a:cubicBezTo>
                  <a:cubicBezTo>
                    <a:pt x="460" y="650"/>
                    <a:pt x="469" y="646"/>
                    <a:pt x="478" y="642"/>
                  </a:cubicBezTo>
                  <a:cubicBezTo>
                    <a:pt x="476" y="625"/>
                    <a:pt x="472" y="604"/>
                    <a:pt x="471" y="589"/>
                  </a:cubicBezTo>
                  <a:cubicBezTo>
                    <a:pt x="479" y="586"/>
                    <a:pt x="486" y="581"/>
                    <a:pt x="493" y="577"/>
                  </a:cubicBezTo>
                  <a:cubicBezTo>
                    <a:pt x="505" y="585"/>
                    <a:pt x="522" y="598"/>
                    <a:pt x="536" y="608"/>
                  </a:cubicBezTo>
                  <a:cubicBezTo>
                    <a:pt x="543" y="602"/>
                    <a:pt x="551" y="596"/>
                    <a:pt x="558" y="590"/>
                  </a:cubicBezTo>
                  <a:cubicBezTo>
                    <a:pt x="551" y="574"/>
                    <a:pt x="542" y="555"/>
                    <a:pt x="537" y="541"/>
                  </a:cubicBezTo>
                  <a:cubicBezTo>
                    <a:pt x="543" y="535"/>
                    <a:pt x="549" y="529"/>
                    <a:pt x="554" y="523"/>
                  </a:cubicBezTo>
                  <a:cubicBezTo>
                    <a:pt x="568" y="527"/>
                    <a:pt x="588" y="535"/>
                    <a:pt x="604" y="541"/>
                  </a:cubicBezTo>
                  <a:cubicBezTo>
                    <a:pt x="610" y="533"/>
                    <a:pt x="615" y="525"/>
                    <a:pt x="620" y="517"/>
                  </a:cubicBezTo>
                  <a:cubicBezTo>
                    <a:pt x="610" y="504"/>
                    <a:pt x="595" y="488"/>
                    <a:pt x="587" y="476"/>
                  </a:cubicBezTo>
                  <a:cubicBezTo>
                    <a:pt x="591" y="469"/>
                    <a:pt x="594" y="462"/>
                    <a:pt x="598" y="454"/>
                  </a:cubicBezTo>
                  <a:cubicBezTo>
                    <a:pt x="613" y="454"/>
                    <a:pt x="634" y="456"/>
                    <a:pt x="651" y="457"/>
                  </a:cubicBezTo>
                  <a:cubicBezTo>
                    <a:pt x="654" y="448"/>
                    <a:pt x="657" y="439"/>
                    <a:pt x="660" y="430"/>
                  </a:cubicBezTo>
                  <a:cubicBezTo>
                    <a:pt x="646" y="420"/>
                    <a:pt x="628" y="409"/>
                    <a:pt x="616" y="400"/>
                  </a:cubicBezTo>
                  <a:cubicBezTo>
                    <a:pt x="618" y="392"/>
                    <a:pt x="619" y="384"/>
                    <a:pt x="621" y="376"/>
                  </a:cubicBezTo>
                  <a:cubicBezTo>
                    <a:pt x="635" y="372"/>
                    <a:pt x="655" y="368"/>
                    <a:pt x="672" y="364"/>
                  </a:cubicBezTo>
                  <a:cubicBezTo>
                    <a:pt x="673" y="354"/>
                    <a:pt x="673" y="345"/>
                    <a:pt x="673" y="335"/>
                  </a:cubicBezTo>
                  <a:cubicBezTo>
                    <a:pt x="657" y="330"/>
                    <a:pt x="636" y="325"/>
                    <a:pt x="623" y="319"/>
                  </a:cubicBezTo>
                  <a:cubicBezTo>
                    <a:pt x="622" y="311"/>
                    <a:pt x="621" y="303"/>
                    <a:pt x="620" y="294"/>
                  </a:cubicBezTo>
                  <a:cubicBezTo>
                    <a:pt x="632" y="286"/>
                    <a:pt x="651" y="277"/>
                    <a:pt x="666" y="268"/>
                  </a:cubicBezTo>
                  <a:cubicBezTo>
                    <a:pt x="665" y="264"/>
                    <a:pt x="664" y="259"/>
                    <a:pt x="663" y="254"/>
                  </a:cubicBezTo>
                  <a:cubicBezTo>
                    <a:pt x="662" y="249"/>
                    <a:pt x="660" y="245"/>
                    <a:pt x="659" y="240"/>
                  </a:cubicBezTo>
                  <a:cubicBezTo>
                    <a:pt x="642" y="240"/>
                    <a:pt x="621" y="240"/>
                    <a:pt x="606" y="239"/>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2" name="Freeform 14"/>
            <p:cNvSpPr>
              <a:spLocks/>
            </p:cNvSpPr>
            <p:nvPr/>
          </p:nvSpPr>
          <p:spPr bwMode="auto">
            <a:xfrm>
              <a:off x="3484563" y="1273175"/>
              <a:ext cx="939800" cy="939800"/>
            </a:xfrm>
            <a:custGeom>
              <a:avLst/>
              <a:gdLst>
                <a:gd name="T0" fmla="*/ 450 w 479"/>
                <a:gd name="T1" fmla="*/ 186 h 479"/>
                <a:gd name="T2" fmla="*/ 293 w 479"/>
                <a:gd name="T3" fmla="*/ 450 h 479"/>
                <a:gd name="T4" fmla="*/ 29 w 479"/>
                <a:gd name="T5" fmla="*/ 292 h 479"/>
                <a:gd name="T6" fmla="*/ 186 w 479"/>
                <a:gd name="T7" fmla="*/ 29 h 479"/>
                <a:gd name="T8" fmla="*/ 450 w 479"/>
                <a:gd name="T9" fmla="*/ 186 h 479"/>
              </a:gdLst>
              <a:ahLst/>
              <a:cxnLst>
                <a:cxn ang="0">
                  <a:pos x="T0" y="T1"/>
                </a:cxn>
                <a:cxn ang="0">
                  <a:pos x="T2" y="T3"/>
                </a:cxn>
                <a:cxn ang="0">
                  <a:pos x="T4" y="T5"/>
                </a:cxn>
                <a:cxn ang="0">
                  <a:pos x="T6" y="T7"/>
                </a:cxn>
                <a:cxn ang="0">
                  <a:pos x="T8" y="T9"/>
                </a:cxn>
              </a:cxnLst>
              <a:rect l="0" t="0" r="r" b="b"/>
              <a:pathLst>
                <a:path w="479" h="479">
                  <a:moveTo>
                    <a:pt x="450" y="186"/>
                  </a:moveTo>
                  <a:cubicBezTo>
                    <a:pt x="479" y="303"/>
                    <a:pt x="409" y="421"/>
                    <a:pt x="293" y="450"/>
                  </a:cubicBezTo>
                  <a:cubicBezTo>
                    <a:pt x="176" y="479"/>
                    <a:pt x="58" y="409"/>
                    <a:pt x="29" y="292"/>
                  </a:cubicBezTo>
                  <a:cubicBezTo>
                    <a:pt x="0" y="176"/>
                    <a:pt x="70" y="58"/>
                    <a:pt x="186" y="29"/>
                  </a:cubicBezTo>
                  <a:cubicBezTo>
                    <a:pt x="303" y="0"/>
                    <a:pt x="421" y="70"/>
                    <a:pt x="450" y="18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13" name="Freeform 15"/>
          <p:cNvSpPr>
            <a:spLocks/>
          </p:cNvSpPr>
          <p:nvPr/>
        </p:nvSpPr>
        <p:spPr bwMode="auto">
          <a:xfrm>
            <a:off x="5245802" y="1680698"/>
            <a:ext cx="1062567" cy="1062567"/>
          </a:xfrm>
          <a:custGeom>
            <a:avLst/>
            <a:gdLst>
              <a:gd name="T0" fmla="*/ 382 w 407"/>
              <a:gd name="T1" fmla="*/ 159 h 406"/>
              <a:gd name="T2" fmla="*/ 248 w 407"/>
              <a:gd name="T3" fmla="*/ 382 h 406"/>
              <a:gd name="T4" fmla="*/ 25 w 407"/>
              <a:gd name="T5" fmla="*/ 248 h 406"/>
              <a:gd name="T6" fmla="*/ 159 w 407"/>
              <a:gd name="T7" fmla="*/ 25 h 406"/>
              <a:gd name="T8" fmla="*/ 382 w 407"/>
              <a:gd name="T9" fmla="*/ 159 h 406"/>
            </a:gdLst>
            <a:ahLst/>
            <a:cxnLst>
              <a:cxn ang="0">
                <a:pos x="T0" y="T1"/>
              </a:cxn>
              <a:cxn ang="0">
                <a:pos x="T2" y="T3"/>
              </a:cxn>
              <a:cxn ang="0">
                <a:pos x="T4" y="T5"/>
              </a:cxn>
              <a:cxn ang="0">
                <a:pos x="T6" y="T7"/>
              </a:cxn>
              <a:cxn ang="0">
                <a:pos x="T8" y="T9"/>
              </a:cxn>
            </a:cxnLst>
            <a:rect l="0" t="0" r="r" b="b"/>
            <a:pathLst>
              <a:path w="407" h="406">
                <a:moveTo>
                  <a:pt x="382" y="159"/>
                </a:moveTo>
                <a:cubicBezTo>
                  <a:pt x="407" y="257"/>
                  <a:pt x="347" y="357"/>
                  <a:pt x="248" y="382"/>
                </a:cubicBezTo>
                <a:cubicBezTo>
                  <a:pt x="150" y="406"/>
                  <a:pt x="50" y="347"/>
                  <a:pt x="25" y="248"/>
                </a:cubicBezTo>
                <a:cubicBezTo>
                  <a:pt x="0" y="150"/>
                  <a:pt x="60" y="50"/>
                  <a:pt x="159" y="25"/>
                </a:cubicBezTo>
                <a:cubicBezTo>
                  <a:pt x="257" y="0"/>
                  <a:pt x="357" y="60"/>
                  <a:pt x="382" y="159"/>
                </a:cubicBezTo>
                <a:close/>
              </a:path>
            </a:pathLst>
          </a:custGeom>
          <a:solidFill>
            <a:srgbClr val="F68616"/>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4" name="TextBox 30"/>
          <p:cNvSpPr txBox="1"/>
          <p:nvPr/>
        </p:nvSpPr>
        <p:spPr>
          <a:xfrm>
            <a:off x="3863295" y="1887687"/>
            <a:ext cx="1106393" cy="318100"/>
          </a:xfrm>
          <a:prstGeom prst="rect">
            <a:avLst/>
          </a:prstGeom>
          <a:noFill/>
        </p:spPr>
        <p:txBody>
          <a:bodyPr wrap="none" rtlCol="0">
            <a:spAutoFit/>
          </a:bodyPr>
          <a:lstStyle/>
          <a:p>
            <a:pPr rtl="0"/>
            <a:r>
              <a:rPr lang="ar-SA" sz="1467" dirty="0">
                <a:solidFill>
                  <a:prstClr val="black"/>
                </a:solidFill>
                <a:latin typeface="Raleway"/>
                <a:ea typeface="Raleway" panose="020B0003030101060003" pitchFamily="2" charset="0"/>
              </a:rPr>
              <a:t>الشكر والتقارير</a:t>
            </a:r>
            <a:endParaRPr lang="id-ID" sz="1467" dirty="0">
              <a:solidFill>
                <a:prstClr val="black"/>
              </a:solidFill>
              <a:latin typeface="Raleway"/>
              <a:ea typeface="Raleway" panose="020B0003030101060003" pitchFamily="2" charset="0"/>
            </a:endParaRPr>
          </a:p>
        </p:txBody>
      </p:sp>
      <p:cxnSp>
        <p:nvCxnSpPr>
          <p:cNvPr id="16" name="Straight Arrow Connector 52"/>
          <p:cNvCxnSpPr/>
          <p:nvPr/>
        </p:nvCxnSpPr>
        <p:spPr>
          <a:xfrm flipH="1">
            <a:off x="4087891" y="2204939"/>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17" name="Group 82"/>
          <p:cNvGrpSpPr/>
          <p:nvPr/>
        </p:nvGrpSpPr>
        <p:grpSpPr>
          <a:xfrm>
            <a:off x="5607528" y="2030767"/>
            <a:ext cx="339111" cy="315385"/>
            <a:chOff x="3338513" y="696913"/>
            <a:chExt cx="771525" cy="717550"/>
          </a:xfrm>
          <a:solidFill>
            <a:sysClr val="window" lastClr="FFFFFF"/>
          </a:solidFill>
        </p:grpSpPr>
        <p:sp>
          <p:nvSpPr>
            <p:cNvPr id="18" name="Freeform 23"/>
            <p:cNvSpPr>
              <a:spLocks/>
            </p:cNvSpPr>
            <p:nvPr/>
          </p:nvSpPr>
          <p:spPr bwMode="auto">
            <a:xfrm>
              <a:off x="3586163" y="696913"/>
              <a:ext cx="523875" cy="717550"/>
            </a:xfrm>
            <a:custGeom>
              <a:avLst/>
              <a:gdLst>
                <a:gd name="T0" fmla="*/ 115 w 125"/>
                <a:gd name="T1" fmla="*/ 63 h 171"/>
                <a:gd name="T2" fmla="*/ 69 w 125"/>
                <a:gd name="T3" fmla="*/ 63 h 171"/>
                <a:gd name="T4" fmla="*/ 85 w 125"/>
                <a:gd name="T5" fmla="*/ 32 h 171"/>
                <a:gd name="T6" fmla="*/ 74 w 125"/>
                <a:gd name="T7" fmla="*/ 0 h 171"/>
                <a:gd name="T8" fmla="*/ 61 w 125"/>
                <a:gd name="T9" fmla="*/ 21 h 171"/>
                <a:gd name="T10" fmla="*/ 37 w 125"/>
                <a:gd name="T11" fmla="*/ 53 h 171"/>
                <a:gd name="T12" fmla="*/ 0 w 125"/>
                <a:gd name="T13" fmla="*/ 70 h 171"/>
                <a:gd name="T14" fmla="*/ 0 w 125"/>
                <a:gd name="T15" fmla="*/ 71 h 171"/>
                <a:gd name="T16" fmla="*/ 0 w 125"/>
                <a:gd name="T17" fmla="*/ 148 h 171"/>
                <a:gd name="T18" fmla="*/ 26 w 125"/>
                <a:gd name="T19" fmla="*/ 155 h 171"/>
                <a:gd name="T20" fmla="*/ 76 w 125"/>
                <a:gd name="T21" fmla="*/ 171 h 171"/>
                <a:gd name="T22" fmla="*/ 91 w 125"/>
                <a:gd name="T23" fmla="*/ 147 h 171"/>
                <a:gd name="T24" fmla="*/ 103 w 125"/>
                <a:gd name="T25" fmla="*/ 121 h 171"/>
                <a:gd name="T26" fmla="*/ 107 w 125"/>
                <a:gd name="T27" fmla="*/ 91 h 171"/>
                <a:gd name="T28" fmla="*/ 115 w 125"/>
                <a:gd name="T29" fmla="*/ 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171">
                  <a:moveTo>
                    <a:pt x="115" y="63"/>
                  </a:moveTo>
                  <a:cubicBezTo>
                    <a:pt x="105" y="57"/>
                    <a:pt x="69" y="63"/>
                    <a:pt x="69" y="63"/>
                  </a:cubicBezTo>
                  <a:cubicBezTo>
                    <a:pt x="75" y="59"/>
                    <a:pt x="85" y="38"/>
                    <a:pt x="85" y="32"/>
                  </a:cubicBezTo>
                  <a:cubicBezTo>
                    <a:pt x="86" y="19"/>
                    <a:pt x="83" y="0"/>
                    <a:pt x="74" y="0"/>
                  </a:cubicBezTo>
                  <a:cubicBezTo>
                    <a:pt x="64" y="0"/>
                    <a:pt x="62" y="16"/>
                    <a:pt x="61" y="21"/>
                  </a:cubicBezTo>
                  <a:cubicBezTo>
                    <a:pt x="59" y="35"/>
                    <a:pt x="46" y="48"/>
                    <a:pt x="37" y="53"/>
                  </a:cubicBezTo>
                  <a:cubicBezTo>
                    <a:pt x="25" y="60"/>
                    <a:pt x="16" y="66"/>
                    <a:pt x="0" y="70"/>
                  </a:cubicBezTo>
                  <a:cubicBezTo>
                    <a:pt x="0" y="70"/>
                    <a:pt x="0" y="71"/>
                    <a:pt x="0" y="71"/>
                  </a:cubicBezTo>
                  <a:cubicBezTo>
                    <a:pt x="0" y="148"/>
                    <a:pt x="0" y="148"/>
                    <a:pt x="0" y="148"/>
                  </a:cubicBezTo>
                  <a:cubicBezTo>
                    <a:pt x="9" y="148"/>
                    <a:pt x="18" y="150"/>
                    <a:pt x="26" y="155"/>
                  </a:cubicBezTo>
                  <a:cubicBezTo>
                    <a:pt x="43" y="164"/>
                    <a:pt x="56" y="171"/>
                    <a:pt x="76" y="171"/>
                  </a:cubicBezTo>
                  <a:cubicBezTo>
                    <a:pt x="106" y="171"/>
                    <a:pt x="103" y="148"/>
                    <a:pt x="91" y="147"/>
                  </a:cubicBezTo>
                  <a:cubicBezTo>
                    <a:pt x="115" y="148"/>
                    <a:pt x="117" y="128"/>
                    <a:pt x="103" y="121"/>
                  </a:cubicBezTo>
                  <a:cubicBezTo>
                    <a:pt x="125" y="121"/>
                    <a:pt x="122" y="93"/>
                    <a:pt x="107" y="91"/>
                  </a:cubicBezTo>
                  <a:cubicBezTo>
                    <a:pt x="124" y="92"/>
                    <a:pt x="125" y="70"/>
                    <a:pt x="115"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9" name="Rectangle 24"/>
            <p:cNvSpPr>
              <a:spLocks noChangeArrowheads="1"/>
            </p:cNvSpPr>
            <p:nvPr/>
          </p:nvSpPr>
          <p:spPr bwMode="auto">
            <a:xfrm>
              <a:off x="3338513" y="960438"/>
              <a:ext cx="163513" cy="390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grpSp>
      <p:sp>
        <p:nvSpPr>
          <p:cNvPr id="20" name="مستطيل مستدير الزوايا 19"/>
          <p:cNvSpPr/>
          <p:nvPr/>
        </p:nvSpPr>
        <p:spPr>
          <a:xfrm>
            <a:off x="154961" y="1432299"/>
            <a:ext cx="3810436" cy="2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a:r>
              <a:rPr lang="ar-SA" sz="2400" dirty="0">
                <a:solidFill>
                  <a:srgbClr val="5EA9CA"/>
                </a:solidFill>
                <a:latin typeface="Open Sans Light"/>
              </a:rPr>
              <a:t>تمت كتابة تقارير البرامج بعد الانتهاء من كل برنامج مع التقرير الدوري ومنح المدربين والمدربات الرسوم وشهادات الشكر والتقدير </a:t>
            </a:r>
            <a:endParaRPr lang="id-ID" sz="2400" dirty="0">
              <a:solidFill>
                <a:srgbClr val="5EA9CA"/>
              </a:solidFill>
              <a:latin typeface="Open Sans Light"/>
            </a:endParaRPr>
          </a:p>
        </p:txBody>
      </p:sp>
      <p:pic>
        <p:nvPicPr>
          <p:cNvPr id="2" name="صورة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961" y="3827604"/>
            <a:ext cx="3200328" cy="1902916"/>
          </a:xfrm>
          <a:prstGeom prst="rect">
            <a:avLst/>
          </a:prstGeom>
          <a:ln>
            <a:solidFill>
              <a:srgbClr val="5EA9CA"/>
            </a:solidFill>
          </a:ln>
        </p:spPr>
      </p:pic>
      <p:pic>
        <p:nvPicPr>
          <p:cNvPr id="3" name="صورة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7701" y="3811562"/>
            <a:ext cx="3245826" cy="1918958"/>
          </a:xfrm>
          <a:prstGeom prst="rect">
            <a:avLst/>
          </a:prstGeom>
          <a:ln>
            <a:solidFill>
              <a:srgbClr val="5EA9CA"/>
            </a:solidFill>
          </a:ln>
        </p:spPr>
      </p:pic>
      <p:pic>
        <p:nvPicPr>
          <p:cNvPr id="4" name="صورة 3"/>
          <p:cNvPicPr>
            <a:picLocks noChangeAspect="1"/>
          </p:cNvPicPr>
          <p:nvPr/>
        </p:nvPicPr>
        <p:blipFill rotWithShape="1">
          <a:blip r:embed="rId10" cstate="print">
            <a:extLst>
              <a:ext uri="{28A0092B-C50C-407E-A947-70E740481C1C}">
                <a14:useLocalDpi xmlns:a14="http://schemas.microsoft.com/office/drawing/2010/main" val="0"/>
              </a:ext>
            </a:extLst>
          </a:blip>
          <a:srcRect r="13611"/>
          <a:stretch/>
        </p:blipFill>
        <p:spPr>
          <a:xfrm>
            <a:off x="1811146" y="5994215"/>
            <a:ext cx="3216322" cy="2094229"/>
          </a:xfrm>
          <a:prstGeom prst="rect">
            <a:avLst/>
          </a:prstGeom>
          <a:ln>
            <a:solidFill>
              <a:srgbClr val="5EA9CA"/>
            </a:solidFill>
          </a:ln>
        </p:spPr>
      </p:pic>
    </p:spTree>
    <p:extLst>
      <p:ext uri="{BB962C8B-B14F-4D97-AF65-F5344CB8AC3E}">
        <p14:creationId xmlns:p14="http://schemas.microsoft.com/office/powerpoint/2010/main" val="1760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 calcmode="lin" valueType="num">
                                      <p:cBhvr>
                                        <p:cTn id="9" dur="1250" fill="hold"/>
                                        <p:tgtEl>
                                          <p:spTgt spid="9"/>
                                        </p:tgtEl>
                                        <p:attrNameLst>
                                          <p:attrName>style.rotation</p:attrName>
                                        </p:attrNameLst>
                                      </p:cBhvr>
                                      <p:tavLst>
                                        <p:tav tm="0">
                                          <p:val>
                                            <p:fltVal val="90"/>
                                          </p:val>
                                        </p:tav>
                                        <p:tav tm="100000">
                                          <p:val>
                                            <p:fltVal val="0"/>
                                          </p:val>
                                        </p:tav>
                                      </p:tavLst>
                                    </p:anim>
                                    <p:animEffect transition="in" filter="fade">
                                      <p:cBhvr>
                                        <p:cTn id="10" dur="1250"/>
                                        <p:tgtEl>
                                          <p:spTgt spid="9"/>
                                        </p:tgtEl>
                                      </p:cBhvr>
                                    </p:animEffect>
                                  </p:childTnLst>
                                </p:cTn>
                              </p:par>
                            </p:childTnLst>
                          </p:cTn>
                        </p:par>
                        <p:par>
                          <p:cTn id="11" fill="hold">
                            <p:stCondLst>
                              <p:cond delay="125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22" presetClass="entr" presetSubtype="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250"/>
                            </p:stCondLst>
                            <p:childTnLst>
                              <p:par>
                                <p:cTn id="25" presetID="53" presetClass="entr" presetSubtype="16"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2" name="صورة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5487" y="1607480"/>
            <a:ext cx="1768078" cy="2421309"/>
          </a:xfrm>
          <a:prstGeom prst="rect">
            <a:avLst/>
          </a:prstGeom>
          <a:ln>
            <a:solidFill>
              <a:srgbClr val="5EA9CA"/>
            </a:solidFill>
          </a:ln>
        </p:spPr>
      </p:pic>
      <p:pic>
        <p:nvPicPr>
          <p:cNvPr id="3" name="صورة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1161" y="1607480"/>
            <a:ext cx="1768078" cy="2421309"/>
          </a:xfrm>
          <a:prstGeom prst="rect">
            <a:avLst/>
          </a:prstGeom>
          <a:ln>
            <a:solidFill>
              <a:srgbClr val="5EA9CA"/>
            </a:solidFill>
          </a:ln>
        </p:spPr>
      </p:pic>
      <p:pic>
        <p:nvPicPr>
          <p:cNvPr id="4" name="صورة 3"/>
          <p:cNvPicPr>
            <a:picLocks noChangeAspect="1"/>
          </p:cNvPicPr>
          <p:nvPr/>
        </p:nvPicPr>
        <p:blipFill rotWithShape="1">
          <a:blip r:embed="rId10" cstate="print">
            <a:extLst>
              <a:ext uri="{28A0092B-C50C-407E-A947-70E740481C1C}">
                <a14:useLocalDpi xmlns:a14="http://schemas.microsoft.com/office/drawing/2010/main" val="0"/>
              </a:ext>
            </a:extLst>
          </a:blip>
          <a:srcRect l="-1110" t="12500" r="2592" b="11042"/>
          <a:stretch/>
        </p:blipFill>
        <p:spPr>
          <a:xfrm>
            <a:off x="4575487" y="5212530"/>
            <a:ext cx="1822571" cy="2514600"/>
          </a:xfrm>
          <a:prstGeom prst="rect">
            <a:avLst/>
          </a:prstGeom>
          <a:ln>
            <a:solidFill>
              <a:srgbClr val="5EA9CA"/>
            </a:solidFill>
          </a:ln>
        </p:spPr>
      </p:pic>
      <p:pic>
        <p:nvPicPr>
          <p:cNvPr id="5" name="صورة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1873" y="5212530"/>
            <a:ext cx="1787255" cy="2520117"/>
          </a:xfrm>
          <a:prstGeom prst="rect">
            <a:avLst/>
          </a:prstGeom>
          <a:ln>
            <a:solidFill>
              <a:srgbClr val="5EA9CA"/>
            </a:solidFill>
          </a:ln>
        </p:spPr>
      </p:pic>
      <p:pic>
        <p:nvPicPr>
          <p:cNvPr id="6" name="صورة 5"/>
          <p:cNvPicPr>
            <a:picLocks noChangeAspect="1"/>
          </p:cNvPicPr>
          <p:nvPr/>
        </p:nvPicPr>
        <p:blipFill rotWithShape="1">
          <a:blip r:embed="rId12">
            <a:extLst>
              <a:ext uri="{28A0092B-C50C-407E-A947-70E740481C1C}">
                <a14:useLocalDpi xmlns:a14="http://schemas.microsoft.com/office/drawing/2010/main" val="0"/>
              </a:ext>
            </a:extLst>
          </a:blip>
          <a:srcRect l="20855" t="2186" r="24644" b="61602"/>
          <a:stretch/>
        </p:blipFill>
        <p:spPr>
          <a:xfrm>
            <a:off x="609388" y="1607480"/>
            <a:ext cx="1825525" cy="2421309"/>
          </a:xfrm>
          <a:prstGeom prst="rect">
            <a:avLst/>
          </a:prstGeom>
          <a:ln>
            <a:solidFill>
              <a:srgbClr val="5EA9CA"/>
            </a:solidFill>
          </a:ln>
        </p:spPr>
      </p:pic>
      <p:pic>
        <p:nvPicPr>
          <p:cNvPr id="7" name="صورة 6"/>
          <p:cNvPicPr>
            <a:picLocks noChangeAspect="1"/>
          </p:cNvPicPr>
          <p:nvPr/>
        </p:nvPicPr>
        <p:blipFill rotWithShape="1">
          <a:blip r:embed="rId13" cstate="print">
            <a:extLst>
              <a:ext uri="{28A0092B-C50C-407E-A947-70E740481C1C}">
                <a14:useLocalDpi xmlns:a14="http://schemas.microsoft.com/office/drawing/2010/main" val="0"/>
              </a:ext>
            </a:extLst>
          </a:blip>
          <a:srcRect l="1110" t="8958" r="2964" b="13125"/>
          <a:stretch/>
        </p:blipFill>
        <p:spPr>
          <a:xfrm>
            <a:off x="609388" y="5212531"/>
            <a:ext cx="1896773" cy="2514600"/>
          </a:xfrm>
          <a:prstGeom prst="rect">
            <a:avLst/>
          </a:prstGeom>
          <a:ln>
            <a:solidFill>
              <a:srgbClr val="5EA9CA"/>
            </a:solidFill>
          </a:ln>
        </p:spPr>
      </p:pic>
      <p:pic>
        <p:nvPicPr>
          <p:cNvPr id="15" name="صورة 14"/>
          <p:cNvPicPr>
            <a:picLocks noChangeAspect="1"/>
          </p:cNvPicPr>
          <p:nvPr/>
        </p:nvPicPr>
        <p:blipFill rotWithShape="1">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736628" y="4507418"/>
            <a:ext cx="3743700" cy="855821"/>
          </a:xfrm>
          <a:prstGeom prst="rect">
            <a:avLst/>
          </a:prstGeom>
        </p:spPr>
      </p:pic>
      <p:sp>
        <p:nvSpPr>
          <p:cNvPr id="16" name="Google Shape;105;p2"/>
          <p:cNvSpPr txBox="1"/>
          <p:nvPr/>
        </p:nvSpPr>
        <p:spPr>
          <a:xfrm>
            <a:off x="1812043" y="3856314"/>
            <a:ext cx="3467676" cy="132339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20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2000" b="1" dirty="0">
                <a:solidFill>
                  <a:srgbClr val="7DA7BC"/>
                </a:solidFill>
                <a:latin typeface="Arial"/>
                <a:ea typeface="Arial"/>
                <a:cs typeface="Arial"/>
                <a:sym typeface="Arial"/>
              </a:rPr>
              <a:t>مقتطفات من البرنامج التحفيزي والأنشطة المصاحبة للبرامج</a:t>
            </a:r>
            <a:endParaRPr sz="1100" dirty="0"/>
          </a:p>
          <a:p>
            <a:pPr marL="0" marR="0" lvl="0" indent="0" algn="ctr" rtl="1">
              <a:spcBef>
                <a:spcPts val="0"/>
              </a:spcBef>
              <a:spcAft>
                <a:spcPts val="0"/>
              </a:spcAft>
              <a:buNone/>
            </a:pPr>
            <a:endParaRPr sz="2000" b="1" dirty="0">
              <a:solidFill>
                <a:srgbClr val="7DA7BC"/>
              </a:solidFill>
              <a:latin typeface="Arial"/>
              <a:ea typeface="Arial"/>
              <a:cs typeface="Arial"/>
              <a:sym typeface="Arial"/>
            </a:endParaRPr>
          </a:p>
        </p:txBody>
      </p:sp>
    </p:spTree>
    <p:extLst>
      <p:ext uri="{BB962C8B-B14F-4D97-AF65-F5344CB8AC3E}">
        <p14:creationId xmlns:p14="http://schemas.microsoft.com/office/powerpoint/2010/main" val="125669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4" name="Google Shape;107;p2"/>
          <p:cNvPicPr preferRelativeResize="0"/>
          <p:nvPr/>
        </p:nvPicPr>
        <p:blipFill rotWithShape="1">
          <a:blip r:embed="rId3">
            <a:alphaModFix/>
          </a:blip>
          <a:srcRect t="7060"/>
          <a:stretch/>
        </p:blipFill>
        <p:spPr>
          <a:xfrm>
            <a:off x="681656" y="2306921"/>
            <a:ext cx="1701800" cy="5016402"/>
          </a:xfrm>
          <a:prstGeom prst="rect">
            <a:avLst/>
          </a:prstGeom>
          <a:noFill/>
          <a:ln>
            <a:noFill/>
          </a:ln>
        </p:spPr>
      </p:pic>
      <p:pic>
        <p:nvPicPr>
          <p:cNvPr id="101" name="Google Shape;101;p2"/>
          <p:cNvPicPr preferRelativeResize="0"/>
          <p:nvPr/>
        </p:nvPicPr>
        <p:blipFill rotWithShape="1">
          <a:blip r:embed="rId4">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5">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6">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9" name="صورة 8"/>
          <p:cNvPicPr>
            <a:picLocks noChangeAspect="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598616" y="1467300"/>
            <a:ext cx="3743700" cy="855821"/>
          </a:xfrm>
          <a:prstGeom prst="rect">
            <a:avLst/>
          </a:prstGeom>
        </p:spPr>
      </p:pic>
      <p:sp>
        <p:nvSpPr>
          <p:cNvPr id="11" name="Google Shape;105;p2"/>
          <p:cNvSpPr txBox="1"/>
          <p:nvPr/>
        </p:nvSpPr>
        <p:spPr>
          <a:xfrm>
            <a:off x="1731181" y="816196"/>
            <a:ext cx="3467676" cy="138495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28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2800" b="1" dirty="0">
                <a:solidFill>
                  <a:srgbClr val="7DA7BC"/>
                </a:solidFill>
                <a:latin typeface="Arial"/>
                <a:ea typeface="Arial"/>
                <a:cs typeface="Arial"/>
                <a:sym typeface="Arial"/>
              </a:rPr>
              <a:t>من آراء المتدربات </a:t>
            </a:r>
            <a:endParaRPr sz="1400" dirty="0"/>
          </a:p>
          <a:p>
            <a:pPr marL="0" marR="0" lvl="0" indent="0" algn="ctr" rtl="1">
              <a:spcBef>
                <a:spcPts val="0"/>
              </a:spcBef>
              <a:spcAft>
                <a:spcPts val="0"/>
              </a:spcAft>
              <a:buNone/>
            </a:pPr>
            <a:endParaRPr sz="2800" b="1" dirty="0">
              <a:solidFill>
                <a:srgbClr val="7DA7BC"/>
              </a:solidFill>
              <a:latin typeface="Arial"/>
              <a:ea typeface="Arial"/>
              <a:cs typeface="Arial"/>
              <a:sym typeface="Arial"/>
            </a:endParaRPr>
          </a:p>
        </p:txBody>
      </p:sp>
      <p:pic>
        <p:nvPicPr>
          <p:cNvPr id="2" name="صورة 1"/>
          <p:cNvPicPr>
            <a:picLocks noChangeAspect="1"/>
          </p:cNvPicPr>
          <p:nvPr/>
        </p:nvPicPr>
        <p:blipFill rotWithShape="1">
          <a:blip r:embed="rId8">
            <a:extLst>
              <a:ext uri="{28A0092B-C50C-407E-A947-70E740481C1C}">
                <a14:useLocalDpi xmlns:a14="http://schemas.microsoft.com/office/drawing/2010/main" val="0"/>
              </a:ext>
            </a:extLst>
          </a:blip>
          <a:srcRect l="-740" t="20416" r="4074" b="36042"/>
          <a:stretch/>
        </p:blipFill>
        <p:spPr>
          <a:xfrm>
            <a:off x="2513559" y="2323121"/>
            <a:ext cx="4002581" cy="3205132"/>
          </a:xfrm>
          <a:prstGeom prst="rect">
            <a:avLst/>
          </a:prstGeom>
        </p:spPr>
      </p:pic>
      <p:pic>
        <p:nvPicPr>
          <p:cNvPr id="3" name="صورة 2"/>
          <p:cNvPicPr>
            <a:picLocks noChangeAspect="1"/>
          </p:cNvPicPr>
          <p:nvPr/>
        </p:nvPicPr>
        <p:blipFill rotWithShape="1">
          <a:blip r:embed="rId9">
            <a:extLst>
              <a:ext uri="{28A0092B-C50C-407E-A947-70E740481C1C}">
                <a14:useLocalDpi xmlns:a14="http://schemas.microsoft.com/office/drawing/2010/main" val="0"/>
              </a:ext>
            </a:extLst>
          </a:blip>
          <a:srcRect t="20208" r="3334" b="25000"/>
          <a:stretch/>
        </p:blipFill>
        <p:spPr>
          <a:xfrm>
            <a:off x="504925" y="5200650"/>
            <a:ext cx="3435006" cy="3461328"/>
          </a:xfrm>
          <a:prstGeom prst="rect">
            <a:avLst/>
          </a:prstGeom>
        </p:spPr>
      </p:pic>
      <p:pic>
        <p:nvPicPr>
          <p:cNvPr id="13" name="Google Shape;108;p2"/>
          <p:cNvPicPr preferRelativeResize="0"/>
          <p:nvPr/>
        </p:nvPicPr>
        <p:blipFill rotWithShape="1">
          <a:blip r:embed="rId10">
            <a:alphaModFix/>
          </a:blip>
          <a:srcRect/>
          <a:stretch/>
        </p:blipFill>
        <p:spPr>
          <a:xfrm>
            <a:off x="4200138" y="5650224"/>
            <a:ext cx="1955800" cy="5080000"/>
          </a:xfrm>
          <a:prstGeom prst="rect">
            <a:avLst/>
          </a:prstGeom>
          <a:noFill/>
          <a:ln>
            <a:noFill/>
          </a:ln>
        </p:spPr>
      </p:pic>
    </p:spTree>
    <p:extLst>
      <p:ext uri="{BB962C8B-B14F-4D97-AF65-F5344CB8AC3E}">
        <p14:creationId xmlns:p14="http://schemas.microsoft.com/office/powerpoint/2010/main" val="1795936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4" name="Google Shape;107;p2"/>
          <p:cNvPicPr preferRelativeResize="0"/>
          <p:nvPr/>
        </p:nvPicPr>
        <p:blipFill rotWithShape="1">
          <a:blip r:embed="rId3">
            <a:alphaModFix/>
          </a:blip>
          <a:srcRect t="7060"/>
          <a:stretch/>
        </p:blipFill>
        <p:spPr>
          <a:xfrm>
            <a:off x="681656" y="2306921"/>
            <a:ext cx="1701800" cy="5016402"/>
          </a:xfrm>
          <a:prstGeom prst="rect">
            <a:avLst/>
          </a:prstGeom>
          <a:noFill/>
          <a:ln>
            <a:noFill/>
          </a:ln>
        </p:spPr>
      </p:pic>
      <p:pic>
        <p:nvPicPr>
          <p:cNvPr id="101" name="Google Shape;101;p2"/>
          <p:cNvPicPr preferRelativeResize="0"/>
          <p:nvPr/>
        </p:nvPicPr>
        <p:blipFill rotWithShape="1">
          <a:blip r:embed="rId4">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5">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6">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9" name="صورة 8"/>
          <p:cNvPicPr>
            <a:picLocks noChangeAspect="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598616" y="1467300"/>
            <a:ext cx="3743700" cy="855821"/>
          </a:xfrm>
          <a:prstGeom prst="rect">
            <a:avLst/>
          </a:prstGeom>
        </p:spPr>
      </p:pic>
      <p:sp>
        <p:nvSpPr>
          <p:cNvPr id="11" name="Google Shape;105;p2"/>
          <p:cNvSpPr txBox="1"/>
          <p:nvPr/>
        </p:nvSpPr>
        <p:spPr>
          <a:xfrm>
            <a:off x="1731181" y="854296"/>
            <a:ext cx="3467676" cy="132339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20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2000" b="1" dirty="0">
                <a:solidFill>
                  <a:srgbClr val="7DA7BC"/>
                </a:solidFill>
                <a:latin typeface="Arial"/>
                <a:ea typeface="Arial"/>
                <a:cs typeface="Arial"/>
                <a:sym typeface="Arial"/>
              </a:rPr>
              <a:t>من فوائد اللقاءات</a:t>
            </a:r>
          </a:p>
          <a:p>
            <a:pPr marL="0" marR="0" lvl="0" indent="0" algn="ctr" rtl="1">
              <a:spcBef>
                <a:spcPts val="0"/>
              </a:spcBef>
              <a:spcAft>
                <a:spcPts val="0"/>
              </a:spcAft>
              <a:buNone/>
            </a:pPr>
            <a:r>
              <a:rPr lang="ar-SA" sz="2000" b="1" dirty="0">
                <a:solidFill>
                  <a:srgbClr val="7DA7BC"/>
                </a:solidFill>
                <a:latin typeface="Arial"/>
                <a:ea typeface="Arial"/>
                <a:cs typeface="Arial"/>
                <a:sym typeface="Arial"/>
              </a:rPr>
              <a:t> بسطور المتدربات </a:t>
            </a:r>
            <a:endParaRPr sz="1100" dirty="0"/>
          </a:p>
          <a:p>
            <a:pPr marL="0" marR="0" lvl="0" indent="0" algn="ctr" rtl="1">
              <a:spcBef>
                <a:spcPts val="0"/>
              </a:spcBef>
              <a:spcAft>
                <a:spcPts val="0"/>
              </a:spcAft>
              <a:buNone/>
            </a:pPr>
            <a:endParaRPr sz="2000" b="1" dirty="0">
              <a:solidFill>
                <a:srgbClr val="7DA7BC"/>
              </a:solidFill>
              <a:latin typeface="Arial"/>
              <a:ea typeface="Arial"/>
              <a:cs typeface="Arial"/>
              <a:sym typeface="Arial"/>
            </a:endParaRPr>
          </a:p>
        </p:txBody>
      </p:sp>
      <p:pic>
        <p:nvPicPr>
          <p:cNvPr id="13" name="Google Shape;108;p2"/>
          <p:cNvPicPr preferRelativeResize="0"/>
          <p:nvPr/>
        </p:nvPicPr>
        <p:blipFill rotWithShape="1">
          <a:blip r:embed="rId8">
            <a:alphaModFix/>
          </a:blip>
          <a:srcRect/>
          <a:stretch/>
        </p:blipFill>
        <p:spPr>
          <a:xfrm>
            <a:off x="4200138" y="5650224"/>
            <a:ext cx="1955800" cy="5080000"/>
          </a:xfrm>
          <a:prstGeom prst="rect">
            <a:avLst/>
          </a:prstGeom>
          <a:noFill/>
          <a:ln>
            <a:noFill/>
          </a:ln>
        </p:spPr>
      </p:pic>
      <p:pic>
        <p:nvPicPr>
          <p:cNvPr id="4" name="صورة 3"/>
          <p:cNvPicPr>
            <a:picLocks noChangeAspect="1"/>
          </p:cNvPicPr>
          <p:nvPr/>
        </p:nvPicPr>
        <p:blipFill rotWithShape="1">
          <a:blip r:embed="rId9">
            <a:extLst>
              <a:ext uri="{28A0092B-C50C-407E-A947-70E740481C1C}">
                <a14:useLocalDpi xmlns:a14="http://schemas.microsoft.com/office/drawing/2010/main" val="0"/>
              </a:ext>
            </a:extLst>
          </a:blip>
          <a:srcRect l="5555" t="7292" r="741" b="53541"/>
          <a:stretch/>
        </p:blipFill>
        <p:spPr>
          <a:xfrm>
            <a:off x="2708228" y="2387421"/>
            <a:ext cx="3671938" cy="2728554"/>
          </a:xfrm>
          <a:prstGeom prst="rect">
            <a:avLst/>
          </a:prstGeom>
        </p:spPr>
      </p:pic>
      <p:pic>
        <p:nvPicPr>
          <p:cNvPr id="15" name="صورة 14"/>
          <p:cNvPicPr>
            <a:picLocks noChangeAspect="1"/>
          </p:cNvPicPr>
          <p:nvPr/>
        </p:nvPicPr>
        <p:blipFill rotWithShape="1">
          <a:blip r:embed="rId9">
            <a:extLst>
              <a:ext uri="{28A0092B-C50C-407E-A947-70E740481C1C}">
                <a14:useLocalDpi xmlns:a14="http://schemas.microsoft.com/office/drawing/2010/main" val="0"/>
              </a:ext>
            </a:extLst>
          </a:blip>
          <a:srcRect l="8287" t="56493" r="-1991" b="9591"/>
          <a:stretch/>
        </p:blipFill>
        <p:spPr>
          <a:xfrm>
            <a:off x="469353" y="5406198"/>
            <a:ext cx="4102647" cy="2752227"/>
          </a:xfrm>
          <a:prstGeom prst="rect">
            <a:avLst/>
          </a:prstGeom>
        </p:spPr>
      </p:pic>
    </p:spTree>
    <p:extLst>
      <p:ext uri="{BB962C8B-B14F-4D97-AF65-F5344CB8AC3E}">
        <p14:creationId xmlns:p14="http://schemas.microsoft.com/office/powerpoint/2010/main" val="209148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7" name="مستطيل مستدير الزوايا 16"/>
          <p:cNvSpPr/>
          <p:nvPr/>
        </p:nvSpPr>
        <p:spPr>
          <a:xfrm>
            <a:off x="1244528" y="2336057"/>
            <a:ext cx="3513739" cy="338546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المرحلة الثانية :  </a:t>
            </a:r>
          </a:p>
        </p:txBody>
      </p:sp>
      <p:pic>
        <p:nvPicPr>
          <p:cNvPr id="8" name="صورة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4915" y="3202686"/>
            <a:ext cx="1846245" cy="1798584"/>
          </a:xfrm>
          <a:prstGeom prst="rect">
            <a:avLst/>
          </a:prstGeom>
        </p:spPr>
      </p:pic>
    </p:spTree>
    <p:extLst>
      <p:ext uri="{BB962C8B-B14F-4D97-AF65-F5344CB8AC3E}">
        <p14:creationId xmlns:p14="http://schemas.microsoft.com/office/powerpoint/2010/main" val="2636329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oogle Shape;175;p7"/>
          <p:cNvPicPr preferRelativeResize="0"/>
          <p:nvPr/>
        </p:nvPicPr>
        <p:blipFill rotWithShape="1">
          <a:blip r:embed="rId2">
            <a:alphaModFix/>
          </a:blip>
          <a:srcRect/>
          <a:stretch/>
        </p:blipFill>
        <p:spPr>
          <a:xfrm>
            <a:off x="5078688" y="274126"/>
            <a:ext cx="1678634" cy="921084"/>
          </a:xfrm>
          <a:prstGeom prst="rect">
            <a:avLst/>
          </a:prstGeom>
          <a:noFill/>
          <a:ln>
            <a:noFill/>
          </a:ln>
        </p:spPr>
      </p:pic>
      <p:pic>
        <p:nvPicPr>
          <p:cNvPr id="45" name="Google Shape;176;p7"/>
          <p:cNvPicPr preferRelativeResize="0"/>
          <p:nvPr/>
        </p:nvPicPr>
        <p:blipFill rotWithShape="1">
          <a:blip r:embed="rId3">
            <a:alphaModFix/>
          </a:blip>
          <a:srcRect/>
          <a:stretch/>
        </p:blipFill>
        <p:spPr>
          <a:xfrm>
            <a:off x="1736628" y="170822"/>
            <a:ext cx="971600" cy="971600"/>
          </a:xfrm>
          <a:prstGeom prst="rect">
            <a:avLst/>
          </a:prstGeom>
          <a:noFill/>
          <a:ln>
            <a:noFill/>
          </a:ln>
        </p:spPr>
      </p:pic>
      <p:pic>
        <p:nvPicPr>
          <p:cNvPr id="46" name="Google Shape;177;p7" descr="صورة تحتوي على نص&#10;&#10;تم إنشاء الوصف تلقائياً"/>
          <p:cNvPicPr preferRelativeResize="0"/>
          <p:nvPr/>
        </p:nvPicPr>
        <p:blipFill rotWithShape="1">
          <a:blip r:embed="rId4">
            <a:alphaModFix/>
          </a:blip>
          <a:srcRect/>
          <a:stretch/>
        </p:blipFill>
        <p:spPr>
          <a:xfrm>
            <a:off x="275095" y="242024"/>
            <a:ext cx="1461533" cy="829196"/>
          </a:xfrm>
          <a:prstGeom prst="rect">
            <a:avLst/>
          </a:prstGeom>
          <a:noFill/>
          <a:ln>
            <a:noFill/>
          </a:ln>
        </p:spPr>
      </p:pic>
      <p:sp>
        <p:nvSpPr>
          <p:cNvPr id="47" name="Google Shape;178;p7"/>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48" name="رابط مستقيم 47"/>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51" name="Group 4"/>
          <p:cNvGrpSpPr/>
          <p:nvPr/>
        </p:nvGrpSpPr>
        <p:grpSpPr>
          <a:xfrm>
            <a:off x="4022782" y="3383786"/>
            <a:ext cx="1754717" cy="1763183"/>
            <a:chOff x="5159376" y="2154238"/>
            <a:chExt cx="1316038" cy="1322387"/>
          </a:xfrm>
        </p:grpSpPr>
        <p:sp>
          <p:nvSpPr>
            <p:cNvPr id="52" name="Freeform 5"/>
            <p:cNvSpPr>
              <a:spLocks/>
            </p:cNvSpPr>
            <p:nvPr/>
          </p:nvSpPr>
          <p:spPr bwMode="auto">
            <a:xfrm>
              <a:off x="5159376" y="2154238"/>
              <a:ext cx="1316038" cy="1322387"/>
            </a:xfrm>
            <a:custGeom>
              <a:avLst/>
              <a:gdLst>
                <a:gd name="T0" fmla="*/ 606 w 671"/>
                <a:gd name="T1" fmla="*/ 243 h 674"/>
                <a:gd name="T2" fmla="*/ 635 w 671"/>
                <a:gd name="T3" fmla="*/ 182 h 674"/>
                <a:gd name="T4" fmla="*/ 569 w 671"/>
                <a:gd name="T5" fmla="*/ 170 h 674"/>
                <a:gd name="T6" fmla="*/ 579 w 671"/>
                <a:gd name="T7" fmla="*/ 104 h 674"/>
                <a:gd name="T8" fmla="*/ 512 w 671"/>
                <a:gd name="T9" fmla="*/ 111 h 674"/>
                <a:gd name="T10" fmla="*/ 504 w 671"/>
                <a:gd name="T11" fmla="*/ 45 h 674"/>
                <a:gd name="T12" fmla="*/ 442 w 671"/>
                <a:gd name="T13" fmla="*/ 71 h 674"/>
                <a:gd name="T14" fmla="*/ 415 w 671"/>
                <a:gd name="T15" fmla="*/ 10 h 674"/>
                <a:gd name="T16" fmla="*/ 362 w 671"/>
                <a:gd name="T17" fmla="*/ 51 h 674"/>
                <a:gd name="T18" fmla="*/ 319 w 671"/>
                <a:gd name="T19" fmla="*/ 0 h 674"/>
                <a:gd name="T20" fmla="*/ 293 w 671"/>
                <a:gd name="T21" fmla="*/ 53 h 674"/>
                <a:gd name="T22" fmla="*/ 252 w 671"/>
                <a:gd name="T23" fmla="*/ 10 h 674"/>
                <a:gd name="T24" fmla="*/ 226 w 671"/>
                <a:gd name="T25" fmla="*/ 72 h 674"/>
                <a:gd name="T26" fmla="*/ 164 w 671"/>
                <a:gd name="T27" fmla="*/ 47 h 674"/>
                <a:gd name="T28" fmla="*/ 156 w 671"/>
                <a:gd name="T29" fmla="*/ 113 h 674"/>
                <a:gd name="T30" fmla="*/ 89 w 671"/>
                <a:gd name="T31" fmla="*/ 107 h 674"/>
                <a:gd name="T32" fmla="*/ 100 w 671"/>
                <a:gd name="T33" fmla="*/ 173 h 674"/>
                <a:gd name="T34" fmla="*/ 35 w 671"/>
                <a:gd name="T35" fmla="*/ 186 h 674"/>
                <a:gd name="T36" fmla="*/ 64 w 671"/>
                <a:gd name="T37" fmla="*/ 246 h 674"/>
                <a:gd name="T38" fmla="*/ 4 w 671"/>
                <a:gd name="T39" fmla="*/ 276 h 674"/>
                <a:gd name="T40" fmla="*/ 49 w 671"/>
                <a:gd name="T41" fmla="*/ 326 h 674"/>
                <a:gd name="T42" fmla="*/ 1 w 671"/>
                <a:gd name="T43" fmla="*/ 372 h 674"/>
                <a:gd name="T44" fmla="*/ 5 w 671"/>
                <a:gd name="T45" fmla="*/ 401 h 674"/>
                <a:gd name="T46" fmla="*/ 65 w 671"/>
                <a:gd name="T47" fmla="*/ 431 h 674"/>
                <a:gd name="T48" fmla="*/ 36 w 671"/>
                <a:gd name="T49" fmla="*/ 491 h 674"/>
                <a:gd name="T50" fmla="*/ 102 w 671"/>
                <a:gd name="T51" fmla="*/ 503 h 674"/>
                <a:gd name="T52" fmla="*/ 92 w 671"/>
                <a:gd name="T53" fmla="*/ 569 h 674"/>
                <a:gd name="T54" fmla="*/ 158 w 671"/>
                <a:gd name="T55" fmla="*/ 562 h 674"/>
                <a:gd name="T56" fmla="*/ 167 w 671"/>
                <a:gd name="T57" fmla="*/ 628 h 674"/>
                <a:gd name="T58" fmla="*/ 229 w 671"/>
                <a:gd name="T59" fmla="*/ 603 h 674"/>
                <a:gd name="T60" fmla="*/ 256 w 671"/>
                <a:gd name="T61" fmla="*/ 664 h 674"/>
                <a:gd name="T62" fmla="*/ 308 w 671"/>
                <a:gd name="T63" fmla="*/ 622 h 674"/>
                <a:gd name="T64" fmla="*/ 351 w 671"/>
                <a:gd name="T65" fmla="*/ 673 h 674"/>
                <a:gd name="T66" fmla="*/ 378 w 671"/>
                <a:gd name="T67" fmla="*/ 620 h 674"/>
                <a:gd name="T68" fmla="*/ 418 w 671"/>
                <a:gd name="T69" fmla="*/ 663 h 674"/>
                <a:gd name="T70" fmla="*/ 444 w 671"/>
                <a:gd name="T71" fmla="*/ 602 h 674"/>
                <a:gd name="T72" fmla="*/ 507 w 671"/>
                <a:gd name="T73" fmla="*/ 627 h 674"/>
                <a:gd name="T74" fmla="*/ 515 w 671"/>
                <a:gd name="T75" fmla="*/ 560 h 674"/>
                <a:gd name="T76" fmla="*/ 581 w 671"/>
                <a:gd name="T77" fmla="*/ 567 h 674"/>
                <a:gd name="T78" fmla="*/ 570 w 671"/>
                <a:gd name="T79" fmla="*/ 501 h 674"/>
                <a:gd name="T80" fmla="*/ 636 w 671"/>
                <a:gd name="T81" fmla="*/ 488 h 674"/>
                <a:gd name="T82" fmla="*/ 607 w 671"/>
                <a:gd name="T83" fmla="*/ 428 h 674"/>
                <a:gd name="T84" fmla="*/ 667 w 671"/>
                <a:gd name="T85" fmla="*/ 397 h 674"/>
                <a:gd name="T86" fmla="*/ 622 w 671"/>
                <a:gd name="T87" fmla="*/ 348 h 674"/>
                <a:gd name="T88" fmla="*/ 670 w 671"/>
                <a:gd name="T89" fmla="*/ 301 h 674"/>
                <a:gd name="T90" fmla="*/ 666 w 671"/>
                <a:gd name="T91" fmla="*/ 27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1" h="674">
                  <a:moveTo>
                    <a:pt x="613" y="266"/>
                  </a:moveTo>
                  <a:cubicBezTo>
                    <a:pt x="611" y="258"/>
                    <a:pt x="609" y="250"/>
                    <a:pt x="606" y="243"/>
                  </a:cubicBezTo>
                  <a:cubicBezTo>
                    <a:pt x="617" y="232"/>
                    <a:pt x="634" y="220"/>
                    <a:pt x="647" y="208"/>
                  </a:cubicBezTo>
                  <a:cubicBezTo>
                    <a:pt x="643" y="199"/>
                    <a:pt x="639" y="191"/>
                    <a:pt x="635" y="182"/>
                  </a:cubicBezTo>
                  <a:cubicBezTo>
                    <a:pt x="618" y="185"/>
                    <a:pt x="597" y="190"/>
                    <a:pt x="582" y="191"/>
                  </a:cubicBezTo>
                  <a:cubicBezTo>
                    <a:pt x="578" y="184"/>
                    <a:pt x="573" y="177"/>
                    <a:pt x="569" y="170"/>
                  </a:cubicBezTo>
                  <a:cubicBezTo>
                    <a:pt x="576" y="157"/>
                    <a:pt x="588" y="140"/>
                    <a:pt x="598" y="126"/>
                  </a:cubicBezTo>
                  <a:cubicBezTo>
                    <a:pt x="592" y="118"/>
                    <a:pt x="586" y="111"/>
                    <a:pt x="579" y="104"/>
                  </a:cubicBezTo>
                  <a:cubicBezTo>
                    <a:pt x="563" y="112"/>
                    <a:pt x="545" y="122"/>
                    <a:pt x="531" y="127"/>
                  </a:cubicBezTo>
                  <a:cubicBezTo>
                    <a:pt x="525" y="122"/>
                    <a:pt x="519" y="116"/>
                    <a:pt x="512" y="111"/>
                  </a:cubicBezTo>
                  <a:cubicBezTo>
                    <a:pt x="516" y="97"/>
                    <a:pt x="523" y="77"/>
                    <a:pt x="528" y="61"/>
                  </a:cubicBezTo>
                  <a:cubicBezTo>
                    <a:pt x="520" y="55"/>
                    <a:pt x="512" y="50"/>
                    <a:pt x="504" y="45"/>
                  </a:cubicBezTo>
                  <a:cubicBezTo>
                    <a:pt x="491" y="57"/>
                    <a:pt x="476" y="72"/>
                    <a:pt x="464" y="81"/>
                  </a:cubicBezTo>
                  <a:cubicBezTo>
                    <a:pt x="457" y="77"/>
                    <a:pt x="449" y="74"/>
                    <a:pt x="442" y="71"/>
                  </a:cubicBezTo>
                  <a:cubicBezTo>
                    <a:pt x="441" y="56"/>
                    <a:pt x="442" y="35"/>
                    <a:pt x="442" y="17"/>
                  </a:cubicBezTo>
                  <a:cubicBezTo>
                    <a:pt x="433" y="14"/>
                    <a:pt x="424" y="12"/>
                    <a:pt x="415" y="10"/>
                  </a:cubicBezTo>
                  <a:cubicBezTo>
                    <a:pt x="406" y="24"/>
                    <a:pt x="396" y="43"/>
                    <a:pt x="387" y="55"/>
                  </a:cubicBezTo>
                  <a:cubicBezTo>
                    <a:pt x="379" y="53"/>
                    <a:pt x="371" y="52"/>
                    <a:pt x="362" y="51"/>
                  </a:cubicBezTo>
                  <a:cubicBezTo>
                    <a:pt x="357" y="37"/>
                    <a:pt x="353" y="17"/>
                    <a:pt x="348" y="0"/>
                  </a:cubicBezTo>
                  <a:cubicBezTo>
                    <a:pt x="339" y="0"/>
                    <a:pt x="329" y="0"/>
                    <a:pt x="319" y="0"/>
                  </a:cubicBezTo>
                  <a:cubicBezTo>
                    <a:pt x="315" y="17"/>
                    <a:pt x="310" y="38"/>
                    <a:pt x="305" y="52"/>
                  </a:cubicBezTo>
                  <a:cubicBezTo>
                    <a:pt x="301" y="52"/>
                    <a:pt x="297" y="53"/>
                    <a:pt x="293" y="53"/>
                  </a:cubicBezTo>
                  <a:cubicBezTo>
                    <a:pt x="289" y="54"/>
                    <a:pt x="285" y="55"/>
                    <a:pt x="281" y="55"/>
                  </a:cubicBezTo>
                  <a:cubicBezTo>
                    <a:pt x="272" y="43"/>
                    <a:pt x="262" y="25"/>
                    <a:pt x="252" y="10"/>
                  </a:cubicBezTo>
                  <a:cubicBezTo>
                    <a:pt x="243" y="13"/>
                    <a:pt x="234" y="16"/>
                    <a:pt x="225" y="19"/>
                  </a:cubicBezTo>
                  <a:cubicBezTo>
                    <a:pt x="225" y="36"/>
                    <a:pt x="227" y="57"/>
                    <a:pt x="226" y="72"/>
                  </a:cubicBezTo>
                  <a:cubicBezTo>
                    <a:pt x="218" y="75"/>
                    <a:pt x="211" y="78"/>
                    <a:pt x="204" y="82"/>
                  </a:cubicBezTo>
                  <a:cubicBezTo>
                    <a:pt x="192" y="73"/>
                    <a:pt x="177" y="58"/>
                    <a:pt x="164" y="47"/>
                  </a:cubicBezTo>
                  <a:cubicBezTo>
                    <a:pt x="156" y="52"/>
                    <a:pt x="148" y="57"/>
                    <a:pt x="140" y="63"/>
                  </a:cubicBezTo>
                  <a:cubicBezTo>
                    <a:pt x="145" y="79"/>
                    <a:pt x="152" y="99"/>
                    <a:pt x="156" y="113"/>
                  </a:cubicBezTo>
                  <a:cubicBezTo>
                    <a:pt x="150" y="118"/>
                    <a:pt x="143" y="124"/>
                    <a:pt x="137" y="129"/>
                  </a:cubicBezTo>
                  <a:cubicBezTo>
                    <a:pt x="124" y="124"/>
                    <a:pt x="105" y="114"/>
                    <a:pt x="89" y="107"/>
                  </a:cubicBezTo>
                  <a:cubicBezTo>
                    <a:pt x="83" y="114"/>
                    <a:pt x="77" y="121"/>
                    <a:pt x="71" y="129"/>
                  </a:cubicBezTo>
                  <a:cubicBezTo>
                    <a:pt x="80" y="143"/>
                    <a:pt x="93" y="160"/>
                    <a:pt x="100" y="173"/>
                  </a:cubicBezTo>
                  <a:cubicBezTo>
                    <a:pt x="96" y="180"/>
                    <a:pt x="91" y="186"/>
                    <a:pt x="87" y="194"/>
                  </a:cubicBezTo>
                  <a:cubicBezTo>
                    <a:pt x="72" y="192"/>
                    <a:pt x="52" y="188"/>
                    <a:pt x="35" y="186"/>
                  </a:cubicBezTo>
                  <a:cubicBezTo>
                    <a:pt x="30" y="194"/>
                    <a:pt x="26" y="203"/>
                    <a:pt x="23" y="212"/>
                  </a:cubicBezTo>
                  <a:cubicBezTo>
                    <a:pt x="36" y="223"/>
                    <a:pt x="53" y="235"/>
                    <a:pt x="64" y="246"/>
                  </a:cubicBezTo>
                  <a:cubicBezTo>
                    <a:pt x="61" y="253"/>
                    <a:pt x="59" y="261"/>
                    <a:pt x="57" y="269"/>
                  </a:cubicBezTo>
                  <a:cubicBezTo>
                    <a:pt x="42" y="272"/>
                    <a:pt x="21" y="274"/>
                    <a:pt x="4" y="276"/>
                  </a:cubicBezTo>
                  <a:cubicBezTo>
                    <a:pt x="2" y="286"/>
                    <a:pt x="1" y="295"/>
                    <a:pt x="0" y="305"/>
                  </a:cubicBezTo>
                  <a:cubicBezTo>
                    <a:pt x="16" y="312"/>
                    <a:pt x="36" y="319"/>
                    <a:pt x="49" y="326"/>
                  </a:cubicBezTo>
                  <a:cubicBezTo>
                    <a:pt x="49" y="334"/>
                    <a:pt x="49" y="342"/>
                    <a:pt x="49" y="350"/>
                  </a:cubicBezTo>
                  <a:cubicBezTo>
                    <a:pt x="36" y="357"/>
                    <a:pt x="16" y="365"/>
                    <a:pt x="1" y="372"/>
                  </a:cubicBezTo>
                  <a:cubicBezTo>
                    <a:pt x="1" y="377"/>
                    <a:pt x="2" y="382"/>
                    <a:pt x="2" y="386"/>
                  </a:cubicBezTo>
                  <a:cubicBezTo>
                    <a:pt x="3" y="391"/>
                    <a:pt x="4" y="396"/>
                    <a:pt x="5" y="401"/>
                  </a:cubicBezTo>
                  <a:cubicBezTo>
                    <a:pt x="22" y="403"/>
                    <a:pt x="43" y="404"/>
                    <a:pt x="57" y="407"/>
                  </a:cubicBezTo>
                  <a:cubicBezTo>
                    <a:pt x="59" y="415"/>
                    <a:pt x="62" y="423"/>
                    <a:pt x="65" y="431"/>
                  </a:cubicBezTo>
                  <a:cubicBezTo>
                    <a:pt x="54" y="441"/>
                    <a:pt x="37" y="454"/>
                    <a:pt x="24" y="465"/>
                  </a:cubicBezTo>
                  <a:cubicBezTo>
                    <a:pt x="28" y="474"/>
                    <a:pt x="32" y="483"/>
                    <a:pt x="36" y="491"/>
                  </a:cubicBezTo>
                  <a:cubicBezTo>
                    <a:pt x="53" y="489"/>
                    <a:pt x="74" y="484"/>
                    <a:pt x="88" y="482"/>
                  </a:cubicBezTo>
                  <a:cubicBezTo>
                    <a:pt x="93" y="490"/>
                    <a:pt x="97" y="497"/>
                    <a:pt x="102" y="503"/>
                  </a:cubicBezTo>
                  <a:cubicBezTo>
                    <a:pt x="95" y="516"/>
                    <a:pt x="82" y="533"/>
                    <a:pt x="73" y="548"/>
                  </a:cubicBezTo>
                  <a:cubicBezTo>
                    <a:pt x="79" y="555"/>
                    <a:pt x="85" y="562"/>
                    <a:pt x="92" y="569"/>
                  </a:cubicBezTo>
                  <a:cubicBezTo>
                    <a:pt x="107" y="562"/>
                    <a:pt x="126" y="552"/>
                    <a:pt x="139" y="546"/>
                  </a:cubicBezTo>
                  <a:cubicBezTo>
                    <a:pt x="146" y="552"/>
                    <a:pt x="152" y="557"/>
                    <a:pt x="158" y="562"/>
                  </a:cubicBezTo>
                  <a:cubicBezTo>
                    <a:pt x="155" y="577"/>
                    <a:pt x="148" y="596"/>
                    <a:pt x="143" y="613"/>
                  </a:cubicBezTo>
                  <a:cubicBezTo>
                    <a:pt x="151" y="618"/>
                    <a:pt x="159" y="624"/>
                    <a:pt x="167" y="628"/>
                  </a:cubicBezTo>
                  <a:cubicBezTo>
                    <a:pt x="180" y="617"/>
                    <a:pt x="195" y="602"/>
                    <a:pt x="206" y="593"/>
                  </a:cubicBezTo>
                  <a:cubicBezTo>
                    <a:pt x="214" y="597"/>
                    <a:pt x="221" y="600"/>
                    <a:pt x="229" y="603"/>
                  </a:cubicBezTo>
                  <a:cubicBezTo>
                    <a:pt x="230" y="618"/>
                    <a:pt x="228" y="639"/>
                    <a:pt x="228" y="656"/>
                  </a:cubicBezTo>
                  <a:cubicBezTo>
                    <a:pt x="237" y="659"/>
                    <a:pt x="247" y="662"/>
                    <a:pt x="256" y="664"/>
                  </a:cubicBezTo>
                  <a:cubicBezTo>
                    <a:pt x="265" y="649"/>
                    <a:pt x="275" y="631"/>
                    <a:pt x="284" y="619"/>
                  </a:cubicBezTo>
                  <a:cubicBezTo>
                    <a:pt x="292" y="620"/>
                    <a:pt x="300" y="621"/>
                    <a:pt x="308" y="622"/>
                  </a:cubicBezTo>
                  <a:cubicBezTo>
                    <a:pt x="313" y="636"/>
                    <a:pt x="318" y="657"/>
                    <a:pt x="323" y="673"/>
                  </a:cubicBezTo>
                  <a:cubicBezTo>
                    <a:pt x="332" y="674"/>
                    <a:pt x="342" y="674"/>
                    <a:pt x="351" y="673"/>
                  </a:cubicBezTo>
                  <a:cubicBezTo>
                    <a:pt x="356" y="656"/>
                    <a:pt x="360" y="636"/>
                    <a:pt x="365" y="622"/>
                  </a:cubicBezTo>
                  <a:cubicBezTo>
                    <a:pt x="369" y="621"/>
                    <a:pt x="373" y="621"/>
                    <a:pt x="378" y="620"/>
                  </a:cubicBezTo>
                  <a:cubicBezTo>
                    <a:pt x="382" y="620"/>
                    <a:pt x="386" y="619"/>
                    <a:pt x="390" y="618"/>
                  </a:cubicBezTo>
                  <a:cubicBezTo>
                    <a:pt x="399" y="630"/>
                    <a:pt x="409" y="649"/>
                    <a:pt x="418" y="663"/>
                  </a:cubicBezTo>
                  <a:cubicBezTo>
                    <a:pt x="427" y="661"/>
                    <a:pt x="437" y="658"/>
                    <a:pt x="446" y="655"/>
                  </a:cubicBezTo>
                  <a:cubicBezTo>
                    <a:pt x="445" y="638"/>
                    <a:pt x="444" y="617"/>
                    <a:pt x="444" y="602"/>
                  </a:cubicBezTo>
                  <a:cubicBezTo>
                    <a:pt x="452" y="599"/>
                    <a:pt x="460" y="595"/>
                    <a:pt x="467" y="591"/>
                  </a:cubicBezTo>
                  <a:cubicBezTo>
                    <a:pt x="479" y="600"/>
                    <a:pt x="494" y="615"/>
                    <a:pt x="507" y="627"/>
                  </a:cubicBezTo>
                  <a:cubicBezTo>
                    <a:pt x="515" y="622"/>
                    <a:pt x="523" y="617"/>
                    <a:pt x="531" y="611"/>
                  </a:cubicBezTo>
                  <a:cubicBezTo>
                    <a:pt x="526" y="595"/>
                    <a:pt x="518" y="575"/>
                    <a:pt x="515" y="560"/>
                  </a:cubicBezTo>
                  <a:cubicBezTo>
                    <a:pt x="521" y="555"/>
                    <a:pt x="527" y="550"/>
                    <a:pt x="533" y="544"/>
                  </a:cubicBezTo>
                  <a:cubicBezTo>
                    <a:pt x="547" y="549"/>
                    <a:pt x="566" y="559"/>
                    <a:pt x="581" y="567"/>
                  </a:cubicBezTo>
                  <a:cubicBezTo>
                    <a:pt x="588" y="560"/>
                    <a:pt x="594" y="552"/>
                    <a:pt x="600" y="545"/>
                  </a:cubicBezTo>
                  <a:cubicBezTo>
                    <a:pt x="591" y="530"/>
                    <a:pt x="578" y="514"/>
                    <a:pt x="570" y="501"/>
                  </a:cubicBezTo>
                  <a:cubicBezTo>
                    <a:pt x="575" y="494"/>
                    <a:pt x="580" y="487"/>
                    <a:pt x="584" y="480"/>
                  </a:cubicBezTo>
                  <a:cubicBezTo>
                    <a:pt x="598" y="481"/>
                    <a:pt x="619" y="486"/>
                    <a:pt x="636" y="488"/>
                  </a:cubicBezTo>
                  <a:cubicBezTo>
                    <a:pt x="640" y="479"/>
                    <a:pt x="644" y="471"/>
                    <a:pt x="648" y="462"/>
                  </a:cubicBezTo>
                  <a:cubicBezTo>
                    <a:pt x="635" y="451"/>
                    <a:pt x="618" y="438"/>
                    <a:pt x="607" y="428"/>
                  </a:cubicBezTo>
                  <a:cubicBezTo>
                    <a:pt x="610" y="420"/>
                    <a:pt x="612" y="412"/>
                    <a:pt x="614" y="404"/>
                  </a:cubicBezTo>
                  <a:cubicBezTo>
                    <a:pt x="628" y="401"/>
                    <a:pt x="650" y="400"/>
                    <a:pt x="667" y="397"/>
                  </a:cubicBezTo>
                  <a:cubicBezTo>
                    <a:pt x="668" y="388"/>
                    <a:pt x="670" y="378"/>
                    <a:pt x="671" y="369"/>
                  </a:cubicBezTo>
                  <a:cubicBezTo>
                    <a:pt x="655" y="362"/>
                    <a:pt x="635" y="355"/>
                    <a:pt x="622" y="348"/>
                  </a:cubicBezTo>
                  <a:cubicBezTo>
                    <a:pt x="622" y="340"/>
                    <a:pt x="622" y="331"/>
                    <a:pt x="622" y="323"/>
                  </a:cubicBezTo>
                  <a:cubicBezTo>
                    <a:pt x="635" y="316"/>
                    <a:pt x="654" y="309"/>
                    <a:pt x="670" y="301"/>
                  </a:cubicBezTo>
                  <a:cubicBezTo>
                    <a:pt x="670" y="297"/>
                    <a:pt x="669" y="292"/>
                    <a:pt x="668" y="287"/>
                  </a:cubicBezTo>
                  <a:cubicBezTo>
                    <a:pt x="668" y="282"/>
                    <a:pt x="667" y="278"/>
                    <a:pt x="666" y="273"/>
                  </a:cubicBezTo>
                  <a:cubicBezTo>
                    <a:pt x="649" y="271"/>
                    <a:pt x="628" y="269"/>
                    <a:pt x="613" y="266"/>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53" name="Freeform 6"/>
            <p:cNvSpPr>
              <a:spLocks/>
            </p:cNvSpPr>
            <p:nvPr/>
          </p:nvSpPr>
          <p:spPr bwMode="auto">
            <a:xfrm>
              <a:off x="5360988" y="2357438"/>
              <a:ext cx="912813" cy="912812"/>
            </a:xfrm>
            <a:custGeom>
              <a:avLst/>
              <a:gdLst>
                <a:gd name="T0" fmla="*/ 447 w 465"/>
                <a:gd name="T1" fmla="*/ 201 h 465"/>
                <a:gd name="T2" fmla="*/ 264 w 465"/>
                <a:gd name="T3" fmla="*/ 447 h 465"/>
                <a:gd name="T4" fmla="*/ 18 w 465"/>
                <a:gd name="T5" fmla="*/ 265 h 465"/>
                <a:gd name="T6" fmla="*/ 200 w 465"/>
                <a:gd name="T7" fmla="*/ 18 h 465"/>
                <a:gd name="T8" fmla="*/ 447 w 465"/>
                <a:gd name="T9" fmla="*/ 201 h 465"/>
              </a:gdLst>
              <a:ahLst/>
              <a:cxnLst>
                <a:cxn ang="0">
                  <a:pos x="T0" y="T1"/>
                </a:cxn>
                <a:cxn ang="0">
                  <a:pos x="T2" y="T3"/>
                </a:cxn>
                <a:cxn ang="0">
                  <a:pos x="T4" y="T5"/>
                </a:cxn>
                <a:cxn ang="0">
                  <a:pos x="T6" y="T7"/>
                </a:cxn>
                <a:cxn ang="0">
                  <a:pos x="T8" y="T9"/>
                </a:cxn>
              </a:cxnLst>
              <a:rect l="0" t="0" r="r" b="b"/>
              <a:pathLst>
                <a:path w="465" h="465">
                  <a:moveTo>
                    <a:pt x="447" y="201"/>
                  </a:moveTo>
                  <a:cubicBezTo>
                    <a:pt x="465" y="319"/>
                    <a:pt x="383" y="430"/>
                    <a:pt x="264" y="447"/>
                  </a:cubicBezTo>
                  <a:cubicBezTo>
                    <a:pt x="146" y="465"/>
                    <a:pt x="35" y="383"/>
                    <a:pt x="18" y="265"/>
                  </a:cubicBezTo>
                  <a:cubicBezTo>
                    <a:pt x="0" y="146"/>
                    <a:pt x="82" y="36"/>
                    <a:pt x="200" y="18"/>
                  </a:cubicBezTo>
                  <a:cubicBezTo>
                    <a:pt x="319" y="0"/>
                    <a:pt x="429" y="82"/>
                    <a:pt x="447" y="201"/>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54" name="Freeform 7"/>
          <p:cNvSpPr>
            <a:spLocks/>
          </p:cNvSpPr>
          <p:nvPr/>
        </p:nvSpPr>
        <p:spPr bwMode="auto">
          <a:xfrm>
            <a:off x="4422831" y="3802886"/>
            <a:ext cx="973667" cy="924983"/>
          </a:xfrm>
          <a:custGeom>
            <a:avLst/>
            <a:gdLst>
              <a:gd name="T0" fmla="*/ 182 w 372"/>
              <a:gd name="T1" fmla="*/ 354 h 354"/>
              <a:gd name="T2" fmla="*/ 7 w 372"/>
              <a:gd name="T3" fmla="*/ 203 h 354"/>
              <a:gd name="T4" fmla="*/ 40 w 372"/>
              <a:gd name="T5" fmla="*/ 71 h 354"/>
              <a:gd name="T6" fmla="*/ 156 w 372"/>
              <a:gd name="T7" fmla="*/ 2 h 354"/>
              <a:gd name="T8" fmla="*/ 183 w 372"/>
              <a:gd name="T9" fmla="*/ 0 h 354"/>
              <a:gd name="T10" fmla="*/ 357 w 372"/>
              <a:gd name="T11" fmla="*/ 151 h 354"/>
              <a:gd name="T12" fmla="*/ 208 w 372"/>
              <a:gd name="T13" fmla="*/ 352 h 354"/>
              <a:gd name="T14" fmla="*/ 182 w 37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182" y="354"/>
                </a:moveTo>
                <a:cubicBezTo>
                  <a:pt x="95" y="354"/>
                  <a:pt x="20" y="289"/>
                  <a:pt x="7" y="203"/>
                </a:cubicBezTo>
                <a:cubicBezTo>
                  <a:pt x="0" y="156"/>
                  <a:pt x="12" y="109"/>
                  <a:pt x="40" y="71"/>
                </a:cubicBezTo>
                <a:cubicBezTo>
                  <a:pt x="68" y="33"/>
                  <a:pt x="109" y="9"/>
                  <a:pt x="156" y="2"/>
                </a:cubicBezTo>
                <a:cubicBezTo>
                  <a:pt x="165" y="0"/>
                  <a:pt x="174" y="0"/>
                  <a:pt x="183" y="0"/>
                </a:cubicBezTo>
                <a:cubicBezTo>
                  <a:pt x="269" y="0"/>
                  <a:pt x="345" y="65"/>
                  <a:pt x="357" y="151"/>
                </a:cubicBezTo>
                <a:cubicBezTo>
                  <a:pt x="372" y="247"/>
                  <a:pt x="305" y="337"/>
                  <a:pt x="208" y="352"/>
                </a:cubicBezTo>
                <a:cubicBezTo>
                  <a:pt x="200" y="353"/>
                  <a:pt x="191" y="354"/>
                  <a:pt x="182" y="354"/>
                </a:cubicBez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55" name="Group 8"/>
          <p:cNvGrpSpPr/>
          <p:nvPr/>
        </p:nvGrpSpPr>
        <p:grpSpPr>
          <a:xfrm>
            <a:off x="3197283" y="1955035"/>
            <a:ext cx="1756833" cy="1761067"/>
            <a:chOff x="4540251" y="1082675"/>
            <a:chExt cx="1317625" cy="1320800"/>
          </a:xfrm>
        </p:grpSpPr>
        <p:sp>
          <p:nvSpPr>
            <p:cNvPr id="56" name="Freeform 9"/>
            <p:cNvSpPr>
              <a:spLocks/>
            </p:cNvSpPr>
            <p:nvPr/>
          </p:nvSpPr>
          <p:spPr bwMode="auto">
            <a:xfrm>
              <a:off x="4540251" y="1082675"/>
              <a:ext cx="1317625" cy="1320800"/>
            </a:xfrm>
            <a:custGeom>
              <a:avLst/>
              <a:gdLst>
                <a:gd name="T0" fmla="*/ 603 w 672"/>
                <a:gd name="T1" fmla="*/ 232 h 673"/>
                <a:gd name="T2" fmla="*/ 629 w 672"/>
                <a:gd name="T3" fmla="*/ 170 h 673"/>
                <a:gd name="T4" fmla="*/ 563 w 672"/>
                <a:gd name="T5" fmla="*/ 161 h 673"/>
                <a:gd name="T6" fmla="*/ 570 w 672"/>
                <a:gd name="T7" fmla="*/ 95 h 673"/>
                <a:gd name="T8" fmla="*/ 504 w 672"/>
                <a:gd name="T9" fmla="*/ 104 h 673"/>
                <a:gd name="T10" fmla="*/ 493 w 672"/>
                <a:gd name="T11" fmla="*/ 38 h 673"/>
                <a:gd name="T12" fmla="*/ 432 w 672"/>
                <a:gd name="T13" fmla="*/ 66 h 673"/>
                <a:gd name="T14" fmla="*/ 403 w 672"/>
                <a:gd name="T15" fmla="*/ 6 h 673"/>
                <a:gd name="T16" fmla="*/ 352 w 672"/>
                <a:gd name="T17" fmla="*/ 50 h 673"/>
                <a:gd name="T18" fmla="*/ 307 w 672"/>
                <a:gd name="T19" fmla="*/ 1 h 673"/>
                <a:gd name="T20" fmla="*/ 283 w 672"/>
                <a:gd name="T21" fmla="*/ 55 h 673"/>
                <a:gd name="T22" fmla="*/ 241 w 672"/>
                <a:gd name="T23" fmla="*/ 14 h 673"/>
                <a:gd name="T24" fmla="*/ 217 w 672"/>
                <a:gd name="T25" fmla="*/ 76 h 673"/>
                <a:gd name="T26" fmla="*/ 153 w 672"/>
                <a:gd name="T27" fmla="*/ 54 h 673"/>
                <a:gd name="T28" fmla="*/ 148 w 672"/>
                <a:gd name="T29" fmla="*/ 120 h 673"/>
                <a:gd name="T30" fmla="*/ 81 w 672"/>
                <a:gd name="T31" fmla="*/ 117 h 673"/>
                <a:gd name="T32" fmla="*/ 95 w 672"/>
                <a:gd name="T33" fmla="*/ 182 h 673"/>
                <a:gd name="T34" fmla="*/ 30 w 672"/>
                <a:gd name="T35" fmla="*/ 197 h 673"/>
                <a:gd name="T36" fmla="*/ 61 w 672"/>
                <a:gd name="T37" fmla="*/ 256 h 673"/>
                <a:gd name="T38" fmla="*/ 3 w 672"/>
                <a:gd name="T39" fmla="*/ 289 h 673"/>
                <a:gd name="T40" fmla="*/ 50 w 672"/>
                <a:gd name="T41" fmla="*/ 337 h 673"/>
                <a:gd name="T42" fmla="*/ 3 w 672"/>
                <a:gd name="T43" fmla="*/ 385 h 673"/>
                <a:gd name="T44" fmla="*/ 8 w 672"/>
                <a:gd name="T45" fmla="*/ 413 h 673"/>
                <a:gd name="T46" fmla="*/ 69 w 672"/>
                <a:gd name="T47" fmla="*/ 441 h 673"/>
                <a:gd name="T48" fmla="*/ 43 w 672"/>
                <a:gd name="T49" fmla="*/ 503 h 673"/>
                <a:gd name="T50" fmla="*/ 110 w 672"/>
                <a:gd name="T51" fmla="*/ 512 h 673"/>
                <a:gd name="T52" fmla="*/ 102 w 672"/>
                <a:gd name="T53" fmla="*/ 578 h 673"/>
                <a:gd name="T54" fmla="*/ 168 w 672"/>
                <a:gd name="T55" fmla="*/ 569 h 673"/>
                <a:gd name="T56" fmla="*/ 180 w 672"/>
                <a:gd name="T57" fmla="*/ 634 h 673"/>
                <a:gd name="T58" fmla="*/ 241 w 672"/>
                <a:gd name="T59" fmla="*/ 607 h 673"/>
                <a:gd name="T60" fmla="*/ 270 w 672"/>
                <a:gd name="T61" fmla="*/ 667 h 673"/>
                <a:gd name="T62" fmla="*/ 320 w 672"/>
                <a:gd name="T63" fmla="*/ 623 h 673"/>
                <a:gd name="T64" fmla="*/ 365 w 672"/>
                <a:gd name="T65" fmla="*/ 672 h 673"/>
                <a:gd name="T66" fmla="*/ 390 w 672"/>
                <a:gd name="T67" fmla="*/ 618 h 673"/>
                <a:gd name="T68" fmla="*/ 432 w 672"/>
                <a:gd name="T69" fmla="*/ 659 h 673"/>
                <a:gd name="T70" fmla="*/ 456 w 672"/>
                <a:gd name="T71" fmla="*/ 597 h 673"/>
                <a:gd name="T72" fmla="*/ 519 w 672"/>
                <a:gd name="T73" fmla="*/ 619 h 673"/>
                <a:gd name="T74" fmla="*/ 524 w 672"/>
                <a:gd name="T75" fmla="*/ 553 h 673"/>
                <a:gd name="T76" fmla="*/ 591 w 672"/>
                <a:gd name="T77" fmla="*/ 556 h 673"/>
                <a:gd name="T78" fmla="*/ 578 w 672"/>
                <a:gd name="T79" fmla="*/ 491 h 673"/>
                <a:gd name="T80" fmla="*/ 643 w 672"/>
                <a:gd name="T81" fmla="*/ 476 h 673"/>
                <a:gd name="T82" fmla="*/ 611 w 672"/>
                <a:gd name="T83" fmla="*/ 417 h 673"/>
                <a:gd name="T84" fmla="*/ 670 w 672"/>
                <a:gd name="T85" fmla="*/ 384 h 673"/>
                <a:gd name="T86" fmla="*/ 623 w 672"/>
                <a:gd name="T87" fmla="*/ 336 h 673"/>
                <a:gd name="T88" fmla="*/ 669 w 672"/>
                <a:gd name="T89" fmla="*/ 288 h 673"/>
                <a:gd name="T90" fmla="*/ 664 w 672"/>
                <a:gd name="T91" fmla="*/ 25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611" y="255"/>
                  </a:moveTo>
                  <a:cubicBezTo>
                    <a:pt x="609" y="247"/>
                    <a:pt x="606" y="239"/>
                    <a:pt x="603" y="232"/>
                  </a:cubicBezTo>
                  <a:cubicBezTo>
                    <a:pt x="613" y="221"/>
                    <a:pt x="630" y="208"/>
                    <a:pt x="642" y="196"/>
                  </a:cubicBezTo>
                  <a:cubicBezTo>
                    <a:pt x="638" y="187"/>
                    <a:pt x="634" y="179"/>
                    <a:pt x="629" y="170"/>
                  </a:cubicBezTo>
                  <a:cubicBezTo>
                    <a:pt x="612" y="174"/>
                    <a:pt x="592" y="179"/>
                    <a:pt x="577" y="181"/>
                  </a:cubicBezTo>
                  <a:cubicBezTo>
                    <a:pt x="573" y="174"/>
                    <a:pt x="568" y="167"/>
                    <a:pt x="563" y="161"/>
                  </a:cubicBezTo>
                  <a:cubicBezTo>
                    <a:pt x="570" y="148"/>
                    <a:pt x="581" y="130"/>
                    <a:pt x="590" y="115"/>
                  </a:cubicBezTo>
                  <a:cubicBezTo>
                    <a:pt x="584" y="108"/>
                    <a:pt x="577" y="101"/>
                    <a:pt x="570" y="95"/>
                  </a:cubicBezTo>
                  <a:cubicBezTo>
                    <a:pt x="555" y="103"/>
                    <a:pt x="537" y="114"/>
                    <a:pt x="524" y="120"/>
                  </a:cubicBezTo>
                  <a:cubicBezTo>
                    <a:pt x="517" y="114"/>
                    <a:pt x="511" y="109"/>
                    <a:pt x="504" y="104"/>
                  </a:cubicBezTo>
                  <a:cubicBezTo>
                    <a:pt x="507" y="90"/>
                    <a:pt x="513" y="70"/>
                    <a:pt x="518" y="53"/>
                  </a:cubicBezTo>
                  <a:cubicBezTo>
                    <a:pt x="510" y="48"/>
                    <a:pt x="501" y="43"/>
                    <a:pt x="493" y="38"/>
                  </a:cubicBezTo>
                  <a:cubicBezTo>
                    <a:pt x="480" y="50"/>
                    <a:pt x="466" y="66"/>
                    <a:pt x="455" y="76"/>
                  </a:cubicBezTo>
                  <a:cubicBezTo>
                    <a:pt x="447" y="72"/>
                    <a:pt x="440" y="69"/>
                    <a:pt x="432" y="66"/>
                  </a:cubicBezTo>
                  <a:cubicBezTo>
                    <a:pt x="430" y="51"/>
                    <a:pt x="431" y="30"/>
                    <a:pt x="430" y="13"/>
                  </a:cubicBezTo>
                  <a:cubicBezTo>
                    <a:pt x="421" y="10"/>
                    <a:pt x="412" y="8"/>
                    <a:pt x="403" y="6"/>
                  </a:cubicBezTo>
                  <a:cubicBezTo>
                    <a:pt x="394" y="21"/>
                    <a:pt x="385" y="40"/>
                    <a:pt x="377" y="53"/>
                  </a:cubicBezTo>
                  <a:cubicBezTo>
                    <a:pt x="369" y="51"/>
                    <a:pt x="360" y="51"/>
                    <a:pt x="352" y="50"/>
                  </a:cubicBezTo>
                  <a:cubicBezTo>
                    <a:pt x="346" y="36"/>
                    <a:pt x="341" y="16"/>
                    <a:pt x="336" y="0"/>
                  </a:cubicBezTo>
                  <a:cubicBezTo>
                    <a:pt x="326" y="0"/>
                    <a:pt x="317" y="0"/>
                    <a:pt x="307" y="1"/>
                  </a:cubicBezTo>
                  <a:cubicBezTo>
                    <a:pt x="303" y="18"/>
                    <a:pt x="299" y="39"/>
                    <a:pt x="295" y="53"/>
                  </a:cubicBezTo>
                  <a:cubicBezTo>
                    <a:pt x="291" y="53"/>
                    <a:pt x="287" y="54"/>
                    <a:pt x="283" y="55"/>
                  </a:cubicBezTo>
                  <a:cubicBezTo>
                    <a:pt x="279" y="56"/>
                    <a:pt x="275" y="56"/>
                    <a:pt x="270" y="57"/>
                  </a:cubicBezTo>
                  <a:cubicBezTo>
                    <a:pt x="261" y="46"/>
                    <a:pt x="250" y="28"/>
                    <a:pt x="241" y="14"/>
                  </a:cubicBezTo>
                  <a:cubicBezTo>
                    <a:pt x="231" y="16"/>
                    <a:pt x="222" y="19"/>
                    <a:pt x="213" y="23"/>
                  </a:cubicBezTo>
                  <a:cubicBezTo>
                    <a:pt x="214" y="40"/>
                    <a:pt x="217" y="61"/>
                    <a:pt x="217" y="76"/>
                  </a:cubicBezTo>
                  <a:cubicBezTo>
                    <a:pt x="209" y="79"/>
                    <a:pt x="202" y="83"/>
                    <a:pt x="195" y="87"/>
                  </a:cubicBezTo>
                  <a:cubicBezTo>
                    <a:pt x="182" y="79"/>
                    <a:pt x="167" y="64"/>
                    <a:pt x="153" y="54"/>
                  </a:cubicBezTo>
                  <a:cubicBezTo>
                    <a:pt x="145" y="59"/>
                    <a:pt x="138" y="64"/>
                    <a:pt x="130" y="70"/>
                  </a:cubicBezTo>
                  <a:cubicBezTo>
                    <a:pt x="136" y="86"/>
                    <a:pt x="144" y="106"/>
                    <a:pt x="148" y="120"/>
                  </a:cubicBezTo>
                  <a:cubicBezTo>
                    <a:pt x="142" y="125"/>
                    <a:pt x="136" y="131"/>
                    <a:pt x="130" y="137"/>
                  </a:cubicBezTo>
                  <a:cubicBezTo>
                    <a:pt x="116" y="132"/>
                    <a:pt x="97" y="123"/>
                    <a:pt x="81" y="117"/>
                  </a:cubicBezTo>
                  <a:cubicBezTo>
                    <a:pt x="75" y="124"/>
                    <a:pt x="69" y="131"/>
                    <a:pt x="64" y="139"/>
                  </a:cubicBezTo>
                  <a:cubicBezTo>
                    <a:pt x="74" y="153"/>
                    <a:pt x="87" y="169"/>
                    <a:pt x="95" y="182"/>
                  </a:cubicBezTo>
                  <a:cubicBezTo>
                    <a:pt x="90" y="189"/>
                    <a:pt x="86" y="196"/>
                    <a:pt x="82" y="203"/>
                  </a:cubicBezTo>
                  <a:cubicBezTo>
                    <a:pt x="68" y="203"/>
                    <a:pt x="47" y="199"/>
                    <a:pt x="30" y="197"/>
                  </a:cubicBezTo>
                  <a:cubicBezTo>
                    <a:pt x="26" y="206"/>
                    <a:pt x="22" y="215"/>
                    <a:pt x="19" y="224"/>
                  </a:cubicBezTo>
                  <a:cubicBezTo>
                    <a:pt x="33" y="234"/>
                    <a:pt x="50" y="246"/>
                    <a:pt x="61" y="256"/>
                  </a:cubicBezTo>
                  <a:cubicBezTo>
                    <a:pt x="59" y="264"/>
                    <a:pt x="57" y="272"/>
                    <a:pt x="55" y="280"/>
                  </a:cubicBezTo>
                  <a:cubicBezTo>
                    <a:pt x="41" y="284"/>
                    <a:pt x="20" y="286"/>
                    <a:pt x="3" y="289"/>
                  </a:cubicBezTo>
                  <a:cubicBezTo>
                    <a:pt x="1" y="299"/>
                    <a:pt x="1" y="308"/>
                    <a:pt x="0" y="318"/>
                  </a:cubicBezTo>
                  <a:cubicBezTo>
                    <a:pt x="16" y="324"/>
                    <a:pt x="36" y="330"/>
                    <a:pt x="50" y="337"/>
                  </a:cubicBezTo>
                  <a:cubicBezTo>
                    <a:pt x="50" y="345"/>
                    <a:pt x="50" y="353"/>
                    <a:pt x="51" y="362"/>
                  </a:cubicBezTo>
                  <a:cubicBezTo>
                    <a:pt x="38" y="369"/>
                    <a:pt x="18" y="377"/>
                    <a:pt x="3" y="385"/>
                  </a:cubicBezTo>
                  <a:cubicBezTo>
                    <a:pt x="4" y="390"/>
                    <a:pt x="5" y="394"/>
                    <a:pt x="5" y="399"/>
                  </a:cubicBezTo>
                  <a:cubicBezTo>
                    <a:pt x="6" y="404"/>
                    <a:pt x="7" y="409"/>
                    <a:pt x="8" y="413"/>
                  </a:cubicBezTo>
                  <a:cubicBezTo>
                    <a:pt x="26" y="415"/>
                    <a:pt x="47" y="416"/>
                    <a:pt x="61" y="418"/>
                  </a:cubicBezTo>
                  <a:cubicBezTo>
                    <a:pt x="64" y="426"/>
                    <a:pt x="66" y="434"/>
                    <a:pt x="69" y="441"/>
                  </a:cubicBezTo>
                  <a:cubicBezTo>
                    <a:pt x="59" y="452"/>
                    <a:pt x="43" y="465"/>
                    <a:pt x="30" y="477"/>
                  </a:cubicBezTo>
                  <a:cubicBezTo>
                    <a:pt x="34" y="486"/>
                    <a:pt x="39" y="494"/>
                    <a:pt x="43" y="503"/>
                  </a:cubicBezTo>
                  <a:cubicBezTo>
                    <a:pt x="60" y="499"/>
                    <a:pt x="81" y="494"/>
                    <a:pt x="95" y="492"/>
                  </a:cubicBezTo>
                  <a:cubicBezTo>
                    <a:pt x="100" y="499"/>
                    <a:pt x="105" y="506"/>
                    <a:pt x="110" y="512"/>
                  </a:cubicBezTo>
                  <a:cubicBezTo>
                    <a:pt x="103" y="525"/>
                    <a:pt x="91" y="543"/>
                    <a:pt x="82" y="558"/>
                  </a:cubicBezTo>
                  <a:cubicBezTo>
                    <a:pt x="89" y="565"/>
                    <a:pt x="95" y="572"/>
                    <a:pt x="102" y="578"/>
                  </a:cubicBezTo>
                  <a:cubicBezTo>
                    <a:pt x="117" y="570"/>
                    <a:pt x="135" y="559"/>
                    <a:pt x="149" y="553"/>
                  </a:cubicBezTo>
                  <a:cubicBezTo>
                    <a:pt x="155" y="559"/>
                    <a:pt x="162" y="564"/>
                    <a:pt x="168" y="569"/>
                  </a:cubicBezTo>
                  <a:cubicBezTo>
                    <a:pt x="166" y="583"/>
                    <a:pt x="159" y="603"/>
                    <a:pt x="155" y="620"/>
                  </a:cubicBezTo>
                  <a:cubicBezTo>
                    <a:pt x="163" y="625"/>
                    <a:pt x="171" y="630"/>
                    <a:pt x="180" y="634"/>
                  </a:cubicBezTo>
                  <a:cubicBezTo>
                    <a:pt x="192" y="623"/>
                    <a:pt x="206" y="607"/>
                    <a:pt x="218" y="597"/>
                  </a:cubicBezTo>
                  <a:cubicBezTo>
                    <a:pt x="225" y="601"/>
                    <a:pt x="233" y="604"/>
                    <a:pt x="241" y="607"/>
                  </a:cubicBezTo>
                  <a:cubicBezTo>
                    <a:pt x="242" y="621"/>
                    <a:pt x="241" y="643"/>
                    <a:pt x="242" y="660"/>
                  </a:cubicBezTo>
                  <a:cubicBezTo>
                    <a:pt x="251" y="662"/>
                    <a:pt x="260" y="665"/>
                    <a:pt x="270" y="667"/>
                  </a:cubicBezTo>
                  <a:cubicBezTo>
                    <a:pt x="278" y="652"/>
                    <a:pt x="288" y="633"/>
                    <a:pt x="296" y="620"/>
                  </a:cubicBezTo>
                  <a:cubicBezTo>
                    <a:pt x="304" y="621"/>
                    <a:pt x="312" y="622"/>
                    <a:pt x="320" y="623"/>
                  </a:cubicBezTo>
                  <a:cubicBezTo>
                    <a:pt x="326" y="636"/>
                    <a:pt x="331" y="657"/>
                    <a:pt x="337" y="673"/>
                  </a:cubicBezTo>
                  <a:cubicBezTo>
                    <a:pt x="346" y="673"/>
                    <a:pt x="356" y="673"/>
                    <a:pt x="365" y="672"/>
                  </a:cubicBezTo>
                  <a:cubicBezTo>
                    <a:pt x="369" y="655"/>
                    <a:pt x="373" y="634"/>
                    <a:pt x="377" y="620"/>
                  </a:cubicBezTo>
                  <a:cubicBezTo>
                    <a:pt x="381" y="620"/>
                    <a:pt x="386" y="619"/>
                    <a:pt x="390" y="618"/>
                  </a:cubicBezTo>
                  <a:cubicBezTo>
                    <a:pt x="394" y="617"/>
                    <a:pt x="398" y="616"/>
                    <a:pt x="402" y="615"/>
                  </a:cubicBezTo>
                  <a:cubicBezTo>
                    <a:pt x="411" y="627"/>
                    <a:pt x="422" y="645"/>
                    <a:pt x="432" y="659"/>
                  </a:cubicBezTo>
                  <a:cubicBezTo>
                    <a:pt x="441" y="657"/>
                    <a:pt x="450" y="653"/>
                    <a:pt x="459" y="650"/>
                  </a:cubicBezTo>
                  <a:cubicBezTo>
                    <a:pt x="458" y="633"/>
                    <a:pt x="456" y="612"/>
                    <a:pt x="456" y="597"/>
                  </a:cubicBezTo>
                  <a:cubicBezTo>
                    <a:pt x="463" y="594"/>
                    <a:pt x="471" y="590"/>
                    <a:pt x="478" y="586"/>
                  </a:cubicBezTo>
                  <a:cubicBezTo>
                    <a:pt x="490" y="594"/>
                    <a:pt x="506" y="608"/>
                    <a:pt x="519" y="619"/>
                  </a:cubicBezTo>
                  <a:cubicBezTo>
                    <a:pt x="527" y="614"/>
                    <a:pt x="535" y="609"/>
                    <a:pt x="542" y="603"/>
                  </a:cubicBezTo>
                  <a:cubicBezTo>
                    <a:pt x="537" y="586"/>
                    <a:pt x="528" y="567"/>
                    <a:pt x="524" y="553"/>
                  </a:cubicBezTo>
                  <a:cubicBezTo>
                    <a:pt x="531" y="547"/>
                    <a:pt x="537" y="542"/>
                    <a:pt x="542" y="536"/>
                  </a:cubicBezTo>
                  <a:cubicBezTo>
                    <a:pt x="556" y="541"/>
                    <a:pt x="575" y="550"/>
                    <a:pt x="591" y="556"/>
                  </a:cubicBezTo>
                  <a:cubicBezTo>
                    <a:pt x="597" y="549"/>
                    <a:pt x="603" y="542"/>
                    <a:pt x="609" y="534"/>
                  </a:cubicBezTo>
                  <a:cubicBezTo>
                    <a:pt x="599" y="520"/>
                    <a:pt x="585" y="504"/>
                    <a:pt x="578" y="491"/>
                  </a:cubicBezTo>
                  <a:cubicBezTo>
                    <a:pt x="582" y="484"/>
                    <a:pt x="586" y="477"/>
                    <a:pt x="590" y="470"/>
                  </a:cubicBezTo>
                  <a:cubicBezTo>
                    <a:pt x="605" y="470"/>
                    <a:pt x="626" y="474"/>
                    <a:pt x="643" y="476"/>
                  </a:cubicBezTo>
                  <a:cubicBezTo>
                    <a:pt x="647" y="467"/>
                    <a:pt x="650" y="458"/>
                    <a:pt x="654" y="449"/>
                  </a:cubicBezTo>
                  <a:cubicBezTo>
                    <a:pt x="640" y="438"/>
                    <a:pt x="622" y="427"/>
                    <a:pt x="611" y="417"/>
                  </a:cubicBezTo>
                  <a:cubicBezTo>
                    <a:pt x="614" y="409"/>
                    <a:pt x="616" y="401"/>
                    <a:pt x="617" y="393"/>
                  </a:cubicBezTo>
                  <a:cubicBezTo>
                    <a:pt x="632" y="389"/>
                    <a:pt x="653" y="387"/>
                    <a:pt x="670" y="384"/>
                  </a:cubicBezTo>
                  <a:cubicBezTo>
                    <a:pt x="671" y="374"/>
                    <a:pt x="672" y="365"/>
                    <a:pt x="672" y="355"/>
                  </a:cubicBezTo>
                  <a:cubicBezTo>
                    <a:pt x="656" y="349"/>
                    <a:pt x="636" y="342"/>
                    <a:pt x="623" y="336"/>
                  </a:cubicBezTo>
                  <a:cubicBezTo>
                    <a:pt x="623" y="328"/>
                    <a:pt x="623" y="320"/>
                    <a:pt x="622" y="311"/>
                  </a:cubicBezTo>
                  <a:cubicBezTo>
                    <a:pt x="635" y="304"/>
                    <a:pt x="654" y="296"/>
                    <a:pt x="669" y="288"/>
                  </a:cubicBezTo>
                  <a:cubicBezTo>
                    <a:pt x="669" y="283"/>
                    <a:pt x="668" y="278"/>
                    <a:pt x="667" y="274"/>
                  </a:cubicBezTo>
                  <a:cubicBezTo>
                    <a:pt x="666" y="269"/>
                    <a:pt x="665" y="264"/>
                    <a:pt x="664" y="259"/>
                  </a:cubicBezTo>
                  <a:cubicBezTo>
                    <a:pt x="647" y="258"/>
                    <a:pt x="626" y="257"/>
                    <a:pt x="611" y="25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57" name="Freeform 10"/>
            <p:cNvSpPr>
              <a:spLocks/>
            </p:cNvSpPr>
            <p:nvPr/>
          </p:nvSpPr>
          <p:spPr bwMode="auto">
            <a:xfrm>
              <a:off x="4737101" y="1281113"/>
              <a:ext cx="923925" cy="923925"/>
            </a:xfrm>
            <a:custGeom>
              <a:avLst/>
              <a:gdLst>
                <a:gd name="T0" fmla="*/ 448 w 471"/>
                <a:gd name="T1" fmla="*/ 195 h 471"/>
                <a:gd name="T2" fmla="*/ 276 w 471"/>
                <a:gd name="T3" fmla="*/ 449 h 471"/>
                <a:gd name="T4" fmla="*/ 22 w 471"/>
                <a:gd name="T5" fmla="*/ 276 h 471"/>
                <a:gd name="T6" fmla="*/ 195 w 471"/>
                <a:gd name="T7" fmla="*/ 22 h 471"/>
                <a:gd name="T8" fmla="*/ 448 w 471"/>
                <a:gd name="T9" fmla="*/ 195 h 471"/>
              </a:gdLst>
              <a:ahLst/>
              <a:cxnLst>
                <a:cxn ang="0">
                  <a:pos x="T0" y="T1"/>
                </a:cxn>
                <a:cxn ang="0">
                  <a:pos x="T2" y="T3"/>
                </a:cxn>
                <a:cxn ang="0">
                  <a:pos x="T4" y="T5"/>
                </a:cxn>
                <a:cxn ang="0">
                  <a:pos x="T6" y="T7"/>
                </a:cxn>
                <a:cxn ang="0">
                  <a:pos x="T8" y="T9"/>
                </a:cxn>
              </a:cxnLst>
              <a:rect l="0" t="0" r="r" b="b"/>
              <a:pathLst>
                <a:path w="471" h="471">
                  <a:moveTo>
                    <a:pt x="448" y="195"/>
                  </a:moveTo>
                  <a:cubicBezTo>
                    <a:pt x="471" y="313"/>
                    <a:pt x="393" y="426"/>
                    <a:pt x="276" y="449"/>
                  </a:cubicBezTo>
                  <a:cubicBezTo>
                    <a:pt x="158" y="471"/>
                    <a:pt x="44" y="394"/>
                    <a:pt x="22" y="276"/>
                  </a:cubicBezTo>
                  <a:cubicBezTo>
                    <a:pt x="0" y="158"/>
                    <a:pt x="77" y="45"/>
                    <a:pt x="195" y="22"/>
                  </a:cubicBezTo>
                  <a:cubicBezTo>
                    <a:pt x="312" y="0"/>
                    <a:pt x="426" y="77"/>
                    <a:pt x="448" y="195"/>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58" name="Freeform 11"/>
          <p:cNvSpPr>
            <a:spLocks/>
          </p:cNvSpPr>
          <p:nvPr/>
        </p:nvSpPr>
        <p:spPr bwMode="auto">
          <a:xfrm>
            <a:off x="3599450" y="2372019"/>
            <a:ext cx="954617" cy="924983"/>
          </a:xfrm>
          <a:custGeom>
            <a:avLst/>
            <a:gdLst>
              <a:gd name="T0" fmla="*/ 182 w 365"/>
              <a:gd name="T1" fmla="*/ 354 h 354"/>
              <a:gd name="T2" fmla="*/ 8 w 365"/>
              <a:gd name="T3" fmla="*/ 210 h 354"/>
              <a:gd name="T4" fmla="*/ 36 w 365"/>
              <a:gd name="T5" fmla="*/ 78 h 354"/>
              <a:gd name="T6" fmla="*/ 149 w 365"/>
              <a:gd name="T7" fmla="*/ 4 h 354"/>
              <a:gd name="T8" fmla="*/ 182 w 365"/>
              <a:gd name="T9" fmla="*/ 0 h 354"/>
              <a:gd name="T10" fmla="*/ 356 w 365"/>
              <a:gd name="T11" fmla="*/ 144 h 354"/>
              <a:gd name="T12" fmla="*/ 329 w 365"/>
              <a:gd name="T13" fmla="*/ 277 h 354"/>
              <a:gd name="T14" fmla="*/ 215 w 365"/>
              <a:gd name="T15" fmla="*/ 351 h 354"/>
              <a:gd name="T16" fmla="*/ 182 w 365"/>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354">
                <a:moveTo>
                  <a:pt x="182" y="354"/>
                </a:moveTo>
                <a:cubicBezTo>
                  <a:pt x="97" y="354"/>
                  <a:pt x="24" y="294"/>
                  <a:pt x="8" y="210"/>
                </a:cubicBezTo>
                <a:cubicBezTo>
                  <a:pt x="0" y="164"/>
                  <a:pt x="9" y="117"/>
                  <a:pt x="36" y="78"/>
                </a:cubicBezTo>
                <a:cubicBezTo>
                  <a:pt x="63" y="39"/>
                  <a:pt x="103" y="12"/>
                  <a:pt x="149" y="4"/>
                </a:cubicBezTo>
                <a:cubicBezTo>
                  <a:pt x="160" y="1"/>
                  <a:pt x="171" y="0"/>
                  <a:pt x="182" y="0"/>
                </a:cubicBezTo>
                <a:cubicBezTo>
                  <a:pt x="267" y="0"/>
                  <a:pt x="340" y="61"/>
                  <a:pt x="356" y="144"/>
                </a:cubicBezTo>
                <a:cubicBezTo>
                  <a:pt x="365" y="191"/>
                  <a:pt x="355" y="238"/>
                  <a:pt x="329" y="277"/>
                </a:cubicBezTo>
                <a:cubicBezTo>
                  <a:pt x="302" y="316"/>
                  <a:pt x="262" y="342"/>
                  <a:pt x="215" y="351"/>
                </a:cubicBezTo>
                <a:cubicBezTo>
                  <a:pt x="204" y="353"/>
                  <a:pt x="193" y="354"/>
                  <a:pt x="182" y="354"/>
                </a:cubicBez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67" name="Group 20"/>
          <p:cNvGrpSpPr/>
          <p:nvPr/>
        </p:nvGrpSpPr>
        <p:grpSpPr>
          <a:xfrm>
            <a:off x="1527231" y="4821001"/>
            <a:ext cx="1761067" cy="1761067"/>
            <a:chOff x="3287713" y="3232150"/>
            <a:chExt cx="1320800" cy="1320800"/>
          </a:xfrm>
        </p:grpSpPr>
        <p:sp>
          <p:nvSpPr>
            <p:cNvPr id="68" name="Freeform 21"/>
            <p:cNvSpPr>
              <a:spLocks/>
            </p:cNvSpPr>
            <p:nvPr/>
          </p:nvSpPr>
          <p:spPr bwMode="auto">
            <a:xfrm>
              <a:off x="3287713" y="3232150"/>
              <a:ext cx="1320800" cy="1320800"/>
            </a:xfrm>
            <a:custGeom>
              <a:avLst/>
              <a:gdLst>
                <a:gd name="T0" fmla="*/ 585 w 673"/>
                <a:gd name="T1" fmla="*/ 193 h 673"/>
                <a:gd name="T2" fmla="*/ 601 w 673"/>
                <a:gd name="T3" fmla="*/ 128 h 673"/>
                <a:gd name="T4" fmla="*/ 534 w 673"/>
                <a:gd name="T5" fmla="*/ 129 h 673"/>
                <a:gd name="T6" fmla="*/ 532 w 673"/>
                <a:gd name="T7" fmla="*/ 62 h 673"/>
                <a:gd name="T8" fmla="*/ 468 w 673"/>
                <a:gd name="T9" fmla="*/ 82 h 673"/>
                <a:gd name="T10" fmla="*/ 447 w 673"/>
                <a:gd name="T11" fmla="*/ 18 h 673"/>
                <a:gd name="T12" fmla="*/ 391 w 673"/>
                <a:gd name="T13" fmla="*/ 55 h 673"/>
                <a:gd name="T14" fmla="*/ 353 w 673"/>
                <a:gd name="T15" fmla="*/ 0 h 673"/>
                <a:gd name="T16" fmla="*/ 309 w 673"/>
                <a:gd name="T17" fmla="*/ 51 h 673"/>
                <a:gd name="T18" fmla="*/ 257 w 673"/>
                <a:gd name="T19" fmla="*/ 10 h 673"/>
                <a:gd name="T20" fmla="*/ 241 w 673"/>
                <a:gd name="T21" fmla="*/ 66 h 673"/>
                <a:gd name="T22" fmla="*/ 193 w 673"/>
                <a:gd name="T23" fmla="*/ 32 h 673"/>
                <a:gd name="T24" fmla="*/ 179 w 673"/>
                <a:gd name="T25" fmla="*/ 97 h 673"/>
                <a:gd name="T26" fmla="*/ 113 w 673"/>
                <a:gd name="T27" fmla="*/ 85 h 673"/>
                <a:gd name="T28" fmla="*/ 118 w 673"/>
                <a:gd name="T29" fmla="*/ 151 h 673"/>
                <a:gd name="T30" fmla="*/ 52 w 673"/>
                <a:gd name="T31" fmla="*/ 158 h 673"/>
                <a:gd name="T32" fmla="*/ 75 w 673"/>
                <a:gd name="T33" fmla="*/ 220 h 673"/>
                <a:gd name="T34" fmla="*/ 13 w 673"/>
                <a:gd name="T35" fmla="*/ 245 h 673"/>
                <a:gd name="T36" fmla="*/ 53 w 673"/>
                <a:gd name="T37" fmla="*/ 299 h 673"/>
                <a:gd name="T38" fmla="*/ 0 w 673"/>
                <a:gd name="T39" fmla="*/ 340 h 673"/>
                <a:gd name="T40" fmla="*/ 53 w 673"/>
                <a:gd name="T41" fmla="*/ 380 h 673"/>
                <a:gd name="T42" fmla="*/ 15 w 673"/>
                <a:gd name="T43" fmla="*/ 435 h 673"/>
                <a:gd name="T44" fmla="*/ 24 w 673"/>
                <a:gd name="T45" fmla="*/ 462 h 673"/>
                <a:gd name="T46" fmla="*/ 89 w 673"/>
                <a:gd name="T47" fmla="*/ 481 h 673"/>
                <a:gd name="T48" fmla="*/ 72 w 673"/>
                <a:gd name="T49" fmla="*/ 545 h 673"/>
                <a:gd name="T50" fmla="*/ 139 w 673"/>
                <a:gd name="T51" fmla="*/ 544 h 673"/>
                <a:gd name="T52" fmla="*/ 142 w 673"/>
                <a:gd name="T53" fmla="*/ 611 h 673"/>
                <a:gd name="T54" fmla="*/ 206 w 673"/>
                <a:gd name="T55" fmla="*/ 592 h 673"/>
                <a:gd name="T56" fmla="*/ 227 w 673"/>
                <a:gd name="T57" fmla="*/ 655 h 673"/>
                <a:gd name="T58" fmla="*/ 283 w 673"/>
                <a:gd name="T59" fmla="*/ 618 h 673"/>
                <a:gd name="T60" fmla="*/ 321 w 673"/>
                <a:gd name="T61" fmla="*/ 673 h 673"/>
                <a:gd name="T62" fmla="*/ 364 w 673"/>
                <a:gd name="T63" fmla="*/ 622 h 673"/>
                <a:gd name="T64" fmla="*/ 416 w 673"/>
                <a:gd name="T65" fmla="*/ 664 h 673"/>
                <a:gd name="T66" fmla="*/ 432 w 673"/>
                <a:gd name="T67" fmla="*/ 607 h 673"/>
                <a:gd name="T68" fmla="*/ 480 w 673"/>
                <a:gd name="T69" fmla="*/ 641 h 673"/>
                <a:gd name="T70" fmla="*/ 494 w 673"/>
                <a:gd name="T71" fmla="*/ 576 h 673"/>
                <a:gd name="T72" fmla="*/ 560 w 673"/>
                <a:gd name="T73" fmla="*/ 589 h 673"/>
                <a:gd name="T74" fmla="*/ 555 w 673"/>
                <a:gd name="T75" fmla="*/ 522 h 673"/>
                <a:gd name="T76" fmla="*/ 622 w 673"/>
                <a:gd name="T77" fmla="*/ 516 h 673"/>
                <a:gd name="T78" fmla="*/ 599 w 673"/>
                <a:gd name="T79" fmla="*/ 453 h 673"/>
                <a:gd name="T80" fmla="*/ 661 w 673"/>
                <a:gd name="T81" fmla="*/ 428 h 673"/>
                <a:gd name="T82" fmla="*/ 621 w 673"/>
                <a:gd name="T83" fmla="*/ 375 h 673"/>
                <a:gd name="T84" fmla="*/ 673 w 673"/>
                <a:gd name="T85" fmla="*/ 333 h 673"/>
                <a:gd name="T86" fmla="*/ 620 w 673"/>
                <a:gd name="T87" fmla="*/ 293 h 673"/>
                <a:gd name="T88" fmla="*/ 659 w 673"/>
                <a:gd name="T89" fmla="*/ 238 h 673"/>
                <a:gd name="T90" fmla="*/ 649 w 673"/>
                <a:gd name="T91" fmla="*/ 21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673">
                  <a:moveTo>
                    <a:pt x="596" y="215"/>
                  </a:moveTo>
                  <a:cubicBezTo>
                    <a:pt x="593" y="207"/>
                    <a:pt x="589" y="200"/>
                    <a:pt x="585" y="193"/>
                  </a:cubicBezTo>
                  <a:cubicBezTo>
                    <a:pt x="593" y="181"/>
                    <a:pt x="607" y="165"/>
                    <a:pt x="618" y="151"/>
                  </a:cubicBezTo>
                  <a:cubicBezTo>
                    <a:pt x="613" y="143"/>
                    <a:pt x="607" y="136"/>
                    <a:pt x="601" y="128"/>
                  </a:cubicBezTo>
                  <a:cubicBezTo>
                    <a:pt x="585" y="134"/>
                    <a:pt x="566" y="143"/>
                    <a:pt x="552" y="147"/>
                  </a:cubicBezTo>
                  <a:cubicBezTo>
                    <a:pt x="546" y="140"/>
                    <a:pt x="540" y="135"/>
                    <a:pt x="534" y="129"/>
                  </a:cubicBezTo>
                  <a:cubicBezTo>
                    <a:pt x="539" y="115"/>
                    <a:pt x="548" y="96"/>
                    <a:pt x="554" y="80"/>
                  </a:cubicBezTo>
                  <a:cubicBezTo>
                    <a:pt x="547" y="74"/>
                    <a:pt x="540" y="68"/>
                    <a:pt x="532" y="62"/>
                  </a:cubicBezTo>
                  <a:cubicBezTo>
                    <a:pt x="518" y="72"/>
                    <a:pt x="502" y="86"/>
                    <a:pt x="489" y="94"/>
                  </a:cubicBezTo>
                  <a:cubicBezTo>
                    <a:pt x="482" y="90"/>
                    <a:pt x="475" y="85"/>
                    <a:pt x="468" y="82"/>
                  </a:cubicBezTo>
                  <a:cubicBezTo>
                    <a:pt x="468" y="67"/>
                    <a:pt x="472" y="46"/>
                    <a:pt x="473" y="29"/>
                  </a:cubicBezTo>
                  <a:cubicBezTo>
                    <a:pt x="465" y="25"/>
                    <a:pt x="456" y="22"/>
                    <a:pt x="447" y="18"/>
                  </a:cubicBezTo>
                  <a:cubicBezTo>
                    <a:pt x="436" y="32"/>
                    <a:pt x="424" y="50"/>
                    <a:pt x="415" y="61"/>
                  </a:cubicBezTo>
                  <a:cubicBezTo>
                    <a:pt x="407" y="59"/>
                    <a:pt x="399" y="57"/>
                    <a:pt x="391" y="55"/>
                  </a:cubicBezTo>
                  <a:cubicBezTo>
                    <a:pt x="387" y="41"/>
                    <a:pt x="384" y="20"/>
                    <a:pt x="381" y="3"/>
                  </a:cubicBezTo>
                  <a:cubicBezTo>
                    <a:pt x="372" y="2"/>
                    <a:pt x="362" y="1"/>
                    <a:pt x="353" y="0"/>
                  </a:cubicBezTo>
                  <a:cubicBezTo>
                    <a:pt x="346" y="16"/>
                    <a:pt x="340" y="37"/>
                    <a:pt x="334" y="50"/>
                  </a:cubicBezTo>
                  <a:cubicBezTo>
                    <a:pt x="326" y="50"/>
                    <a:pt x="317" y="50"/>
                    <a:pt x="309" y="51"/>
                  </a:cubicBezTo>
                  <a:cubicBezTo>
                    <a:pt x="302" y="39"/>
                    <a:pt x="293" y="19"/>
                    <a:pt x="285" y="4"/>
                  </a:cubicBezTo>
                  <a:cubicBezTo>
                    <a:pt x="276" y="5"/>
                    <a:pt x="267" y="7"/>
                    <a:pt x="257" y="10"/>
                  </a:cubicBezTo>
                  <a:cubicBezTo>
                    <a:pt x="256" y="27"/>
                    <a:pt x="255" y="48"/>
                    <a:pt x="253" y="62"/>
                  </a:cubicBezTo>
                  <a:cubicBezTo>
                    <a:pt x="249" y="64"/>
                    <a:pt x="245" y="65"/>
                    <a:pt x="241" y="66"/>
                  </a:cubicBezTo>
                  <a:cubicBezTo>
                    <a:pt x="237" y="68"/>
                    <a:pt x="234" y="69"/>
                    <a:pt x="230" y="71"/>
                  </a:cubicBezTo>
                  <a:cubicBezTo>
                    <a:pt x="219" y="61"/>
                    <a:pt x="205" y="44"/>
                    <a:pt x="193" y="32"/>
                  </a:cubicBezTo>
                  <a:cubicBezTo>
                    <a:pt x="185" y="36"/>
                    <a:pt x="176" y="41"/>
                    <a:pt x="168" y="45"/>
                  </a:cubicBezTo>
                  <a:cubicBezTo>
                    <a:pt x="172" y="62"/>
                    <a:pt x="177" y="82"/>
                    <a:pt x="179" y="97"/>
                  </a:cubicBezTo>
                  <a:cubicBezTo>
                    <a:pt x="172" y="102"/>
                    <a:pt x="166" y="107"/>
                    <a:pt x="159" y="112"/>
                  </a:cubicBezTo>
                  <a:cubicBezTo>
                    <a:pt x="146" y="105"/>
                    <a:pt x="128" y="93"/>
                    <a:pt x="113" y="85"/>
                  </a:cubicBezTo>
                  <a:cubicBezTo>
                    <a:pt x="106" y="91"/>
                    <a:pt x="99" y="98"/>
                    <a:pt x="93" y="105"/>
                  </a:cubicBezTo>
                  <a:cubicBezTo>
                    <a:pt x="101" y="120"/>
                    <a:pt x="112" y="138"/>
                    <a:pt x="118" y="151"/>
                  </a:cubicBezTo>
                  <a:cubicBezTo>
                    <a:pt x="113" y="157"/>
                    <a:pt x="108" y="164"/>
                    <a:pt x="103" y="171"/>
                  </a:cubicBezTo>
                  <a:cubicBezTo>
                    <a:pt x="88" y="168"/>
                    <a:pt x="68" y="162"/>
                    <a:pt x="52" y="158"/>
                  </a:cubicBezTo>
                  <a:cubicBezTo>
                    <a:pt x="46" y="166"/>
                    <a:pt x="42" y="174"/>
                    <a:pt x="37" y="183"/>
                  </a:cubicBezTo>
                  <a:cubicBezTo>
                    <a:pt x="49" y="195"/>
                    <a:pt x="65" y="209"/>
                    <a:pt x="75" y="220"/>
                  </a:cubicBezTo>
                  <a:cubicBezTo>
                    <a:pt x="71" y="228"/>
                    <a:pt x="68" y="236"/>
                    <a:pt x="66" y="243"/>
                  </a:cubicBezTo>
                  <a:cubicBezTo>
                    <a:pt x="51" y="245"/>
                    <a:pt x="30" y="245"/>
                    <a:pt x="13" y="245"/>
                  </a:cubicBezTo>
                  <a:cubicBezTo>
                    <a:pt x="10" y="254"/>
                    <a:pt x="8" y="264"/>
                    <a:pt x="6" y="273"/>
                  </a:cubicBezTo>
                  <a:cubicBezTo>
                    <a:pt x="21" y="282"/>
                    <a:pt x="40" y="291"/>
                    <a:pt x="53" y="299"/>
                  </a:cubicBezTo>
                  <a:cubicBezTo>
                    <a:pt x="51" y="307"/>
                    <a:pt x="51" y="315"/>
                    <a:pt x="50" y="323"/>
                  </a:cubicBezTo>
                  <a:cubicBezTo>
                    <a:pt x="37" y="329"/>
                    <a:pt x="16" y="335"/>
                    <a:pt x="0" y="340"/>
                  </a:cubicBezTo>
                  <a:cubicBezTo>
                    <a:pt x="0" y="350"/>
                    <a:pt x="1" y="359"/>
                    <a:pt x="2" y="369"/>
                  </a:cubicBezTo>
                  <a:cubicBezTo>
                    <a:pt x="18" y="373"/>
                    <a:pt x="39" y="376"/>
                    <a:pt x="53" y="380"/>
                  </a:cubicBezTo>
                  <a:cubicBezTo>
                    <a:pt x="55" y="388"/>
                    <a:pt x="56" y="396"/>
                    <a:pt x="58" y="405"/>
                  </a:cubicBezTo>
                  <a:cubicBezTo>
                    <a:pt x="47" y="414"/>
                    <a:pt x="29" y="425"/>
                    <a:pt x="15" y="435"/>
                  </a:cubicBezTo>
                  <a:cubicBezTo>
                    <a:pt x="16" y="439"/>
                    <a:pt x="18" y="444"/>
                    <a:pt x="19" y="449"/>
                  </a:cubicBezTo>
                  <a:cubicBezTo>
                    <a:pt x="21" y="453"/>
                    <a:pt x="23" y="458"/>
                    <a:pt x="24" y="462"/>
                  </a:cubicBezTo>
                  <a:cubicBezTo>
                    <a:pt x="42" y="461"/>
                    <a:pt x="62" y="459"/>
                    <a:pt x="77" y="459"/>
                  </a:cubicBezTo>
                  <a:cubicBezTo>
                    <a:pt x="81" y="466"/>
                    <a:pt x="85" y="473"/>
                    <a:pt x="89" y="481"/>
                  </a:cubicBezTo>
                  <a:cubicBezTo>
                    <a:pt x="80" y="493"/>
                    <a:pt x="66" y="508"/>
                    <a:pt x="56" y="522"/>
                  </a:cubicBezTo>
                  <a:cubicBezTo>
                    <a:pt x="61" y="530"/>
                    <a:pt x="66" y="538"/>
                    <a:pt x="72" y="545"/>
                  </a:cubicBezTo>
                  <a:cubicBezTo>
                    <a:pt x="88" y="539"/>
                    <a:pt x="108" y="531"/>
                    <a:pt x="122" y="527"/>
                  </a:cubicBezTo>
                  <a:cubicBezTo>
                    <a:pt x="128" y="533"/>
                    <a:pt x="133" y="539"/>
                    <a:pt x="139" y="544"/>
                  </a:cubicBezTo>
                  <a:cubicBezTo>
                    <a:pt x="135" y="559"/>
                    <a:pt x="126" y="578"/>
                    <a:pt x="119" y="594"/>
                  </a:cubicBezTo>
                  <a:cubicBezTo>
                    <a:pt x="126" y="600"/>
                    <a:pt x="134" y="606"/>
                    <a:pt x="142" y="611"/>
                  </a:cubicBezTo>
                  <a:cubicBezTo>
                    <a:pt x="156" y="601"/>
                    <a:pt x="172" y="587"/>
                    <a:pt x="184" y="579"/>
                  </a:cubicBezTo>
                  <a:cubicBezTo>
                    <a:pt x="191" y="584"/>
                    <a:pt x="198" y="588"/>
                    <a:pt x="206" y="592"/>
                  </a:cubicBezTo>
                  <a:cubicBezTo>
                    <a:pt x="205" y="606"/>
                    <a:pt x="202" y="627"/>
                    <a:pt x="200" y="644"/>
                  </a:cubicBezTo>
                  <a:cubicBezTo>
                    <a:pt x="209" y="648"/>
                    <a:pt x="218" y="652"/>
                    <a:pt x="227" y="655"/>
                  </a:cubicBezTo>
                  <a:cubicBezTo>
                    <a:pt x="237" y="641"/>
                    <a:pt x="249" y="624"/>
                    <a:pt x="259" y="613"/>
                  </a:cubicBezTo>
                  <a:cubicBezTo>
                    <a:pt x="267" y="615"/>
                    <a:pt x="275" y="617"/>
                    <a:pt x="283" y="618"/>
                  </a:cubicBezTo>
                  <a:cubicBezTo>
                    <a:pt x="287" y="633"/>
                    <a:pt x="289" y="654"/>
                    <a:pt x="292" y="670"/>
                  </a:cubicBezTo>
                  <a:cubicBezTo>
                    <a:pt x="302" y="672"/>
                    <a:pt x="311" y="673"/>
                    <a:pt x="321" y="673"/>
                  </a:cubicBezTo>
                  <a:cubicBezTo>
                    <a:pt x="327" y="657"/>
                    <a:pt x="333" y="637"/>
                    <a:pt x="340" y="623"/>
                  </a:cubicBezTo>
                  <a:cubicBezTo>
                    <a:pt x="348" y="623"/>
                    <a:pt x="356" y="623"/>
                    <a:pt x="364" y="622"/>
                  </a:cubicBezTo>
                  <a:cubicBezTo>
                    <a:pt x="372" y="635"/>
                    <a:pt x="380" y="654"/>
                    <a:pt x="388" y="669"/>
                  </a:cubicBezTo>
                  <a:cubicBezTo>
                    <a:pt x="398" y="668"/>
                    <a:pt x="407" y="666"/>
                    <a:pt x="416" y="664"/>
                  </a:cubicBezTo>
                  <a:cubicBezTo>
                    <a:pt x="418" y="647"/>
                    <a:pt x="418" y="626"/>
                    <a:pt x="420" y="611"/>
                  </a:cubicBezTo>
                  <a:cubicBezTo>
                    <a:pt x="424" y="610"/>
                    <a:pt x="428" y="608"/>
                    <a:pt x="432" y="607"/>
                  </a:cubicBezTo>
                  <a:cubicBezTo>
                    <a:pt x="436" y="606"/>
                    <a:pt x="440" y="604"/>
                    <a:pt x="444" y="603"/>
                  </a:cubicBezTo>
                  <a:cubicBezTo>
                    <a:pt x="455" y="613"/>
                    <a:pt x="468" y="629"/>
                    <a:pt x="480" y="641"/>
                  </a:cubicBezTo>
                  <a:cubicBezTo>
                    <a:pt x="489" y="637"/>
                    <a:pt x="497" y="633"/>
                    <a:pt x="505" y="628"/>
                  </a:cubicBezTo>
                  <a:cubicBezTo>
                    <a:pt x="502" y="611"/>
                    <a:pt x="496" y="591"/>
                    <a:pt x="494" y="576"/>
                  </a:cubicBezTo>
                  <a:cubicBezTo>
                    <a:pt x="501" y="572"/>
                    <a:pt x="508" y="567"/>
                    <a:pt x="514" y="562"/>
                  </a:cubicBezTo>
                  <a:cubicBezTo>
                    <a:pt x="528" y="568"/>
                    <a:pt x="545" y="580"/>
                    <a:pt x="560" y="589"/>
                  </a:cubicBezTo>
                  <a:cubicBezTo>
                    <a:pt x="567" y="582"/>
                    <a:pt x="574" y="576"/>
                    <a:pt x="581" y="569"/>
                  </a:cubicBezTo>
                  <a:cubicBezTo>
                    <a:pt x="573" y="554"/>
                    <a:pt x="561" y="536"/>
                    <a:pt x="555" y="522"/>
                  </a:cubicBezTo>
                  <a:cubicBezTo>
                    <a:pt x="561" y="516"/>
                    <a:pt x="566" y="509"/>
                    <a:pt x="571" y="503"/>
                  </a:cubicBezTo>
                  <a:cubicBezTo>
                    <a:pt x="585" y="505"/>
                    <a:pt x="605" y="512"/>
                    <a:pt x="622" y="516"/>
                  </a:cubicBezTo>
                  <a:cubicBezTo>
                    <a:pt x="627" y="507"/>
                    <a:pt x="632" y="499"/>
                    <a:pt x="636" y="491"/>
                  </a:cubicBezTo>
                  <a:cubicBezTo>
                    <a:pt x="624" y="478"/>
                    <a:pt x="608" y="464"/>
                    <a:pt x="599" y="453"/>
                  </a:cubicBezTo>
                  <a:cubicBezTo>
                    <a:pt x="602" y="446"/>
                    <a:pt x="605" y="438"/>
                    <a:pt x="608" y="430"/>
                  </a:cubicBezTo>
                  <a:cubicBezTo>
                    <a:pt x="623" y="428"/>
                    <a:pt x="644" y="429"/>
                    <a:pt x="661" y="428"/>
                  </a:cubicBezTo>
                  <a:cubicBezTo>
                    <a:pt x="663" y="419"/>
                    <a:pt x="666" y="410"/>
                    <a:pt x="667" y="400"/>
                  </a:cubicBezTo>
                  <a:cubicBezTo>
                    <a:pt x="652" y="392"/>
                    <a:pt x="633" y="383"/>
                    <a:pt x="621" y="375"/>
                  </a:cubicBezTo>
                  <a:cubicBezTo>
                    <a:pt x="622" y="366"/>
                    <a:pt x="623" y="358"/>
                    <a:pt x="623" y="350"/>
                  </a:cubicBezTo>
                  <a:cubicBezTo>
                    <a:pt x="637" y="344"/>
                    <a:pt x="657" y="339"/>
                    <a:pt x="673" y="333"/>
                  </a:cubicBezTo>
                  <a:cubicBezTo>
                    <a:pt x="673" y="324"/>
                    <a:pt x="673" y="314"/>
                    <a:pt x="672" y="304"/>
                  </a:cubicBezTo>
                  <a:cubicBezTo>
                    <a:pt x="655" y="301"/>
                    <a:pt x="634" y="297"/>
                    <a:pt x="620" y="293"/>
                  </a:cubicBezTo>
                  <a:cubicBezTo>
                    <a:pt x="619" y="285"/>
                    <a:pt x="617" y="277"/>
                    <a:pt x="615" y="269"/>
                  </a:cubicBezTo>
                  <a:cubicBezTo>
                    <a:pt x="627" y="260"/>
                    <a:pt x="645" y="248"/>
                    <a:pt x="659" y="238"/>
                  </a:cubicBezTo>
                  <a:cubicBezTo>
                    <a:pt x="657" y="234"/>
                    <a:pt x="656" y="229"/>
                    <a:pt x="654" y="225"/>
                  </a:cubicBezTo>
                  <a:cubicBezTo>
                    <a:pt x="653" y="220"/>
                    <a:pt x="651" y="216"/>
                    <a:pt x="649" y="211"/>
                  </a:cubicBezTo>
                  <a:cubicBezTo>
                    <a:pt x="632" y="212"/>
                    <a:pt x="611" y="215"/>
                    <a:pt x="596" y="21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69" name="Freeform 22"/>
            <p:cNvSpPr>
              <a:spLocks/>
            </p:cNvSpPr>
            <p:nvPr/>
          </p:nvSpPr>
          <p:spPr bwMode="auto">
            <a:xfrm>
              <a:off x="3468688" y="3413125"/>
              <a:ext cx="958850" cy="958850"/>
            </a:xfrm>
            <a:custGeom>
              <a:avLst/>
              <a:gdLst>
                <a:gd name="T0" fmla="*/ 449 w 489"/>
                <a:gd name="T1" fmla="*/ 172 h 489"/>
                <a:gd name="T2" fmla="*/ 317 w 489"/>
                <a:gd name="T3" fmla="*/ 449 h 489"/>
                <a:gd name="T4" fmla="*/ 40 w 489"/>
                <a:gd name="T5" fmla="*/ 317 h 489"/>
                <a:gd name="T6" fmla="*/ 173 w 489"/>
                <a:gd name="T7" fmla="*/ 40 h 489"/>
                <a:gd name="T8" fmla="*/ 449 w 489"/>
                <a:gd name="T9" fmla="*/ 172 h 489"/>
              </a:gdLst>
              <a:ahLst/>
              <a:cxnLst>
                <a:cxn ang="0">
                  <a:pos x="T0" y="T1"/>
                </a:cxn>
                <a:cxn ang="0">
                  <a:pos x="T2" y="T3"/>
                </a:cxn>
                <a:cxn ang="0">
                  <a:pos x="T4" y="T5"/>
                </a:cxn>
                <a:cxn ang="0">
                  <a:pos x="T6" y="T7"/>
                </a:cxn>
                <a:cxn ang="0">
                  <a:pos x="T8" y="T9"/>
                </a:cxn>
              </a:cxnLst>
              <a:rect l="0" t="0" r="r" b="b"/>
              <a:pathLst>
                <a:path w="489" h="489">
                  <a:moveTo>
                    <a:pt x="449" y="172"/>
                  </a:moveTo>
                  <a:cubicBezTo>
                    <a:pt x="489" y="285"/>
                    <a:pt x="430" y="409"/>
                    <a:pt x="317" y="449"/>
                  </a:cubicBezTo>
                  <a:cubicBezTo>
                    <a:pt x="204" y="489"/>
                    <a:pt x="80" y="430"/>
                    <a:pt x="40" y="317"/>
                  </a:cubicBezTo>
                  <a:cubicBezTo>
                    <a:pt x="0" y="204"/>
                    <a:pt x="60" y="80"/>
                    <a:pt x="173" y="40"/>
                  </a:cubicBezTo>
                  <a:cubicBezTo>
                    <a:pt x="286" y="0"/>
                    <a:pt x="410" y="59"/>
                    <a:pt x="449" y="172"/>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70" name="Freeform 23"/>
          <p:cNvSpPr>
            <a:spLocks/>
          </p:cNvSpPr>
          <p:nvPr/>
        </p:nvSpPr>
        <p:spPr bwMode="auto">
          <a:xfrm>
            <a:off x="1931515" y="5240102"/>
            <a:ext cx="999067" cy="927100"/>
          </a:xfrm>
          <a:custGeom>
            <a:avLst/>
            <a:gdLst>
              <a:gd name="T0" fmla="*/ 183 w 382"/>
              <a:gd name="T1" fmla="*/ 354 h 354"/>
              <a:gd name="T2" fmla="*/ 16 w 382"/>
              <a:gd name="T3" fmla="*/ 236 h 354"/>
              <a:gd name="T4" fmla="*/ 23 w 382"/>
              <a:gd name="T5" fmla="*/ 100 h 354"/>
              <a:gd name="T6" fmla="*/ 124 w 382"/>
              <a:gd name="T7" fmla="*/ 10 h 354"/>
              <a:gd name="T8" fmla="*/ 183 w 382"/>
              <a:gd name="T9" fmla="*/ 0 h 354"/>
              <a:gd name="T10" fmla="*/ 350 w 382"/>
              <a:gd name="T11" fmla="*/ 118 h 354"/>
              <a:gd name="T12" fmla="*/ 242 w 382"/>
              <a:gd name="T13" fmla="*/ 344 h 354"/>
              <a:gd name="T14" fmla="*/ 183 w 38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354">
                <a:moveTo>
                  <a:pt x="183" y="354"/>
                </a:moveTo>
                <a:cubicBezTo>
                  <a:pt x="108" y="354"/>
                  <a:pt x="41" y="306"/>
                  <a:pt x="16" y="236"/>
                </a:cubicBezTo>
                <a:cubicBezTo>
                  <a:pt x="0" y="191"/>
                  <a:pt x="3" y="143"/>
                  <a:pt x="23" y="100"/>
                </a:cubicBezTo>
                <a:cubicBezTo>
                  <a:pt x="44" y="58"/>
                  <a:pt x="79" y="26"/>
                  <a:pt x="124" y="10"/>
                </a:cubicBezTo>
                <a:cubicBezTo>
                  <a:pt x="143" y="3"/>
                  <a:pt x="163" y="0"/>
                  <a:pt x="183" y="0"/>
                </a:cubicBezTo>
                <a:cubicBezTo>
                  <a:pt x="258" y="0"/>
                  <a:pt x="325" y="47"/>
                  <a:pt x="350" y="118"/>
                </a:cubicBezTo>
                <a:cubicBezTo>
                  <a:pt x="382" y="210"/>
                  <a:pt x="334" y="311"/>
                  <a:pt x="242" y="344"/>
                </a:cubicBezTo>
                <a:cubicBezTo>
                  <a:pt x="223" y="350"/>
                  <a:pt x="203" y="354"/>
                  <a:pt x="183" y="354"/>
                </a:cubicBez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71" name="Group 24"/>
          <p:cNvGrpSpPr/>
          <p:nvPr/>
        </p:nvGrpSpPr>
        <p:grpSpPr>
          <a:xfrm>
            <a:off x="3193049" y="4821001"/>
            <a:ext cx="1758951" cy="1761067"/>
            <a:chOff x="4537076" y="3232150"/>
            <a:chExt cx="1319213" cy="1320800"/>
          </a:xfrm>
        </p:grpSpPr>
        <p:sp>
          <p:nvSpPr>
            <p:cNvPr id="72"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73"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74" name="Freeform 27"/>
          <p:cNvSpPr>
            <a:spLocks/>
          </p:cNvSpPr>
          <p:nvPr/>
        </p:nvSpPr>
        <p:spPr bwMode="auto">
          <a:xfrm>
            <a:off x="3597331" y="5240102"/>
            <a:ext cx="950384" cy="927100"/>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75" name="TextBox 28"/>
          <p:cNvSpPr txBox="1"/>
          <p:nvPr/>
        </p:nvSpPr>
        <p:spPr>
          <a:xfrm>
            <a:off x="2522014" y="3945629"/>
            <a:ext cx="1392839" cy="584775"/>
          </a:xfrm>
          <a:prstGeom prst="rect">
            <a:avLst/>
          </a:prstGeom>
          <a:noFill/>
        </p:spPr>
        <p:txBody>
          <a:bodyPr wrap="square" rtlCol="0">
            <a:spAutoFit/>
          </a:bodyPr>
          <a:lstStyle/>
          <a:p>
            <a:pPr algn="ctr" rtl="0"/>
            <a:r>
              <a:rPr lang="ar-SA" sz="1600" b="1" dirty="0" smtClean="0">
                <a:solidFill>
                  <a:prstClr val="black"/>
                </a:solidFill>
                <a:latin typeface="Raleway"/>
              </a:rPr>
              <a:t>سير العمل في المرحلة الثانية  </a:t>
            </a:r>
            <a:endParaRPr lang="id-ID" sz="933" b="1" dirty="0">
              <a:solidFill>
                <a:prstClr val="black"/>
              </a:solidFill>
              <a:latin typeface="Raleway"/>
            </a:endParaRPr>
          </a:p>
        </p:txBody>
      </p:sp>
      <p:cxnSp>
        <p:nvCxnSpPr>
          <p:cNvPr id="76" name="Straight Arrow Connector 29"/>
          <p:cNvCxnSpPr/>
          <p:nvPr/>
        </p:nvCxnSpPr>
        <p:spPr>
          <a:xfrm>
            <a:off x="5133515" y="2176903"/>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sp>
        <p:nvSpPr>
          <p:cNvPr id="79" name="TextBox 32"/>
          <p:cNvSpPr txBox="1"/>
          <p:nvPr/>
        </p:nvSpPr>
        <p:spPr>
          <a:xfrm>
            <a:off x="5328338" y="1867401"/>
            <a:ext cx="1431802" cy="318100"/>
          </a:xfrm>
          <a:prstGeom prst="rect">
            <a:avLst/>
          </a:prstGeom>
          <a:noFill/>
        </p:spPr>
        <p:txBody>
          <a:bodyPr wrap="none" rtlCol="0">
            <a:spAutoFit/>
          </a:bodyPr>
          <a:lstStyle/>
          <a:p>
            <a:pPr algn="l" rtl="0"/>
            <a:r>
              <a:rPr lang="ar-SA" sz="1467" dirty="0" smtClean="0">
                <a:solidFill>
                  <a:prstClr val="black"/>
                </a:solidFill>
                <a:latin typeface="Raleway"/>
                <a:ea typeface="Raleway" panose="020B0003030101060003" pitchFamily="2" charset="0"/>
              </a:rPr>
              <a:t>إتمام المرحلة الأولى </a:t>
            </a:r>
            <a:endParaRPr lang="id-ID" sz="1467" dirty="0">
              <a:solidFill>
                <a:prstClr val="black"/>
              </a:solidFill>
              <a:latin typeface="Raleway"/>
              <a:ea typeface="Raleway" panose="020B0003030101060003" pitchFamily="2" charset="0"/>
            </a:endParaRPr>
          </a:p>
        </p:txBody>
      </p:sp>
      <p:sp>
        <p:nvSpPr>
          <p:cNvPr id="80" name="Rectangle 33"/>
          <p:cNvSpPr/>
          <p:nvPr/>
        </p:nvSpPr>
        <p:spPr>
          <a:xfrm>
            <a:off x="5349259" y="2249916"/>
            <a:ext cx="1107292" cy="769441"/>
          </a:xfrm>
          <a:prstGeom prst="rect">
            <a:avLst/>
          </a:prstGeom>
        </p:spPr>
        <p:txBody>
          <a:bodyPr wrap="square">
            <a:spAutoFit/>
          </a:bodyPr>
          <a:lstStyle/>
          <a:p>
            <a:pPr algn="l" rtl="0"/>
            <a:r>
              <a:rPr lang="ar-SA" sz="1100" dirty="0" smtClean="0">
                <a:solidFill>
                  <a:prstClr val="black">
                    <a:lumMod val="65000"/>
                    <a:lumOff val="35000"/>
                  </a:prstClr>
                </a:solidFill>
                <a:latin typeface="Open Sans Light"/>
              </a:rPr>
              <a:t>بالبرامج واللقاءات وما تشمل من تقييمات قبلية وبعدية وشكر </a:t>
            </a:r>
            <a:endParaRPr lang="id-ID" sz="1100" dirty="0">
              <a:solidFill>
                <a:prstClr val="black">
                  <a:lumMod val="65000"/>
                  <a:lumOff val="35000"/>
                </a:prstClr>
              </a:solidFill>
              <a:latin typeface="Open Sans Light"/>
            </a:endParaRPr>
          </a:p>
        </p:txBody>
      </p:sp>
      <p:sp>
        <p:nvSpPr>
          <p:cNvPr id="83" name="TextBox 36"/>
          <p:cNvSpPr txBox="1"/>
          <p:nvPr/>
        </p:nvSpPr>
        <p:spPr>
          <a:xfrm>
            <a:off x="5659029" y="3684333"/>
            <a:ext cx="806631" cy="318100"/>
          </a:xfrm>
          <a:prstGeom prst="rect">
            <a:avLst/>
          </a:prstGeom>
          <a:noFill/>
        </p:spPr>
        <p:txBody>
          <a:bodyPr wrap="none" rtlCol="0">
            <a:spAutoFit/>
          </a:bodyPr>
          <a:lstStyle/>
          <a:p>
            <a:pPr algn="l" rtl="0"/>
            <a:r>
              <a:rPr lang="ar-SA" sz="1467" dirty="0" smtClean="0">
                <a:solidFill>
                  <a:prstClr val="black"/>
                </a:solidFill>
                <a:latin typeface="Raleway"/>
                <a:ea typeface="Raleway" panose="020B0003030101060003" pitchFamily="2" charset="0"/>
              </a:rPr>
              <a:t>المتطلبات </a:t>
            </a:r>
            <a:endParaRPr lang="id-ID" sz="1467" dirty="0">
              <a:solidFill>
                <a:prstClr val="black"/>
              </a:solidFill>
              <a:latin typeface="Raleway"/>
              <a:ea typeface="Raleway" panose="020B0003030101060003" pitchFamily="2" charset="0"/>
            </a:endParaRPr>
          </a:p>
        </p:txBody>
      </p:sp>
      <p:sp>
        <p:nvSpPr>
          <p:cNvPr id="84" name="Rectangle 37"/>
          <p:cNvSpPr/>
          <p:nvPr/>
        </p:nvSpPr>
        <p:spPr>
          <a:xfrm>
            <a:off x="5678017" y="4196003"/>
            <a:ext cx="793363" cy="577081"/>
          </a:xfrm>
          <a:prstGeom prst="rect">
            <a:avLst/>
          </a:prstGeom>
        </p:spPr>
        <p:txBody>
          <a:bodyPr wrap="square">
            <a:spAutoFit/>
          </a:bodyPr>
          <a:lstStyle/>
          <a:p>
            <a:pPr algn="ctr" rtl="0"/>
            <a:r>
              <a:rPr lang="ar-SA" sz="1050" dirty="0" smtClean="0">
                <a:solidFill>
                  <a:prstClr val="black">
                    <a:lumMod val="65000"/>
                    <a:lumOff val="35000"/>
                  </a:prstClr>
                </a:solidFill>
                <a:latin typeface="Open Sans Light"/>
              </a:rPr>
              <a:t>متابعة وتنفيذ البحوث والمشاريع </a:t>
            </a:r>
            <a:endParaRPr lang="id-ID" sz="1050" dirty="0">
              <a:solidFill>
                <a:prstClr val="black">
                  <a:lumMod val="65000"/>
                  <a:lumOff val="35000"/>
                </a:prstClr>
              </a:solidFill>
              <a:latin typeface="Open Sans Light"/>
            </a:endParaRPr>
          </a:p>
        </p:txBody>
      </p:sp>
      <p:sp>
        <p:nvSpPr>
          <p:cNvPr id="85" name="TextBox 38"/>
          <p:cNvSpPr txBox="1"/>
          <p:nvPr/>
        </p:nvSpPr>
        <p:spPr>
          <a:xfrm>
            <a:off x="719241" y="5995175"/>
            <a:ext cx="1143263" cy="318100"/>
          </a:xfrm>
          <a:prstGeom prst="rect">
            <a:avLst/>
          </a:prstGeom>
          <a:noFill/>
        </p:spPr>
        <p:txBody>
          <a:bodyPr wrap="none" rtlCol="0">
            <a:spAutoFit/>
          </a:bodyPr>
          <a:lstStyle/>
          <a:p>
            <a:pPr rtl="0"/>
            <a:r>
              <a:rPr lang="ar-SA" sz="1467" dirty="0" smtClean="0">
                <a:solidFill>
                  <a:prstClr val="black"/>
                </a:solidFill>
                <a:latin typeface="Raleway"/>
                <a:ea typeface="Raleway" panose="020B0003030101060003" pitchFamily="2" charset="0"/>
              </a:rPr>
              <a:t>التقرير الختامي </a:t>
            </a:r>
            <a:endParaRPr lang="id-ID" sz="1467" dirty="0">
              <a:solidFill>
                <a:prstClr val="black"/>
              </a:solidFill>
              <a:latin typeface="Raleway"/>
              <a:ea typeface="Raleway" panose="020B0003030101060003" pitchFamily="2" charset="0"/>
            </a:endParaRPr>
          </a:p>
        </p:txBody>
      </p:sp>
      <p:sp>
        <p:nvSpPr>
          <p:cNvPr id="86" name="Rectangle 39"/>
          <p:cNvSpPr/>
          <p:nvPr/>
        </p:nvSpPr>
        <p:spPr>
          <a:xfrm>
            <a:off x="20962" y="6423458"/>
            <a:ext cx="1961891" cy="461665"/>
          </a:xfrm>
          <a:prstGeom prst="rect">
            <a:avLst/>
          </a:prstGeom>
        </p:spPr>
        <p:txBody>
          <a:bodyPr wrap="square">
            <a:spAutoFit/>
          </a:bodyPr>
          <a:lstStyle/>
          <a:p>
            <a:pPr rtl="0"/>
            <a:r>
              <a:rPr lang="ar-SA" sz="1200" dirty="0" smtClean="0">
                <a:solidFill>
                  <a:prstClr val="black">
                    <a:lumMod val="65000"/>
                    <a:lumOff val="35000"/>
                  </a:prstClr>
                </a:solidFill>
                <a:latin typeface="Open Sans Light"/>
              </a:rPr>
              <a:t>إعداد وإخراج التقرير الختامي للبرنامج مع استمارة التقييم النهائية </a:t>
            </a:r>
            <a:endParaRPr lang="id-ID" sz="1200" dirty="0">
              <a:solidFill>
                <a:prstClr val="black">
                  <a:lumMod val="65000"/>
                  <a:lumOff val="35000"/>
                </a:prstClr>
              </a:solidFill>
              <a:latin typeface="Open Sans Light"/>
            </a:endParaRPr>
          </a:p>
        </p:txBody>
      </p:sp>
      <p:sp>
        <p:nvSpPr>
          <p:cNvPr id="87" name="TextBox 40"/>
          <p:cNvSpPr txBox="1"/>
          <p:nvPr/>
        </p:nvSpPr>
        <p:spPr>
          <a:xfrm>
            <a:off x="4300710" y="7117182"/>
            <a:ext cx="1114408" cy="318100"/>
          </a:xfrm>
          <a:prstGeom prst="rect">
            <a:avLst/>
          </a:prstGeom>
          <a:noFill/>
        </p:spPr>
        <p:txBody>
          <a:bodyPr wrap="none" rtlCol="0">
            <a:spAutoFit/>
          </a:bodyPr>
          <a:lstStyle/>
          <a:p>
            <a:pPr algn="l" rtl="0"/>
            <a:r>
              <a:rPr lang="ar-SA" sz="1467" dirty="0" smtClean="0">
                <a:solidFill>
                  <a:prstClr val="black"/>
                </a:solidFill>
                <a:latin typeface="Raleway"/>
                <a:ea typeface="Raleway" panose="020B0003030101060003" pitchFamily="2" charset="0"/>
              </a:rPr>
              <a:t>الحفل الختامي  </a:t>
            </a:r>
            <a:endParaRPr lang="id-ID" sz="1467" dirty="0">
              <a:solidFill>
                <a:prstClr val="black"/>
              </a:solidFill>
              <a:latin typeface="Raleway"/>
              <a:ea typeface="Raleway" panose="020B0003030101060003" pitchFamily="2" charset="0"/>
            </a:endParaRPr>
          </a:p>
        </p:txBody>
      </p:sp>
      <p:sp>
        <p:nvSpPr>
          <p:cNvPr id="88" name="Rectangle 41"/>
          <p:cNvSpPr/>
          <p:nvPr/>
        </p:nvSpPr>
        <p:spPr>
          <a:xfrm>
            <a:off x="4300712" y="7385696"/>
            <a:ext cx="2155839" cy="461665"/>
          </a:xfrm>
          <a:prstGeom prst="rect">
            <a:avLst/>
          </a:prstGeom>
        </p:spPr>
        <p:txBody>
          <a:bodyPr wrap="square">
            <a:spAutoFit/>
          </a:bodyPr>
          <a:lstStyle/>
          <a:p>
            <a:pPr algn="ctr" rtl="0"/>
            <a:r>
              <a:rPr lang="ar-SA" sz="1200" dirty="0" smtClean="0">
                <a:solidFill>
                  <a:prstClr val="black">
                    <a:lumMod val="65000"/>
                    <a:lumOff val="35000"/>
                  </a:prstClr>
                </a:solidFill>
                <a:latin typeface="Open Sans Light"/>
              </a:rPr>
              <a:t>إقامة برنامج خاص بإنهاء أعمال البرنامج وتسليم الإفادات والشهادات </a:t>
            </a:r>
            <a:endParaRPr lang="id-ID" sz="1200" dirty="0">
              <a:solidFill>
                <a:prstClr val="black">
                  <a:lumMod val="65000"/>
                  <a:lumOff val="35000"/>
                </a:prstClr>
              </a:solidFill>
              <a:latin typeface="Open Sans Light"/>
            </a:endParaRPr>
          </a:p>
        </p:txBody>
      </p:sp>
      <p:sp>
        <p:nvSpPr>
          <p:cNvPr id="90" name="Freeform 27"/>
          <p:cNvSpPr>
            <a:spLocks/>
          </p:cNvSpPr>
          <p:nvPr/>
        </p:nvSpPr>
        <p:spPr bwMode="auto">
          <a:xfrm>
            <a:off x="3797859" y="5731836"/>
            <a:ext cx="1360896" cy="114113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1" name="Freeform 28"/>
          <p:cNvSpPr>
            <a:spLocks/>
          </p:cNvSpPr>
          <p:nvPr/>
        </p:nvSpPr>
        <p:spPr bwMode="auto">
          <a:xfrm>
            <a:off x="3560925" y="1731114"/>
            <a:ext cx="1572589" cy="909279"/>
          </a:xfrm>
          <a:custGeom>
            <a:avLst/>
            <a:gdLst>
              <a:gd name="T0" fmla="*/ 558 w 581"/>
              <a:gd name="T1" fmla="*/ 268 h 336"/>
              <a:gd name="T2" fmla="*/ 355 w 581"/>
              <a:gd name="T3" fmla="*/ 46 h 336"/>
              <a:gd name="T4" fmla="*/ 0 w 581"/>
              <a:gd name="T5" fmla="*/ 70 h 336"/>
              <a:gd name="T6" fmla="*/ 7 w 581"/>
              <a:gd name="T7" fmla="*/ 84 h 336"/>
              <a:gd name="T8" fmla="*/ 349 w 581"/>
              <a:gd name="T9" fmla="*/ 61 h 336"/>
              <a:gd name="T10" fmla="*/ 543 w 581"/>
              <a:gd name="T11" fmla="*/ 273 h 336"/>
              <a:gd name="T12" fmla="*/ 518 w 581"/>
              <a:gd name="T13" fmla="*/ 281 h 336"/>
              <a:gd name="T14" fmla="*/ 567 w 581"/>
              <a:gd name="T15" fmla="*/ 336 h 336"/>
              <a:gd name="T16" fmla="*/ 581 w 581"/>
              <a:gd name="T17" fmla="*/ 261 h 336"/>
              <a:gd name="T18" fmla="*/ 558 w 581"/>
              <a:gd name="T19" fmla="*/ 2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336">
                <a:moveTo>
                  <a:pt x="558" y="268"/>
                </a:moveTo>
                <a:cubicBezTo>
                  <a:pt x="523" y="165"/>
                  <a:pt x="451" y="86"/>
                  <a:pt x="355" y="46"/>
                </a:cubicBezTo>
                <a:cubicBezTo>
                  <a:pt x="248" y="0"/>
                  <a:pt x="118" y="9"/>
                  <a:pt x="0" y="70"/>
                </a:cubicBezTo>
                <a:cubicBezTo>
                  <a:pt x="7" y="84"/>
                  <a:pt x="7" y="84"/>
                  <a:pt x="7" y="84"/>
                </a:cubicBezTo>
                <a:cubicBezTo>
                  <a:pt x="123" y="25"/>
                  <a:pt x="244" y="16"/>
                  <a:pt x="349" y="61"/>
                </a:cubicBezTo>
                <a:cubicBezTo>
                  <a:pt x="440" y="99"/>
                  <a:pt x="509" y="174"/>
                  <a:pt x="543" y="273"/>
                </a:cubicBezTo>
                <a:cubicBezTo>
                  <a:pt x="518" y="281"/>
                  <a:pt x="518" y="281"/>
                  <a:pt x="518" y="281"/>
                </a:cubicBezTo>
                <a:cubicBezTo>
                  <a:pt x="567" y="336"/>
                  <a:pt x="567" y="336"/>
                  <a:pt x="567" y="336"/>
                </a:cubicBezTo>
                <a:cubicBezTo>
                  <a:pt x="581" y="261"/>
                  <a:pt x="581" y="261"/>
                  <a:pt x="581" y="261"/>
                </a:cubicBezTo>
                <a:lnTo>
                  <a:pt x="558" y="268"/>
                </a:ln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2" name="Freeform 29"/>
          <p:cNvSpPr>
            <a:spLocks/>
          </p:cNvSpPr>
          <p:nvPr/>
        </p:nvSpPr>
        <p:spPr bwMode="auto">
          <a:xfrm>
            <a:off x="3798335" y="3958187"/>
            <a:ext cx="149195" cy="627019"/>
          </a:xfrm>
          <a:custGeom>
            <a:avLst/>
            <a:gdLst>
              <a:gd name="T0" fmla="*/ 55 w 55"/>
              <a:gd name="T1" fmla="*/ 232 h 232"/>
              <a:gd name="T2" fmla="*/ 55 w 55"/>
              <a:gd name="T3" fmla="*/ 179 h 232"/>
              <a:gd name="T4" fmla="*/ 41 w 55"/>
              <a:gd name="T5" fmla="*/ 185 h 232"/>
              <a:gd name="T6" fmla="*/ 31 w 55"/>
              <a:gd name="T7" fmla="*/ 4 h 232"/>
              <a:gd name="T8" fmla="*/ 16 w 55"/>
              <a:gd name="T9" fmla="*/ 0 h 232"/>
              <a:gd name="T10" fmla="*/ 26 w 55"/>
              <a:gd name="T11" fmla="*/ 191 h 232"/>
              <a:gd name="T12" fmla="*/ 11 w 55"/>
              <a:gd name="T13" fmla="*/ 198 h 232"/>
              <a:gd name="T14" fmla="*/ 55 w 55"/>
              <a:gd name="T15" fmla="*/ 232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32">
                <a:moveTo>
                  <a:pt x="55" y="232"/>
                </a:moveTo>
                <a:cubicBezTo>
                  <a:pt x="55" y="179"/>
                  <a:pt x="55" y="179"/>
                  <a:pt x="55" y="179"/>
                </a:cubicBezTo>
                <a:cubicBezTo>
                  <a:pt x="41" y="185"/>
                  <a:pt x="41" y="185"/>
                  <a:pt x="41" y="185"/>
                </a:cubicBezTo>
                <a:cubicBezTo>
                  <a:pt x="20" y="130"/>
                  <a:pt x="16" y="68"/>
                  <a:pt x="31" y="4"/>
                </a:cubicBezTo>
                <a:cubicBezTo>
                  <a:pt x="16" y="0"/>
                  <a:pt x="16" y="0"/>
                  <a:pt x="16" y="0"/>
                </a:cubicBezTo>
                <a:cubicBezTo>
                  <a:pt x="0" y="68"/>
                  <a:pt x="4" y="133"/>
                  <a:pt x="26" y="191"/>
                </a:cubicBezTo>
                <a:cubicBezTo>
                  <a:pt x="11" y="198"/>
                  <a:pt x="11" y="198"/>
                  <a:pt x="11" y="198"/>
                </a:cubicBezTo>
                <a:lnTo>
                  <a:pt x="55" y="232"/>
                </a:ln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4" name="Freeform 31"/>
          <p:cNvSpPr>
            <a:spLocks/>
          </p:cNvSpPr>
          <p:nvPr/>
        </p:nvSpPr>
        <p:spPr bwMode="auto">
          <a:xfrm>
            <a:off x="2536322" y="4642386"/>
            <a:ext cx="600809" cy="330647"/>
          </a:xfrm>
          <a:custGeom>
            <a:avLst/>
            <a:gdLst>
              <a:gd name="T0" fmla="*/ 222 w 222"/>
              <a:gd name="T1" fmla="*/ 110 h 122"/>
              <a:gd name="T2" fmla="*/ 49 w 222"/>
              <a:gd name="T3" fmla="*/ 18 h 122"/>
              <a:gd name="T4" fmla="*/ 51 w 222"/>
              <a:gd name="T5" fmla="*/ 0 h 122"/>
              <a:gd name="T6" fmla="*/ 0 w 222"/>
              <a:gd name="T7" fmla="*/ 21 h 122"/>
              <a:gd name="T8" fmla="*/ 46 w 222"/>
              <a:gd name="T9" fmla="*/ 47 h 122"/>
              <a:gd name="T10" fmla="*/ 48 w 222"/>
              <a:gd name="T11" fmla="*/ 34 h 122"/>
              <a:gd name="T12" fmla="*/ 211 w 222"/>
              <a:gd name="T13" fmla="*/ 122 h 122"/>
              <a:gd name="T14" fmla="*/ 222 w 222"/>
              <a:gd name="T15" fmla="*/ 11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122">
                <a:moveTo>
                  <a:pt x="222" y="110"/>
                </a:moveTo>
                <a:cubicBezTo>
                  <a:pt x="172" y="60"/>
                  <a:pt x="112" y="29"/>
                  <a:pt x="49" y="18"/>
                </a:cubicBezTo>
                <a:cubicBezTo>
                  <a:pt x="51" y="0"/>
                  <a:pt x="51" y="0"/>
                  <a:pt x="51" y="0"/>
                </a:cubicBezTo>
                <a:cubicBezTo>
                  <a:pt x="0" y="21"/>
                  <a:pt x="0" y="21"/>
                  <a:pt x="0" y="21"/>
                </a:cubicBezTo>
                <a:cubicBezTo>
                  <a:pt x="46" y="47"/>
                  <a:pt x="46" y="47"/>
                  <a:pt x="46" y="47"/>
                </a:cubicBezTo>
                <a:cubicBezTo>
                  <a:pt x="48" y="34"/>
                  <a:pt x="48" y="34"/>
                  <a:pt x="48" y="34"/>
                </a:cubicBezTo>
                <a:cubicBezTo>
                  <a:pt x="107" y="44"/>
                  <a:pt x="163" y="74"/>
                  <a:pt x="211" y="122"/>
                </a:cubicBezTo>
                <a:lnTo>
                  <a:pt x="222" y="110"/>
                </a:lnTo>
                <a:close/>
              </a:path>
            </a:pathLst>
          </a:custGeom>
          <a:solidFill>
            <a:srgbClr val="D062A3"/>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cxnSp>
        <p:nvCxnSpPr>
          <p:cNvPr id="95" name="Straight Arrow Connector 48"/>
          <p:cNvCxnSpPr/>
          <p:nvPr/>
        </p:nvCxnSpPr>
        <p:spPr>
          <a:xfrm>
            <a:off x="5815105" y="4002431"/>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96" name="Group 49"/>
          <p:cNvGrpSpPr/>
          <p:nvPr/>
        </p:nvGrpSpPr>
        <p:grpSpPr>
          <a:xfrm flipV="1">
            <a:off x="3987579" y="6838853"/>
            <a:ext cx="981456" cy="546843"/>
            <a:chOff x="6015388" y="3679825"/>
            <a:chExt cx="736092" cy="201168"/>
          </a:xfrm>
        </p:grpSpPr>
        <p:cxnSp>
          <p:nvCxnSpPr>
            <p:cNvPr id="97"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98"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cxnSp>
        <p:nvCxnSpPr>
          <p:cNvPr id="101" name="Straight Arrow Connector 54"/>
          <p:cNvCxnSpPr/>
          <p:nvPr/>
        </p:nvCxnSpPr>
        <p:spPr>
          <a:xfrm flipH="1">
            <a:off x="1552373" y="6350081"/>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nvGrpSpPr>
          <p:cNvPr id="182" name="Group 70"/>
          <p:cNvGrpSpPr/>
          <p:nvPr/>
        </p:nvGrpSpPr>
        <p:grpSpPr>
          <a:xfrm>
            <a:off x="2278021" y="5490190"/>
            <a:ext cx="322596" cy="438856"/>
            <a:chOff x="7523163" y="1893888"/>
            <a:chExt cx="801688" cy="1090612"/>
          </a:xfrm>
          <a:solidFill>
            <a:sysClr val="window" lastClr="FFFFFF"/>
          </a:solidFill>
        </p:grpSpPr>
        <p:sp>
          <p:nvSpPr>
            <p:cNvPr id="183" name="Freeform 17"/>
            <p:cNvSpPr>
              <a:spLocks/>
            </p:cNvSpPr>
            <p:nvPr/>
          </p:nvSpPr>
          <p:spPr bwMode="auto">
            <a:xfrm>
              <a:off x="7823201" y="2260600"/>
              <a:ext cx="247650" cy="60325"/>
            </a:xfrm>
            <a:custGeom>
              <a:avLst/>
              <a:gdLst>
                <a:gd name="T0" fmla="*/ 58 w 65"/>
                <a:gd name="T1" fmla="*/ 0 h 16"/>
                <a:gd name="T2" fmla="*/ 7 w 65"/>
                <a:gd name="T3" fmla="*/ 0 h 16"/>
                <a:gd name="T4" fmla="*/ 0 w 65"/>
                <a:gd name="T5" fmla="*/ 8 h 16"/>
                <a:gd name="T6" fmla="*/ 7 w 65"/>
                <a:gd name="T7" fmla="*/ 16 h 16"/>
                <a:gd name="T8" fmla="*/ 58 w 65"/>
                <a:gd name="T9" fmla="*/ 16 h 16"/>
                <a:gd name="T10" fmla="*/ 65 w 65"/>
                <a:gd name="T11" fmla="*/ 8 h 16"/>
                <a:gd name="T12" fmla="*/ 58 w 6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58" y="0"/>
                  </a:move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ubicBezTo>
                    <a:pt x="65" y="4"/>
                    <a:pt x="62"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4" name="Freeform 18"/>
            <p:cNvSpPr>
              <a:spLocks/>
            </p:cNvSpPr>
            <p:nvPr/>
          </p:nvSpPr>
          <p:spPr bwMode="auto">
            <a:xfrm>
              <a:off x="7823201" y="2427288"/>
              <a:ext cx="247650" cy="60325"/>
            </a:xfrm>
            <a:custGeom>
              <a:avLst/>
              <a:gdLst>
                <a:gd name="T0" fmla="*/ 65 w 65"/>
                <a:gd name="T1" fmla="*/ 8 h 16"/>
                <a:gd name="T2" fmla="*/ 58 w 65"/>
                <a:gd name="T3" fmla="*/ 0 h 16"/>
                <a:gd name="T4" fmla="*/ 7 w 65"/>
                <a:gd name="T5" fmla="*/ 0 h 16"/>
                <a:gd name="T6" fmla="*/ 0 w 65"/>
                <a:gd name="T7" fmla="*/ 8 h 16"/>
                <a:gd name="T8" fmla="*/ 7 w 65"/>
                <a:gd name="T9" fmla="*/ 16 h 16"/>
                <a:gd name="T10" fmla="*/ 58 w 65"/>
                <a:gd name="T11" fmla="*/ 16 h 16"/>
                <a:gd name="T12" fmla="*/ 65 w 6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65" h="16">
                  <a:moveTo>
                    <a:pt x="65" y="8"/>
                  </a:moveTo>
                  <a:cubicBezTo>
                    <a:pt x="65" y="4"/>
                    <a:pt x="62" y="0"/>
                    <a:pt x="58" y="0"/>
                  </a:cubicBezTo>
                  <a:cubicBezTo>
                    <a:pt x="7" y="0"/>
                    <a:pt x="7" y="0"/>
                    <a:pt x="7" y="0"/>
                  </a:cubicBezTo>
                  <a:cubicBezTo>
                    <a:pt x="3" y="0"/>
                    <a:pt x="0" y="4"/>
                    <a:pt x="0" y="8"/>
                  </a:cubicBezTo>
                  <a:cubicBezTo>
                    <a:pt x="0" y="12"/>
                    <a:pt x="3" y="16"/>
                    <a:pt x="7" y="16"/>
                  </a:cubicBezTo>
                  <a:cubicBezTo>
                    <a:pt x="58" y="16"/>
                    <a:pt x="58" y="16"/>
                    <a:pt x="58" y="16"/>
                  </a:cubicBezTo>
                  <a:cubicBezTo>
                    <a:pt x="62" y="16"/>
                    <a:pt x="65" y="12"/>
                    <a:pt x="6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5" name="Freeform 19"/>
            <p:cNvSpPr>
              <a:spLocks noEditPoints="1"/>
            </p:cNvSpPr>
            <p:nvPr/>
          </p:nvSpPr>
          <p:spPr bwMode="auto">
            <a:xfrm>
              <a:off x="7694613" y="2238375"/>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50 h 66"/>
                <a:gd name="T12" fmla="*/ 17 w 65"/>
                <a:gd name="T13" fmla="*/ 50 h 66"/>
                <a:gd name="T14" fmla="*/ 17 w 65"/>
                <a:gd name="T15" fmla="*/ 19 h 66"/>
                <a:gd name="T16" fmla="*/ 48 w 65"/>
                <a:gd name="T17" fmla="*/ 19 h 66"/>
                <a:gd name="T18" fmla="*/ 48 w 65"/>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50"/>
                  </a:moveTo>
                  <a:lnTo>
                    <a:pt x="17" y="50"/>
                  </a:lnTo>
                  <a:lnTo>
                    <a:pt x="17" y="19"/>
                  </a:lnTo>
                  <a:lnTo>
                    <a:pt x="48" y="19"/>
                  </a:lnTo>
                  <a:lnTo>
                    <a:pt x="4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6" name="Freeform 20"/>
            <p:cNvSpPr>
              <a:spLocks noEditPoints="1"/>
            </p:cNvSpPr>
            <p:nvPr/>
          </p:nvSpPr>
          <p:spPr bwMode="auto">
            <a:xfrm>
              <a:off x="7694613" y="2405063"/>
              <a:ext cx="103188" cy="104775"/>
            </a:xfrm>
            <a:custGeom>
              <a:avLst/>
              <a:gdLst>
                <a:gd name="T0" fmla="*/ 65 w 65"/>
                <a:gd name="T1" fmla="*/ 0 h 66"/>
                <a:gd name="T2" fmla="*/ 0 w 65"/>
                <a:gd name="T3" fmla="*/ 0 h 66"/>
                <a:gd name="T4" fmla="*/ 0 w 65"/>
                <a:gd name="T5" fmla="*/ 66 h 66"/>
                <a:gd name="T6" fmla="*/ 65 w 65"/>
                <a:gd name="T7" fmla="*/ 66 h 66"/>
                <a:gd name="T8" fmla="*/ 65 w 65"/>
                <a:gd name="T9" fmla="*/ 0 h 66"/>
                <a:gd name="T10" fmla="*/ 48 w 65"/>
                <a:gd name="T11" fmla="*/ 47 h 66"/>
                <a:gd name="T12" fmla="*/ 17 w 65"/>
                <a:gd name="T13" fmla="*/ 47 h 66"/>
                <a:gd name="T14" fmla="*/ 17 w 65"/>
                <a:gd name="T15" fmla="*/ 16 h 66"/>
                <a:gd name="T16" fmla="*/ 48 w 65"/>
                <a:gd name="T17" fmla="*/ 16 h 66"/>
                <a:gd name="T18" fmla="*/ 48 w 65"/>
                <a:gd name="T19"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65" y="0"/>
                  </a:moveTo>
                  <a:lnTo>
                    <a:pt x="0" y="0"/>
                  </a:lnTo>
                  <a:lnTo>
                    <a:pt x="0" y="66"/>
                  </a:lnTo>
                  <a:lnTo>
                    <a:pt x="65" y="66"/>
                  </a:lnTo>
                  <a:lnTo>
                    <a:pt x="65" y="0"/>
                  </a:lnTo>
                  <a:close/>
                  <a:moveTo>
                    <a:pt x="48" y="47"/>
                  </a:moveTo>
                  <a:lnTo>
                    <a:pt x="17" y="47"/>
                  </a:lnTo>
                  <a:lnTo>
                    <a:pt x="17" y="16"/>
                  </a:lnTo>
                  <a:lnTo>
                    <a:pt x="48" y="16"/>
                  </a:lnTo>
                  <a:lnTo>
                    <a:pt x="48"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7" name="Freeform 21"/>
            <p:cNvSpPr>
              <a:spLocks noEditPoints="1"/>
            </p:cNvSpPr>
            <p:nvPr/>
          </p:nvSpPr>
          <p:spPr bwMode="auto">
            <a:xfrm>
              <a:off x="7694613" y="2571750"/>
              <a:ext cx="103188" cy="104775"/>
            </a:xfrm>
            <a:custGeom>
              <a:avLst/>
              <a:gdLst>
                <a:gd name="T0" fmla="*/ 0 w 65"/>
                <a:gd name="T1" fmla="*/ 66 h 66"/>
                <a:gd name="T2" fmla="*/ 65 w 65"/>
                <a:gd name="T3" fmla="*/ 66 h 66"/>
                <a:gd name="T4" fmla="*/ 65 w 65"/>
                <a:gd name="T5" fmla="*/ 0 h 66"/>
                <a:gd name="T6" fmla="*/ 0 w 65"/>
                <a:gd name="T7" fmla="*/ 0 h 66"/>
                <a:gd name="T8" fmla="*/ 0 w 65"/>
                <a:gd name="T9" fmla="*/ 66 h 66"/>
                <a:gd name="T10" fmla="*/ 17 w 65"/>
                <a:gd name="T11" fmla="*/ 16 h 66"/>
                <a:gd name="T12" fmla="*/ 48 w 65"/>
                <a:gd name="T13" fmla="*/ 16 h 66"/>
                <a:gd name="T14" fmla="*/ 48 w 65"/>
                <a:gd name="T15" fmla="*/ 47 h 66"/>
                <a:gd name="T16" fmla="*/ 17 w 65"/>
                <a:gd name="T17" fmla="*/ 47 h 66"/>
                <a:gd name="T18" fmla="*/ 17 w 65"/>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6">
                  <a:moveTo>
                    <a:pt x="0" y="66"/>
                  </a:moveTo>
                  <a:lnTo>
                    <a:pt x="65" y="66"/>
                  </a:lnTo>
                  <a:lnTo>
                    <a:pt x="65" y="0"/>
                  </a:lnTo>
                  <a:lnTo>
                    <a:pt x="0" y="0"/>
                  </a:lnTo>
                  <a:lnTo>
                    <a:pt x="0" y="66"/>
                  </a:lnTo>
                  <a:close/>
                  <a:moveTo>
                    <a:pt x="17" y="16"/>
                  </a:moveTo>
                  <a:lnTo>
                    <a:pt x="48" y="16"/>
                  </a:lnTo>
                  <a:lnTo>
                    <a:pt x="48" y="47"/>
                  </a:lnTo>
                  <a:lnTo>
                    <a:pt x="17" y="47"/>
                  </a:lnTo>
                  <a:lnTo>
                    <a:pt x="1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8" name="Freeform 22"/>
            <p:cNvSpPr>
              <a:spLocks/>
            </p:cNvSpPr>
            <p:nvPr/>
          </p:nvSpPr>
          <p:spPr bwMode="auto">
            <a:xfrm>
              <a:off x="7823201" y="2593975"/>
              <a:ext cx="201613" cy="57150"/>
            </a:xfrm>
            <a:custGeom>
              <a:avLst/>
              <a:gdLst>
                <a:gd name="T0" fmla="*/ 0 w 53"/>
                <a:gd name="T1" fmla="*/ 8 h 15"/>
                <a:gd name="T2" fmla="*/ 7 w 53"/>
                <a:gd name="T3" fmla="*/ 15 h 15"/>
                <a:gd name="T4" fmla="*/ 35 w 53"/>
                <a:gd name="T5" fmla="*/ 15 h 15"/>
                <a:gd name="T6" fmla="*/ 53 w 53"/>
                <a:gd name="T7" fmla="*/ 0 h 15"/>
                <a:gd name="T8" fmla="*/ 7 w 53"/>
                <a:gd name="T9" fmla="*/ 0 h 15"/>
                <a:gd name="T10" fmla="*/ 0 w 53"/>
                <a:gd name="T11" fmla="*/ 8 h 15"/>
              </a:gdLst>
              <a:ahLst/>
              <a:cxnLst>
                <a:cxn ang="0">
                  <a:pos x="T0" y="T1"/>
                </a:cxn>
                <a:cxn ang="0">
                  <a:pos x="T2" y="T3"/>
                </a:cxn>
                <a:cxn ang="0">
                  <a:pos x="T4" y="T5"/>
                </a:cxn>
                <a:cxn ang="0">
                  <a:pos x="T6" y="T7"/>
                </a:cxn>
                <a:cxn ang="0">
                  <a:pos x="T8" y="T9"/>
                </a:cxn>
                <a:cxn ang="0">
                  <a:pos x="T10" y="T11"/>
                </a:cxn>
              </a:cxnLst>
              <a:rect l="0" t="0" r="r" b="b"/>
              <a:pathLst>
                <a:path w="53" h="15">
                  <a:moveTo>
                    <a:pt x="0" y="8"/>
                  </a:moveTo>
                  <a:cubicBezTo>
                    <a:pt x="0" y="12"/>
                    <a:pt x="3" y="15"/>
                    <a:pt x="7" y="15"/>
                  </a:cubicBezTo>
                  <a:cubicBezTo>
                    <a:pt x="35" y="15"/>
                    <a:pt x="35" y="15"/>
                    <a:pt x="35" y="15"/>
                  </a:cubicBezTo>
                  <a:cubicBezTo>
                    <a:pt x="40" y="9"/>
                    <a:pt x="46" y="4"/>
                    <a:pt x="53" y="0"/>
                  </a:cubicBezTo>
                  <a:cubicBezTo>
                    <a:pt x="7" y="0"/>
                    <a:pt x="7"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89" name="Freeform 23"/>
            <p:cNvSpPr>
              <a:spLocks noEditPoints="1"/>
            </p:cNvSpPr>
            <p:nvPr/>
          </p:nvSpPr>
          <p:spPr bwMode="auto">
            <a:xfrm>
              <a:off x="7523163" y="1893888"/>
              <a:ext cx="719138" cy="1006475"/>
            </a:xfrm>
            <a:custGeom>
              <a:avLst/>
              <a:gdLst>
                <a:gd name="T0" fmla="*/ 48 w 189"/>
                <a:gd name="T1" fmla="*/ 244 h 266"/>
                <a:gd name="T2" fmla="*/ 22 w 189"/>
                <a:gd name="T3" fmla="*/ 218 h 266"/>
                <a:gd name="T4" fmla="*/ 22 w 189"/>
                <a:gd name="T5" fmla="*/ 80 h 266"/>
                <a:gd name="T6" fmla="*/ 48 w 189"/>
                <a:gd name="T7" fmla="*/ 54 h 266"/>
                <a:gd name="T8" fmla="*/ 57 w 189"/>
                <a:gd name="T9" fmla="*/ 54 h 266"/>
                <a:gd name="T10" fmla="*/ 69 w 189"/>
                <a:gd name="T11" fmla="*/ 63 h 266"/>
                <a:gd name="T12" fmla="*/ 121 w 189"/>
                <a:gd name="T13" fmla="*/ 63 h 266"/>
                <a:gd name="T14" fmla="*/ 133 w 189"/>
                <a:gd name="T15" fmla="*/ 54 h 266"/>
                <a:gd name="T16" fmla="*/ 141 w 189"/>
                <a:gd name="T17" fmla="*/ 54 h 266"/>
                <a:gd name="T18" fmla="*/ 167 w 189"/>
                <a:gd name="T19" fmla="*/ 80 h 266"/>
                <a:gd name="T20" fmla="*/ 167 w 189"/>
                <a:gd name="T21" fmla="*/ 178 h 266"/>
                <a:gd name="T22" fmla="*/ 189 w 189"/>
                <a:gd name="T23" fmla="*/ 184 h 266"/>
                <a:gd name="T24" fmla="*/ 189 w 189"/>
                <a:gd name="T25" fmla="*/ 80 h 266"/>
                <a:gd name="T26" fmla="*/ 141 w 189"/>
                <a:gd name="T27" fmla="*/ 32 h 266"/>
                <a:gd name="T28" fmla="*/ 133 w 189"/>
                <a:gd name="T29" fmla="*/ 32 h 266"/>
                <a:gd name="T30" fmla="*/ 121 w 189"/>
                <a:gd name="T31" fmla="*/ 22 h 266"/>
                <a:gd name="T32" fmla="*/ 117 w 189"/>
                <a:gd name="T33" fmla="*/ 22 h 266"/>
                <a:gd name="T34" fmla="*/ 95 w 189"/>
                <a:gd name="T35" fmla="*/ 0 h 266"/>
                <a:gd name="T36" fmla="*/ 72 w 189"/>
                <a:gd name="T37" fmla="*/ 22 h 266"/>
                <a:gd name="T38" fmla="*/ 69 w 189"/>
                <a:gd name="T39" fmla="*/ 22 h 266"/>
                <a:gd name="T40" fmla="*/ 56 w 189"/>
                <a:gd name="T41" fmla="*/ 32 h 266"/>
                <a:gd name="T42" fmla="*/ 48 w 189"/>
                <a:gd name="T43" fmla="*/ 32 h 266"/>
                <a:gd name="T44" fmla="*/ 0 w 189"/>
                <a:gd name="T45" fmla="*/ 80 h 266"/>
                <a:gd name="T46" fmla="*/ 0 w 189"/>
                <a:gd name="T47" fmla="*/ 218 h 266"/>
                <a:gd name="T48" fmla="*/ 48 w 189"/>
                <a:gd name="T49" fmla="*/ 266 h 266"/>
                <a:gd name="T50" fmla="*/ 107 w 189"/>
                <a:gd name="T51" fmla="*/ 266 h 266"/>
                <a:gd name="T52" fmla="*/ 101 w 189"/>
                <a:gd name="T53" fmla="*/ 244 h 266"/>
                <a:gd name="T54" fmla="*/ 48 w 189"/>
                <a:gd name="T55" fmla="*/ 244 h 266"/>
                <a:gd name="T56" fmla="*/ 95 w 189"/>
                <a:gd name="T57" fmla="*/ 14 h 266"/>
                <a:gd name="T58" fmla="*/ 103 w 189"/>
                <a:gd name="T59" fmla="*/ 22 h 266"/>
                <a:gd name="T60" fmla="*/ 86 w 189"/>
                <a:gd name="T61" fmla="*/ 22 h 266"/>
                <a:gd name="T62" fmla="*/ 95 w 189"/>
                <a:gd name="T63" fmla="*/ 1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266">
                  <a:moveTo>
                    <a:pt x="48" y="244"/>
                  </a:moveTo>
                  <a:cubicBezTo>
                    <a:pt x="34" y="244"/>
                    <a:pt x="22" y="232"/>
                    <a:pt x="22" y="218"/>
                  </a:cubicBezTo>
                  <a:cubicBezTo>
                    <a:pt x="22" y="80"/>
                    <a:pt x="22" y="80"/>
                    <a:pt x="22" y="80"/>
                  </a:cubicBezTo>
                  <a:cubicBezTo>
                    <a:pt x="22" y="65"/>
                    <a:pt x="34" y="54"/>
                    <a:pt x="48" y="54"/>
                  </a:cubicBezTo>
                  <a:cubicBezTo>
                    <a:pt x="57" y="54"/>
                    <a:pt x="57" y="54"/>
                    <a:pt x="57" y="54"/>
                  </a:cubicBezTo>
                  <a:cubicBezTo>
                    <a:pt x="58" y="59"/>
                    <a:pt x="63" y="63"/>
                    <a:pt x="69" y="63"/>
                  </a:cubicBezTo>
                  <a:cubicBezTo>
                    <a:pt x="121" y="63"/>
                    <a:pt x="121" y="63"/>
                    <a:pt x="121" y="63"/>
                  </a:cubicBezTo>
                  <a:cubicBezTo>
                    <a:pt x="126" y="63"/>
                    <a:pt x="131" y="59"/>
                    <a:pt x="133" y="54"/>
                  </a:cubicBezTo>
                  <a:cubicBezTo>
                    <a:pt x="141" y="54"/>
                    <a:pt x="141" y="54"/>
                    <a:pt x="141" y="54"/>
                  </a:cubicBezTo>
                  <a:cubicBezTo>
                    <a:pt x="155" y="54"/>
                    <a:pt x="167" y="65"/>
                    <a:pt x="167" y="80"/>
                  </a:cubicBezTo>
                  <a:cubicBezTo>
                    <a:pt x="167" y="178"/>
                    <a:pt x="167" y="178"/>
                    <a:pt x="167" y="178"/>
                  </a:cubicBezTo>
                  <a:cubicBezTo>
                    <a:pt x="175" y="179"/>
                    <a:pt x="182" y="181"/>
                    <a:pt x="189" y="184"/>
                  </a:cubicBezTo>
                  <a:cubicBezTo>
                    <a:pt x="189" y="80"/>
                    <a:pt x="189" y="80"/>
                    <a:pt x="189" y="80"/>
                  </a:cubicBezTo>
                  <a:cubicBezTo>
                    <a:pt x="189" y="53"/>
                    <a:pt x="167" y="32"/>
                    <a:pt x="141" y="32"/>
                  </a:cubicBezTo>
                  <a:cubicBezTo>
                    <a:pt x="133" y="32"/>
                    <a:pt x="133" y="32"/>
                    <a:pt x="133" y="32"/>
                  </a:cubicBezTo>
                  <a:cubicBezTo>
                    <a:pt x="131" y="26"/>
                    <a:pt x="126" y="22"/>
                    <a:pt x="121" y="22"/>
                  </a:cubicBezTo>
                  <a:cubicBezTo>
                    <a:pt x="117" y="22"/>
                    <a:pt x="117" y="22"/>
                    <a:pt x="117" y="22"/>
                  </a:cubicBezTo>
                  <a:cubicBezTo>
                    <a:pt x="117" y="10"/>
                    <a:pt x="107" y="0"/>
                    <a:pt x="95" y="0"/>
                  </a:cubicBezTo>
                  <a:cubicBezTo>
                    <a:pt x="82" y="0"/>
                    <a:pt x="72" y="10"/>
                    <a:pt x="72" y="22"/>
                  </a:cubicBezTo>
                  <a:cubicBezTo>
                    <a:pt x="69" y="22"/>
                    <a:pt x="69" y="22"/>
                    <a:pt x="69" y="22"/>
                  </a:cubicBezTo>
                  <a:cubicBezTo>
                    <a:pt x="63" y="22"/>
                    <a:pt x="58" y="26"/>
                    <a:pt x="56" y="32"/>
                  </a:cubicBezTo>
                  <a:cubicBezTo>
                    <a:pt x="48" y="32"/>
                    <a:pt x="48" y="32"/>
                    <a:pt x="48" y="32"/>
                  </a:cubicBezTo>
                  <a:cubicBezTo>
                    <a:pt x="22" y="32"/>
                    <a:pt x="0" y="53"/>
                    <a:pt x="0" y="80"/>
                  </a:cubicBezTo>
                  <a:cubicBezTo>
                    <a:pt x="0" y="218"/>
                    <a:pt x="0" y="218"/>
                    <a:pt x="0" y="218"/>
                  </a:cubicBezTo>
                  <a:cubicBezTo>
                    <a:pt x="0" y="244"/>
                    <a:pt x="22" y="266"/>
                    <a:pt x="48" y="266"/>
                  </a:cubicBezTo>
                  <a:cubicBezTo>
                    <a:pt x="107" y="266"/>
                    <a:pt x="107" y="266"/>
                    <a:pt x="107" y="266"/>
                  </a:cubicBezTo>
                  <a:cubicBezTo>
                    <a:pt x="104" y="259"/>
                    <a:pt x="102" y="252"/>
                    <a:pt x="101" y="244"/>
                  </a:cubicBezTo>
                  <a:lnTo>
                    <a:pt x="48" y="244"/>
                  </a:lnTo>
                  <a:close/>
                  <a:moveTo>
                    <a:pt x="95" y="14"/>
                  </a:moveTo>
                  <a:cubicBezTo>
                    <a:pt x="99" y="14"/>
                    <a:pt x="103" y="17"/>
                    <a:pt x="103" y="22"/>
                  </a:cubicBezTo>
                  <a:cubicBezTo>
                    <a:pt x="86" y="22"/>
                    <a:pt x="86" y="22"/>
                    <a:pt x="86" y="22"/>
                  </a:cubicBezTo>
                  <a:cubicBezTo>
                    <a:pt x="86" y="17"/>
                    <a:pt x="90" y="14"/>
                    <a:pt x="9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sp>
          <p:nvSpPr>
            <p:cNvPr id="190" name="Freeform 24"/>
            <p:cNvSpPr>
              <a:spLocks noEditPoints="1"/>
            </p:cNvSpPr>
            <p:nvPr/>
          </p:nvSpPr>
          <p:spPr bwMode="auto">
            <a:xfrm>
              <a:off x="7948613" y="2605088"/>
              <a:ext cx="376238" cy="379412"/>
            </a:xfrm>
            <a:custGeom>
              <a:avLst/>
              <a:gdLst>
                <a:gd name="T0" fmla="*/ 49 w 99"/>
                <a:gd name="T1" fmla="*/ 0 h 100"/>
                <a:gd name="T2" fmla="*/ 0 w 99"/>
                <a:gd name="T3" fmla="*/ 50 h 100"/>
                <a:gd name="T4" fmla="*/ 49 w 99"/>
                <a:gd name="T5" fmla="*/ 100 h 100"/>
                <a:gd name="T6" fmla="*/ 99 w 99"/>
                <a:gd name="T7" fmla="*/ 50 h 100"/>
                <a:gd name="T8" fmla="*/ 49 w 99"/>
                <a:gd name="T9" fmla="*/ 0 h 100"/>
                <a:gd name="T10" fmla="*/ 45 w 99"/>
                <a:gd name="T11" fmla="*/ 77 h 100"/>
                <a:gd name="T12" fmla="*/ 37 w 99"/>
                <a:gd name="T13" fmla="*/ 77 h 100"/>
                <a:gd name="T14" fmla="*/ 23 w 99"/>
                <a:gd name="T15" fmla="*/ 49 h 100"/>
                <a:gd name="T16" fmla="*/ 31 w 99"/>
                <a:gd name="T17" fmla="*/ 44 h 100"/>
                <a:gd name="T18" fmla="*/ 39 w 99"/>
                <a:gd name="T19" fmla="*/ 62 h 100"/>
                <a:gd name="T20" fmla="*/ 60 w 99"/>
                <a:gd name="T21" fmla="*/ 23 h 100"/>
                <a:gd name="T22" fmla="*/ 75 w 99"/>
                <a:gd name="T23" fmla="*/ 23 h 100"/>
                <a:gd name="T24" fmla="*/ 45 w 99"/>
                <a:gd name="T25" fmla="*/ 7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49" y="0"/>
                  </a:moveTo>
                  <a:cubicBezTo>
                    <a:pt x="22" y="0"/>
                    <a:pt x="0" y="23"/>
                    <a:pt x="0" y="50"/>
                  </a:cubicBezTo>
                  <a:cubicBezTo>
                    <a:pt x="0" y="77"/>
                    <a:pt x="22" y="100"/>
                    <a:pt x="49" y="100"/>
                  </a:cubicBezTo>
                  <a:cubicBezTo>
                    <a:pt x="76" y="100"/>
                    <a:pt x="99" y="77"/>
                    <a:pt x="99" y="50"/>
                  </a:cubicBezTo>
                  <a:cubicBezTo>
                    <a:pt x="99" y="23"/>
                    <a:pt x="76" y="0"/>
                    <a:pt x="49" y="0"/>
                  </a:cubicBezTo>
                  <a:close/>
                  <a:moveTo>
                    <a:pt x="45" y="77"/>
                  </a:moveTo>
                  <a:cubicBezTo>
                    <a:pt x="37" y="77"/>
                    <a:pt x="37" y="77"/>
                    <a:pt x="37" y="77"/>
                  </a:cubicBezTo>
                  <a:cubicBezTo>
                    <a:pt x="23" y="49"/>
                    <a:pt x="23" y="49"/>
                    <a:pt x="23" y="49"/>
                  </a:cubicBezTo>
                  <a:cubicBezTo>
                    <a:pt x="31" y="44"/>
                    <a:pt x="31" y="44"/>
                    <a:pt x="31" y="44"/>
                  </a:cubicBezTo>
                  <a:cubicBezTo>
                    <a:pt x="39" y="62"/>
                    <a:pt x="39" y="62"/>
                    <a:pt x="39" y="62"/>
                  </a:cubicBezTo>
                  <a:cubicBezTo>
                    <a:pt x="60" y="23"/>
                    <a:pt x="60" y="23"/>
                    <a:pt x="60" y="23"/>
                  </a:cubicBezTo>
                  <a:cubicBezTo>
                    <a:pt x="75" y="23"/>
                    <a:pt x="75" y="23"/>
                    <a:pt x="75" y="23"/>
                  </a:cubicBezTo>
                  <a:lnTo>
                    <a:pt x="4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black"/>
                </a:solidFill>
                <a:effectLst/>
                <a:uLnTx/>
                <a:uFillTx/>
                <a:latin typeface="Open Sans Light"/>
              </a:endParaRPr>
            </a:p>
          </p:txBody>
        </p:sp>
      </p:grpSp>
      <p:pic>
        <p:nvPicPr>
          <p:cNvPr id="2" name="صورة 1"/>
          <p:cNvPicPr>
            <a:picLocks noChangeAspect="1"/>
          </p:cNvPicPr>
          <p:nvPr/>
        </p:nvPicPr>
        <p:blipFill>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911659" y="2667329"/>
            <a:ext cx="378714" cy="378714"/>
          </a:xfrm>
          <a:prstGeom prst="rect">
            <a:avLst/>
          </a:prstGeom>
        </p:spPr>
      </p:pic>
      <p:pic>
        <p:nvPicPr>
          <p:cNvPr id="3" name="صورة 2"/>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3821629" y="5511398"/>
            <a:ext cx="483777" cy="483777"/>
          </a:xfrm>
          <a:prstGeom prst="rect">
            <a:avLst/>
          </a:prstGeom>
        </p:spPr>
      </p:pic>
      <p:pic>
        <p:nvPicPr>
          <p:cNvPr id="4" name="صورة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8250" y="3980686"/>
            <a:ext cx="541034" cy="541034"/>
          </a:xfrm>
          <a:prstGeom prst="rect">
            <a:avLst/>
          </a:prstGeom>
        </p:spPr>
      </p:pic>
    </p:spTree>
    <p:extLst>
      <p:ext uri="{BB962C8B-B14F-4D97-AF65-F5344CB8AC3E}">
        <p14:creationId xmlns:p14="http://schemas.microsoft.com/office/powerpoint/2010/main" val="64988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250" fill="hold"/>
                                        <p:tgtEl>
                                          <p:spTgt spid="55"/>
                                        </p:tgtEl>
                                        <p:attrNameLst>
                                          <p:attrName>ppt_w</p:attrName>
                                        </p:attrNameLst>
                                      </p:cBhvr>
                                      <p:tavLst>
                                        <p:tav tm="0">
                                          <p:val>
                                            <p:fltVal val="0"/>
                                          </p:val>
                                        </p:tav>
                                        <p:tav tm="100000">
                                          <p:val>
                                            <p:strVal val="#ppt_w"/>
                                          </p:val>
                                        </p:tav>
                                      </p:tavLst>
                                    </p:anim>
                                    <p:anim calcmode="lin" valueType="num">
                                      <p:cBhvr>
                                        <p:cTn id="8" dur="1250" fill="hold"/>
                                        <p:tgtEl>
                                          <p:spTgt spid="55"/>
                                        </p:tgtEl>
                                        <p:attrNameLst>
                                          <p:attrName>ppt_h</p:attrName>
                                        </p:attrNameLst>
                                      </p:cBhvr>
                                      <p:tavLst>
                                        <p:tav tm="0">
                                          <p:val>
                                            <p:fltVal val="0"/>
                                          </p:val>
                                        </p:tav>
                                        <p:tav tm="100000">
                                          <p:val>
                                            <p:strVal val="#ppt_h"/>
                                          </p:val>
                                        </p:tav>
                                      </p:tavLst>
                                    </p:anim>
                                    <p:anim calcmode="lin" valueType="num">
                                      <p:cBhvr>
                                        <p:cTn id="9" dur="1250" fill="hold"/>
                                        <p:tgtEl>
                                          <p:spTgt spid="55"/>
                                        </p:tgtEl>
                                        <p:attrNameLst>
                                          <p:attrName>style.rotation</p:attrName>
                                        </p:attrNameLst>
                                      </p:cBhvr>
                                      <p:tavLst>
                                        <p:tav tm="0">
                                          <p:val>
                                            <p:fltVal val="90"/>
                                          </p:val>
                                        </p:tav>
                                        <p:tav tm="100000">
                                          <p:val>
                                            <p:fltVal val="0"/>
                                          </p:val>
                                        </p:tav>
                                      </p:tavLst>
                                    </p:anim>
                                    <p:animEffect transition="in" filter="fade">
                                      <p:cBhvr>
                                        <p:cTn id="10" dur="1250"/>
                                        <p:tgtEl>
                                          <p:spTgt spid="55"/>
                                        </p:tgtEl>
                                      </p:cBhvr>
                                    </p:animEffect>
                                  </p:childTnLst>
                                </p:cTn>
                              </p:par>
                              <p:par>
                                <p:cTn id="11" presetID="3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1250" fill="hold"/>
                                        <p:tgtEl>
                                          <p:spTgt spid="51"/>
                                        </p:tgtEl>
                                        <p:attrNameLst>
                                          <p:attrName>ppt_w</p:attrName>
                                        </p:attrNameLst>
                                      </p:cBhvr>
                                      <p:tavLst>
                                        <p:tav tm="0">
                                          <p:val>
                                            <p:fltVal val="0"/>
                                          </p:val>
                                        </p:tav>
                                        <p:tav tm="100000">
                                          <p:val>
                                            <p:strVal val="#ppt_w"/>
                                          </p:val>
                                        </p:tav>
                                      </p:tavLst>
                                    </p:anim>
                                    <p:anim calcmode="lin" valueType="num">
                                      <p:cBhvr>
                                        <p:cTn id="14" dur="1250" fill="hold"/>
                                        <p:tgtEl>
                                          <p:spTgt spid="51"/>
                                        </p:tgtEl>
                                        <p:attrNameLst>
                                          <p:attrName>ppt_h</p:attrName>
                                        </p:attrNameLst>
                                      </p:cBhvr>
                                      <p:tavLst>
                                        <p:tav tm="0">
                                          <p:val>
                                            <p:fltVal val="0"/>
                                          </p:val>
                                        </p:tav>
                                        <p:tav tm="100000">
                                          <p:val>
                                            <p:strVal val="#ppt_h"/>
                                          </p:val>
                                        </p:tav>
                                      </p:tavLst>
                                    </p:anim>
                                    <p:anim calcmode="lin" valueType="num">
                                      <p:cBhvr>
                                        <p:cTn id="15" dur="1250" fill="hold"/>
                                        <p:tgtEl>
                                          <p:spTgt spid="51"/>
                                        </p:tgtEl>
                                        <p:attrNameLst>
                                          <p:attrName>style.rotation</p:attrName>
                                        </p:attrNameLst>
                                      </p:cBhvr>
                                      <p:tavLst>
                                        <p:tav tm="0">
                                          <p:val>
                                            <p:fltVal val="90"/>
                                          </p:val>
                                        </p:tav>
                                        <p:tav tm="100000">
                                          <p:val>
                                            <p:fltVal val="0"/>
                                          </p:val>
                                        </p:tav>
                                      </p:tavLst>
                                    </p:anim>
                                    <p:animEffect transition="in" filter="fade">
                                      <p:cBhvr>
                                        <p:cTn id="16" dur="1250"/>
                                        <p:tgtEl>
                                          <p:spTgt spid="51"/>
                                        </p:tgtEl>
                                      </p:cBhvr>
                                    </p:animEffect>
                                  </p:childTnLst>
                                </p:cTn>
                              </p:par>
                              <p:par>
                                <p:cTn id="17" presetID="3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1250" fill="hold"/>
                                        <p:tgtEl>
                                          <p:spTgt spid="71"/>
                                        </p:tgtEl>
                                        <p:attrNameLst>
                                          <p:attrName>ppt_w</p:attrName>
                                        </p:attrNameLst>
                                      </p:cBhvr>
                                      <p:tavLst>
                                        <p:tav tm="0">
                                          <p:val>
                                            <p:fltVal val="0"/>
                                          </p:val>
                                        </p:tav>
                                        <p:tav tm="100000">
                                          <p:val>
                                            <p:strVal val="#ppt_w"/>
                                          </p:val>
                                        </p:tav>
                                      </p:tavLst>
                                    </p:anim>
                                    <p:anim calcmode="lin" valueType="num">
                                      <p:cBhvr>
                                        <p:cTn id="20" dur="1250" fill="hold"/>
                                        <p:tgtEl>
                                          <p:spTgt spid="71"/>
                                        </p:tgtEl>
                                        <p:attrNameLst>
                                          <p:attrName>ppt_h</p:attrName>
                                        </p:attrNameLst>
                                      </p:cBhvr>
                                      <p:tavLst>
                                        <p:tav tm="0">
                                          <p:val>
                                            <p:fltVal val="0"/>
                                          </p:val>
                                        </p:tav>
                                        <p:tav tm="100000">
                                          <p:val>
                                            <p:strVal val="#ppt_h"/>
                                          </p:val>
                                        </p:tav>
                                      </p:tavLst>
                                    </p:anim>
                                    <p:anim calcmode="lin" valueType="num">
                                      <p:cBhvr>
                                        <p:cTn id="21" dur="1250" fill="hold"/>
                                        <p:tgtEl>
                                          <p:spTgt spid="71"/>
                                        </p:tgtEl>
                                        <p:attrNameLst>
                                          <p:attrName>style.rotation</p:attrName>
                                        </p:attrNameLst>
                                      </p:cBhvr>
                                      <p:tavLst>
                                        <p:tav tm="0">
                                          <p:val>
                                            <p:fltVal val="90"/>
                                          </p:val>
                                        </p:tav>
                                        <p:tav tm="100000">
                                          <p:val>
                                            <p:fltVal val="0"/>
                                          </p:val>
                                        </p:tav>
                                      </p:tavLst>
                                    </p:anim>
                                    <p:animEffect transition="in" filter="fade">
                                      <p:cBhvr>
                                        <p:cTn id="22" dur="1250"/>
                                        <p:tgtEl>
                                          <p:spTgt spid="71"/>
                                        </p:tgtEl>
                                      </p:cBhvr>
                                    </p:animEffect>
                                  </p:childTnLst>
                                </p:cTn>
                              </p:par>
                              <p:par>
                                <p:cTn id="23" presetID="3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p:cTn id="25" dur="1250" fill="hold"/>
                                        <p:tgtEl>
                                          <p:spTgt spid="67"/>
                                        </p:tgtEl>
                                        <p:attrNameLst>
                                          <p:attrName>ppt_w</p:attrName>
                                        </p:attrNameLst>
                                      </p:cBhvr>
                                      <p:tavLst>
                                        <p:tav tm="0">
                                          <p:val>
                                            <p:fltVal val="0"/>
                                          </p:val>
                                        </p:tav>
                                        <p:tav tm="100000">
                                          <p:val>
                                            <p:strVal val="#ppt_w"/>
                                          </p:val>
                                        </p:tav>
                                      </p:tavLst>
                                    </p:anim>
                                    <p:anim calcmode="lin" valueType="num">
                                      <p:cBhvr>
                                        <p:cTn id="26" dur="1250" fill="hold"/>
                                        <p:tgtEl>
                                          <p:spTgt spid="67"/>
                                        </p:tgtEl>
                                        <p:attrNameLst>
                                          <p:attrName>ppt_h</p:attrName>
                                        </p:attrNameLst>
                                      </p:cBhvr>
                                      <p:tavLst>
                                        <p:tav tm="0">
                                          <p:val>
                                            <p:fltVal val="0"/>
                                          </p:val>
                                        </p:tav>
                                        <p:tav tm="100000">
                                          <p:val>
                                            <p:strVal val="#ppt_h"/>
                                          </p:val>
                                        </p:tav>
                                      </p:tavLst>
                                    </p:anim>
                                    <p:anim calcmode="lin" valueType="num">
                                      <p:cBhvr>
                                        <p:cTn id="27" dur="1250" fill="hold"/>
                                        <p:tgtEl>
                                          <p:spTgt spid="67"/>
                                        </p:tgtEl>
                                        <p:attrNameLst>
                                          <p:attrName>style.rotation</p:attrName>
                                        </p:attrNameLst>
                                      </p:cBhvr>
                                      <p:tavLst>
                                        <p:tav tm="0">
                                          <p:val>
                                            <p:fltVal val="90"/>
                                          </p:val>
                                        </p:tav>
                                        <p:tav tm="100000">
                                          <p:val>
                                            <p:fltVal val="0"/>
                                          </p:val>
                                        </p:tav>
                                      </p:tavLst>
                                    </p:anim>
                                    <p:animEffect transition="in" filter="fade">
                                      <p:cBhvr>
                                        <p:cTn id="28" dur="1250"/>
                                        <p:tgtEl>
                                          <p:spTgt spid="6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animEffect transition="in" filter="fade">
                                      <p:cBhvr>
                                        <p:cTn id="33" dur="500"/>
                                        <p:tgtEl>
                                          <p:spTgt spid="5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Effect transition="in" filter="fade">
                                      <p:cBhvr>
                                        <p:cTn id="38" dur="500"/>
                                        <p:tgtEl>
                                          <p:spTgt spid="5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cBhvr>
                                        <p:cTn id="41" dur="500" fill="hold"/>
                                        <p:tgtEl>
                                          <p:spTgt spid="74"/>
                                        </p:tgtEl>
                                        <p:attrNameLst>
                                          <p:attrName>ppt_w</p:attrName>
                                        </p:attrNameLst>
                                      </p:cBhvr>
                                      <p:tavLst>
                                        <p:tav tm="0">
                                          <p:val>
                                            <p:fltVal val="0"/>
                                          </p:val>
                                        </p:tav>
                                        <p:tav tm="100000">
                                          <p:val>
                                            <p:strVal val="#ppt_w"/>
                                          </p:val>
                                        </p:tav>
                                      </p:tavLst>
                                    </p:anim>
                                    <p:anim calcmode="lin" valueType="num">
                                      <p:cBhvr>
                                        <p:cTn id="42" dur="500" fill="hold"/>
                                        <p:tgtEl>
                                          <p:spTgt spid="74"/>
                                        </p:tgtEl>
                                        <p:attrNameLst>
                                          <p:attrName>ppt_h</p:attrName>
                                        </p:attrNameLst>
                                      </p:cBhvr>
                                      <p:tavLst>
                                        <p:tav tm="0">
                                          <p:val>
                                            <p:fltVal val="0"/>
                                          </p:val>
                                        </p:tav>
                                        <p:tav tm="100000">
                                          <p:val>
                                            <p:strVal val="#ppt_h"/>
                                          </p:val>
                                        </p:tav>
                                      </p:tavLst>
                                    </p:anim>
                                    <p:animEffect transition="in" filter="fade">
                                      <p:cBhvr>
                                        <p:cTn id="43" dur="500"/>
                                        <p:tgtEl>
                                          <p:spTgt spid="7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childTnLst>
                          </p:cTn>
                        </p:par>
                        <p:par>
                          <p:cTn id="49" fill="hold">
                            <p:stCondLst>
                              <p:cond delay="1250"/>
                            </p:stCondLst>
                            <p:childTnLst>
                              <p:par>
                                <p:cTn id="50" presetID="22" presetClass="entr" presetSubtype="8" fill="hold" grpId="0" nodeType="after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wipe(left)">
                                      <p:cBhvr>
                                        <p:cTn id="52" dur="500"/>
                                        <p:tgtEl>
                                          <p:spTgt spid="91"/>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up)">
                                      <p:cBhvr>
                                        <p:cTn id="55" dur="500"/>
                                        <p:tgtEl>
                                          <p:spTgt spid="90"/>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94"/>
                                        </p:tgtEl>
                                        <p:attrNameLst>
                                          <p:attrName>style.visibility</p:attrName>
                                        </p:attrNameLst>
                                      </p:cBhvr>
                                      <p:to>
                                        <p:strVal val="visible"/>
                                      </p:to>
                                    </p:set>
                                    <p:animEffect transition="in" filter="wipe(right)">
                                      <p:cBhvr>
                                        <p:cTn id="58" dur="500"/>
                                        <p:tgtEl>
                                          <p:spTgt spid="94"/>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wipe(up)">
                                      <p:cBhvr>
                                        <p:cTn id="61" dur="500"/>
                                        <p:tgtEl>
                                          <p:spTgt spid="92"/>
                                        </p:tgtEl>
                                      </p:cBhvr>
                                    </p:animEffect>
                                  </p:childTnLst>
                                </p:cTn>
                              </p:par>
                            </p:childTnLst>
                          </p:cTn>
                        </p:par>
                        <p:par>
                          <p:cTn id="62" fill="hold">
                            <p:stCondLst>
                              <p:cond delay="1750"/>
                            </p:stCondLst>
                            <p:childTnLst>
                              <p:par>
                                <p:cTn id="63" presetID="53" presetClass="entr" presetSubtype="16"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 calcmode="lin" valueType="num">
                                      <p:cBhvr>
                                        <p:cTn id="65" dur="500" fill="hold"/>
                                        <p:tgtEl>
                                          <p:spTgt spid="75"/>
                                        </p:tgtEl>
                                        <p:attrNameLst>
                                          <p:attrName>ppt_w</p:attrName>
                                        </p:attrNameLst>
                                      </p:cBhvr>
                                      <p:tavLst>
                                        <p:tav tm="0">
                                          <p:val>
                                            <p:fltVal val="0"/>
                                          </p:val>
                                        </p:tav>
                                        <p:tav tm="100000">
                                          <p:val>
                                            <p:strVal val="#ppt_w"/>
                                          </p:val>
                                        </p:tav>
                                      </p:tavLst>
                                    </p:anim>
                                    <p:anim calcmode="lin" valueType="num">
                                      <p:cBhvr>
                                        <p:cTn id="66" dur="500" fill="hold"/>
                                        <p:tgtEl>
                                          <p:spTgt spid="75"/>
                                        </p:tgtEl>
                                        <p:attrNameLst>
                                          <p:attrName>ppt_h</p:attrName>
                                        </p:attrNameLst>
                                      </p:cBhvr>
                                      <p:tavLst>
                                        <p:tav tm="0">
                                          <p:val>
                                            <p:fltVal val="0"/>
                                          </p:val>
                                        </p:tav>
                                        <p:tav tm="100000">
                                          <p:val>
                                            <p:strVal val="#ppt_h"/>
                                          </p:val>
                                        </p:tav>
                                      </p:tavLst>
                                    </p:anim>
                                    <p:animEffect transition="in" filter="fade">
                                      <p:cBhvr>
                                        <p:cTn id="67" dur="500"/>
                                        <p:tgtEl>
                                          <p:spTgt spid="75"/>
                                        </p:tgtEl>
                                      </p:cBhvr>
                                    </p:animEffect>
                                  </p:childTnLst>
                                </p:cTn>
                              </p:par>
                            </p:childTnLst>
                          </p:cTn>
                        </p:par>
                        <p:par>
                          <p:cTn id="68" fill="hold">
                            <p:stCondLst>
                              <p:cond delay="2250"/>
                            </p:stCondLst>
                            <p:childTnLst>
                              <p:par>
                                <p:cTn id="69" presetID="22" presetClass="entr" presetSubtype="8"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wipe(left)">
                                      <p:cBhvr>
                                        <p:cTn id="71" dur="500"/>
                                        <p:tgtEl>
                                          <p:spTgt spid="96"/>
                                        </p:tgtEl>
                                      </p:cBhvr>
                                    </p:animEffect>
                                  </p:childTnLst>
                                </p:cTn>
                              </p:par>
                              <p:par>
                                <p:cTn id="72" presetID="22" presetClass="entr" presetSubtype="8" fill="hold" nodeType="withEffect">
                                  <p:stCondLst>
                                    <p:cond delay="0"/>
                                  </p:stCondLst>
                                  <p:childTnLst>
                                    <p:set>
                                      <p:cBhvr>
                                        <p:cTn id="73" dur="1" fill="hold">
                                          <p:stCondLst>
                                            <p:cond delay="0"/>
                                          </p:stCondLst>
                                        </p:cTn>
                                        <p:tgtEl>
                                          <p:spTgt spid="95"/>
                                        </p:tgtEl>
                                        <p:attrNameLst>
                                          <p:attrName>style.visibility</p:attrName>
                                        </p:attrNameLst>
                                      </p:cBhvr>
                                      <p:to>
                                        <p:strVal val="visible"/>
                                      </p:to>
                                    </p:set>
                                    <p:animEffect transition="in" filter="wipe(left)">
                                      <p:cBhvr>
                                        <p:cTn id="74" dur="500"/>
                                        <p:tgtEl>
                                          <p:spTgt spid="95"/>
                                        </p:tgtEl>
                                      </p:cBhvr>
                                    </p:animEffect>
                                  </p:childTnLst>
                                </p:cTn>
                              </p:par>
                              <p:par>
                                <p:cTn id="75" presetID="22" presetClass="entr" presetSubtype="8" fill="hold"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wipe(left)">
                                      <p:cBhvr>
                                        <p:cTn id="77" dur="500"/>
                                        <p:tgtEl>
                                          <p:spTgt spid="76"/>
                                        </p:tgtEl>
                                      </p:cBhvr>
                                    </p:animEffect>
                                  </p:childTnLst>
                                </p:cTn>
                              </p:par>
                              <p:par>
                                <p:cTn id="78" presetID="22" presetClass="entr" presetSubtype="2" fill="hold" nodeType="withEffect">
                                  <p:stCondLst>
                                    <p:cond delay="0"/>
                                  </p:stCondLst>
                                  <p:childTnLst>
                                    <p:set>
                                      <p:cBhvr>
                                        <p:cTn id="79" dur="1" fill="hold">
                                          <p:stCondLst>
                                            <p:cond delay="0"/>
                                          </p:stCondLst>
                                        </p:cTn>
                                        <p:tgtEl>
                                          <p:spTgt spid="101"/>
                                        </p:tgtEl>
                                        <p:attrNameLst>
                                          <p:attrName>style.visibility</p:attrName>
                                        </p:attrNameLst>
                                      </p:cBhvr>
                                      <p:to>
                                        <p:strVal val="visible"/>
                                      </p:to>
                                    </p:set>
                                    <p:animEffect transition="in" filter="wipe(right)">
                                      <p:cBhvr>
                                        <p:cTn id="80" dur="500"/>
                                        <p:tgtEl>
                                          <p:spTgt spid="10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500"/>
                                        <p:tgtEl>
                                          <p:spTgt spid="7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fade">
                                      <p:cBhvr>
                                        <p:cTn id="86" dur="500"/>
                                        <p:tgtEl>
                                          <p:spTgt spid="8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fade">
                                      <p:cBhvr>
                                        <p:cTn id="89" dur="500"/>
                                        <p:tgtEl>
                                          <p:spTgt spid="8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fade">
                                      <p:cBhvr>
                                        <p:cTn id="92" dur="500"/>
                                        <p:tgtEl>
                                          <p:spTgt spid="8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0"/>
                                        </p:tgtEl>
                                        <p:attrNameLst>
                                          <p:attrName>style.visibility</p:attrName>
                                        </p:attrNameLst>
                                      </p:cBhvr>
                                      <p:to>
                                        <p:strVal val="visible"/>
                                      </p:to>
                                    </p:set>
                                    <p:animEffect transition="in" filter="fade">
                                      <p:cBhvr>
                                        <p:cTn id="95" dur="500"/>
                                        <p:tgtEl>
                                          <p:spTgt spid="8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Effect transition="in" filter="fade">
                                      <p:cBhvr>
                                        <p:cTn id="98" dur="500"/>
                                        <p:tgtEl>
                                          <p:spTgt spid="8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6"/>
                                        </p:tgtEl>
                                        <p:attrNameLst>
                                          <p:attrName>style.visibility</p:attrName>
                                        </p:attrNameLst>
                                      </p:cBhvr>
                                      <p:to>
                                        <p:strVal val="visible"/>
                                      </p:to>
                                    </p:set>
                                    <p:animEffect transition="in" filter="fade">
                                      <p:cBhvr>
                                        <p:cTn id="101" dur="500"/>
                                        <p:tgtEl>
                                          <p:spTgt spid="8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childTnLst>
                          </p:cTn>
                        </p:par>
                        <p:par>
                          <p:cTn id="105" fill="hold">
                            <p:stCondLst>
                              <p:cond delay="2750"/>
                            </p:stCondLst>
                            <p:childTnLst>
                              <p:par>
                                <p:cTn id="106" presetID="53" presetClass="entr" presetSubtype="16" fill="hold" nodeType="afterEffect">
                                  <p:stCondLst>
                                    <p:cond delay="0"/>
                                  </p:stCondLst>
                                  <p:childTnLst>
                                    <p:set>
                                      <p:cBhvr>
                                        <p:cTn id="107" dur="1" fill="hold">
                                          <p:stCondLst>
                                            <p:cond delay="0"/>
                                          </p:stCondLst>
                                        </p:cTn>
                                        <p:tgtEl>
                                          <p:spTgt spid="182"/>
                                        </p:tgtEl>
                                        <p:attrNameLst>
                                          <p:attrName>style.visibility</p:attrName>
                                        </p:attrNameLst>
                                      </p:cBhvr>
                                      <p:to>
                                        <p:strVal val="visible"/>
                                      </p:to>
                                    </p:set>
                                    <p:anim calcmode="lin" valueType="num">
                                      <p:cBhvr>
                                        <p:cTn id="108" dur="500" fill="hold"/>
                                        <p:tgtEl>
                                          <p:spTgt spid="182"/>
                                        </p:tgtEl>
                                        <p:attrNameLst>
                                          <p:attrName>ppt_w</p:attrName>
                                        </p:attrNameLst>
                                      </p:cBhvr>
                                      <p:tavLst>
                                        <p:tav tm="0">
                                          <p:val>
                                            <p:fltVal val="0"/>
                                          </p:val>
                                        </p:tav>
                                        <p:tav tm="100000">
                                          <p:val>
                                            <p:strVal val="#ppt_w"/>
                                          </p:val>
                                        </p:tav>
                                      </p:tavLst>
                                    </p:anim>
                                    <p:anim calcmode="lin" valueType="num">
                                      <p:cBhvr>
                                        <p:cTn id="109" dur="500" fill="hold"/>
                                        <p:tgtEl>
                                          <p:spTgt spid="182"/>
                                        </p:tgtEl>
                                        <p:attrNameLst>
                                          <p:attrName>ppt_h</p:attrName>
                                        </p:attrNameLst>
                                      </p:cBhvr>
                                      <p:tavLst>
                                        <p:tav tm="0">
                                          <p:val>
                                            <p:fltVal val="0"/>
                                          </p:val>
                                        </p:tav>
                                        <p:tav tm="100000">
                                          <p:val>
                                            <p:strVal val="#ppt_h"/>
                                          </p:val>
                                        </p:tav>
                                      </p:tavLst>
                                    </p:anim>
                                    <p:animEffect transition="in" filter="fade">
                                      <p:cBhvr>
                                        <p:cTn id="110"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8" grpId="0" animBg="1"/>
      <p:bldP spid="70" grpId="0" animBg="1"/>
      <p:bldP spid="74" grpId="0" animBg="1"/>
      <p:bldP spid="75" grpId="0"/>
      <p:bldP spid="79" grpId="0"/>
      <p:bldP spid="80" grpId="0"/>
      <p:bldP spid="83" grpId="0"/>
      <p:bldP spid="84" grpId="0"/>
      <p:bldP spid="85" grpId="0"/>
      <p:bldP spid="86" grpId="0"/>
      <p:bldP spid="87" grpId="0"/>
      <p:bldP spid="88" grpId="0"/>
      <p:bldP spid="90" grpId="0" animBg="1"/>
      <p:bldP spid="91" grpId="0" animBg="1"/>
      <p:bldP spid="92" grpId="0" animBg="1"/>
      <p:bldP spid="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7" name="Group 8"/>
          <p:cNvGrpSpPr/>
          <p:nvPr/>
        </p:nvGrpSpPr>
        <p:grpSpPr>
          <a:xfrm>
            <a:off x="3333750" y="1779353"/>
            <a:ext cx="1756833" cy="1761067"/>
            <a:chOff x="4540251" y="1082675"/>
            <a:chExt cx="1317625" cy="1320800"/>
          </a:xfrm>
        </p:grpSpPr>
        <p:sp>
          <p:nvSpPr>
            <p:cNvPr id="8" name="Freeform 9"/>
            <p:cNvSpPr>
              <a:spLocks/>
            </p:cNvSpPr>
            <p:nvPr/>
          </p:nvSpPr>
          <p:spPr bwMode="auto">
            <a:xfrm>
              <a:off x="4540251" y="1082675"/>
              <a:ext cx="1317625" cy="1320800"/>
            </a:xfrm>
            <a:custGeom>
              <a:avLst/>
              <a:gdLst>
                <a:gd name="T0" fmla="*/ 603 w 672"/>
                <a:gd name="T1" fmla="*/ 232 h 673"/>
                <a:gd name="T2" fmla="*/ 629 w 672"/>
                <a:gd name="T3" fmla="*/ 170 h 673"/>
                <a:gd name="T4" fmla="*/ 563 w 672"/>
                <a:gd name="T5" fmla="*/ 161 h 673"/>
                <a:gd name="T6" fmla="*/ 570 w 672"/>
                <a:gd name="T7" fmla="*/ 95 h 673"/>
                <a:gd name="T8" fmla="*/ 504 w 672"/>
                <a:gd name="T9" fmla="*/ 104 h 673"/>
                <a:gd name="T10" fmla="*/ 493 w 672"/>
                <a:gd name="T11" fmla="*/ 38 h 673"/>
                <a:gd name="T12" fmla="*/ 432 w 672"/>
                <a:gd name="T13" fmla="*/ 66 h 673"/>
                <a:gd name="T14" fmla="*/ 403 w 672"/>
                <a:gd name="T15" fmla="*/ 6 h 673"/>
                <a:gd name="T16" fmla="*/ 352 w 672"/>
                <a:gd name="T17" fmla="*/ 50 h 673"/>
                <a:gd name="T18" fmla="*/ 307 w 672"/>
                <a:gd name="T19" fmla="*/ 1 h 673"/>
                <a:gd name="T20" fmla="*/ 283 w 672"/>
                <a:gd name="T21" fmla="*/ 55 h 673"/>
                <a:gd name="T22" fmla="*/ 241 w 672"/>
                <a:gd name="T23" fmla="*/ 14 h 673"/>
                <a:gd name="T24" fmla="*/ 217 w 672"/>
                <a:gd name="T25" fmla="*/ 76 h 673"/>
                <a:gd name="T26" fmla="*/ 153 w 672"/>
                <a:gd name="T27" fmla="*/ 54 h 673"/>
                <a:gd name="T28" fmla="*/ 148 w 672"/>
                <a:gd name="T29" fmla="*/ 120 h 673"/>
                <a:gd name="T30" fmla="*/ 81 w 672"/>
                <a:gd name="T31" fmla="*/ 117 h 673"/>
                <a:gd name="T32" fmla="*/ 95 w 672"/>
                <a:gd name="T33" fmla="*/ 182 h 673"/>
                <a:gd name="T34" fmla="*/ 30 w 672"/>
                <a:gd name="T35" fmla="*/ 197 h 673"/>
                <a:gd name="T36" fmla="*/ 61 w 672"/>
                <a:gd name="T37" fmla="*/ 256 h 673"/>
                <a:gd name="T38" fmla="*/ 3 w 672"/>
                <a:gd name="T39" fmla="*/ 289 h 673"/>
                <a:gd name="T40" fmla="*/ 50 w 672"/>
                <a:gd name="T41" fmla="*/ 337 h 673"/>
                <a:gd name="T42" fmla="*/ 3 w 672"/>
                <a:gd name="T43" fmla="*/ 385 h 673"/>
                <a:gd name="T44" fmla="*/ 8 w 672"/>
                <a:gd name="T45" fmla="*/ 413 h 673"/>
                <a:gd name="T46" fmla="*/ 69 w 672"/>
                <a:gd name="T47" fmla="*/ 441 h 673"/>
                <a:gd name="T48" fmla="*/ 43 w 672"/>
                <a:gd name="T49" fmla="*/ 503 h 673"/>
                <a:gd name="T50" fmla="*/ 110 w 672"/>
                <a:gd name="T51" fmla="*/ 512 h 673"/>
                <a:gd name="T52" fmla="*/ 102 w 672"/>
                <a:gd name="T53" fmla="*/ 578 h 673"/>
                <a:gd name="T54" fmla="*/ 168 w 672"/>
                <a:gd name="T55" fmla="*/ 569 h 673"/>
                <a:gd name="T56" fmla="*/ 180 w 672"/>
                <a:gd name="T57" fmla="*/ 634 h 673"/>
                <a:gd name="T58" fmla="*/ 241 w 672"/>
                <a:gd name="T59" fmla="*/ 607 h 673"/>
                <a:gd name="T60" fmla="*/ 270 w 672"/>
                <a:gd name="T61" fmla="*/ 667 h 673"/>
                <a:gd name="T62" fmla="*/ 320 w 672"/>
                <a:gd name="T63" fmla="*/ 623 h 673"/>
                <a:gd name="T64" fmla="*/ 365 w 672"/>
                <a:gd name="T65" fmla="*/ 672 h 673"/>
                <a:gd name="T66" fmla="*/ 390 w 672"/>
                <a:gd name="T67" fmla="*/ 618 h 673"/>
                <a:gd name="T68" fmla="*/ 432 w 672"/>
                <a:gd name="T69" fmla="*/ 659 h 673"/>
                <a:gd name="T70" fmla="*/ 456 w 672"/>
                <a:gd name="T71" fmla="*/ 597 h 673"/>
                <a:gd name="T72" fmla="*/ 519 w 672"/>
                <a:gd name="T73" fmla="*/ 619 h 673"/>
                <a:gd name="T74" fmla="*/ 524 w 672"/>
                <a:gd name="T75" fmla="*/ 553 h 673"/>
                <a:gd name="T76" fmla="*/ 591 w 672"/>
                <a:gd name="T77" fmla="*/ 556 h 673"/>
                <a:gd name="T78" fmla="*/ 578 w 672"/>
                <a:gd name="T79" fmla="*/ 491 h 673"/>
                <a:gd name="T80" fmla="*/ 643 w 672"/>
                <a:gd name="T81" fmla="*/ 476 h 673"/>
                <a:gd name="T82" fmla="*/ 611 w 672"/>
                <a:gd name="T83" fmla="*/ 417 h 673"/>
                <a:gd name="T84" fmla="*/ 670 w 672"/>
                <a:gd name="T85" fmla="*/ 384 h 673"/>
                <a:gd name="T86" fmla="*/ 623 w 672"/>
                <a:gd name="T87" fmla="*/ 336 h 673"/>
                <a:gd name="T88" fmla="*/ 669 w 672"/>
                <a:gd name="T89" fmla="*/ 288 h 673"/>
                <a:gd name="T90" fmla="*/ 664 w 672"/>
                <a:gd name="T91" fmla="*/ 25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611" y="255"/>
                  </a:moveTo>
                  <a:cubicBezTo>
                    <a:pt x="609" y="247"/>
                    <a:pt x="606" y="239"/>
                    <a:pt x="603" y="232"/>
                  </a:cubicBezTo>
                  <a:cubicBezTo>
                    <a:pt x="613" y="221"/>
                    <a:pt x="630" y="208"/>
                    <a:pt x="642" y="196"/>
                  </a:cubicBezTo>
                  <a:cubicBezTo>
                    <a:pt x="638" y="187"/>
                    <a:pt x="634" y="179"/>
                    <a:pt x="629" y="170"/>
                  </a:cubicBezTo>
                  <a:cubicBezTo>
                    <a:pt x="612" y="174"/>
                    <a:pt x="592" y="179"/>
                    <a:pt x="577" y="181"/>
                  </a:cubicBezTo>
                  <a:cubicBezTo>
                    <a:pt x="573" y="174"/>
                    <a:pt x="568" y="167"/>
                    <a:pt x="563" y="161"/>
                  </a:cubicBezTo>
                  <a:cubicBezTo>
                    <a:pt x="570" y="148"/>
                    <a:pt x="581" y="130"/>
                    <a:pt x="590" y="115"/>
                  </a:cubicBezTo>
                  <a:cubicBezTo>
                    <a:pt x="584" y="108"/>
                    <a:pt x="577" y="101"/>
                    <a:pt x="570" y="95"/>
                  </a:cubicBezTo>
                  <a:cubicBezTo>
                    <a:pt x="555" y="103"/>
                    <a:pt x="537" y="114"/>
                    <a:pt x="524" y="120"/>
                  </a:cubicBezTo>
                  <a:cubicBezTo>
                    <a:pt x="517" y="114"/>
                    <a:pt x="511" y="109"/>
                    <a:pt x="504" y="104"/>
                  </a:cubicBezTo>
                  <a:cubicBezTo>
                    <a:pt x="507" y="90"/>
                    <a:pt x="513" y="70"/>
                    <a:pt x="518" y="53"/>
                  </a:cubicBezTo>
                  <a:cubicBezTo>
                    <a:pt x="510" y="48"/>
                    <a:pt x="501" y="43"/>
                    <a:pt x="493" y="38"/>
                  </a:cubicBezTo>
                  <a:cubicBezTo>
                    <a:pt x="480" y="50"/>
                    <a:pt x="466" y="66"/>
                    <a:pt x="455" y="76"/>
                  </a:cubicBezTo>
                  <a:cubicBezTo>
                    <a:pt x="447" y="72"/>
                    <a:pt x="440" y="69"/>
                    <a:pt x="432" y="66"/>
                  </a:cubicBezTo>
                  <a:cubicBezTo>
                    <a:pt x="430" y="51"/>
                    <a:pt x="431" y="30"/>
                    <a:pt x="430" y="13"/>
                  </a:cubicBezTo>
                  <a:cubicBezTo>
                    <a:pt x="421" y="10"/>
                    <a:pt x="412" y="8"/>
                    <a:pt x="403" y="6"/>
                  </a:cubicBezTo>
                  <a:cubicBezTo>
                    <a:pt x="394" y="21"/>
                    <a:pt x="385" y="40"/>
                    <a:pt x="377" y="53"/>
                  </a:cubicBezTo>
                  <a:cubicBezTo>
                    <a:pt x="369" y="51"/>
                    <a:pt x="360" y="51"/>
                    <a:pt x="352" y="50"/>
                  </a:cubicBezTo>
                  <a:cubicBezTo>
                    <a:pt x="346" y="36"/>
                    <a:pt x="341" y="16"/>
                    <a:pt x="336" y="0"/>
                  </a:cubicBezTo>
                  <a:cubicBezTo>
                    <a:pt x="326" y="0"/>
                    <a:pt x="317" y="0"/>
                    <a:pt x="307" y="1"/>
                  </a:cubicBezTo>
                  <a:cubicBezTo>
                    <a:pt x="303" y="18"/>
                    <a:pt x="299" y="39"/>
                    <a:pt x="295" y="53"/>
                  </a:cubicBezTo>
                  <a:cubicBezTo>
                    <a:pt x="291" y="53"/>
                    <a:pt x="287" y="54"/>
                    <a:pt x="283" y="55"/>
                  </a:cubicBezTo>
                  <a:cubicBezTo>
                    <a:pt x="279" y="56"/>
                    <a:pt x="275" y="56"/>
                    <a:pt x="270" y="57"/>
                  </a:cubicBezTo>
                  <a:cubicBezTo>
                    <a:pt x="261" y="46"/>
                    <a:pt x="250" y="28"/>
                    <a:pt x="241" y="14"/>
                  </a:cubicBezTo>
                  <a:cubicBezTo>
                    <a:pt x="231" y="16"/>
                    <a:pt x="222" y="19"/>
                    <a:pt x="213" y="23"/>
                  </a:cubicBezTo>
                  <a:cubicBezTo>
                    <a:pt x="214" y="40"/>
                    <a:pt x="217" y="61"/>
                    <a:pt x="217" y="76"/>
                  </a:cubicBezTo>
                  <a:cubicBezTo>
                    <a:pt x="209" y="79"/>
                    <a:pt x="202" y="83"/>
                    <a:pt x="195" y="87"/>
                  </a:cubicBezTo>
                  <a:cubicBezTo>
                    <a:pt x="182" y="79"/>
                    <a:pt x="167" y="64"/>
                    <a:pt x="153" y="54"/>
                  </a:cubicBezTo>
                  <a:cubicBezTo>
                    <a:pt x="145" y="59"/>
                    <a:pt x="138" y="64"/>
                    <a:pt x="130" y="70"/>
                  </a:cubicBezTo>
                  <a:cubicBezTo>
                    <a:pt x="136" y="86"/>
                    <a:pt x="144" y="106"/>
                    <a:pt x="148" y="120"/>
                  </a:cubicBezTo>
                  <a:cubicBezTo>
                    <a:pt x="142" y="125"/>
                    <a:pt x="136" y="131"/>
                    <a:pt x="130" y="137"/>
                  </a:cubicBezTo>
                  <a:cubicBezTo>
                    <a:pt x="116" y="132"/>
                    <a:pt x="97" y="123"/>
                    <a:pt x="81" y="117"/>
                  </a:cubicBezTo>
                  <a:cubicBezTo>
                    <a:pt x="75" y="124"/>
                    <a:pt x="69" y="131"/>
                    <a:pt x="64" y="139"/>
                  </a:cubicBezTo>
                  <a:cubicBezTo>
                    <a:pt x="74" y="153"/>
                    <a:pt x="87" y="169"/>
                    <a:pt x="95" y="182"/>
                  </a:cubicBezTo>
                  <a:cubicBezTo>
                    <a:pt x="90" y="189"/>
                    <a:pt x="86" y="196"/>
                    <a:pt x="82" y="203"/>
                  </a:cubicBezTo>
                  <a:cubicBezTo>
                    <a:pt x="68" y="203"/>
                    <a:pt x="47" y="199"/>
                    <a:pt x="30" y="197"/>
                  </a:cubicBezTo>
                  <a:cubicBezTo>
                    <a:pt x="26" y="206"/>
                    <a:pt x="22" y="215"/>
                    <a:pt x="19" y="224"/>
                  </a:cubicBezTo>
                  <a:cubicBezTo>
                    <a:pt x="33" y="234"/>
                    <a:pt x="50" y="246"/>
                    <a:pt x="61" y="256"/>
                  </a:cubicBezTo>
                  <a:cubicBezTo>
                    <a:pt x="59" y="264"/>
                    <a:pt x="57" y="272"/>
                    <a:pt x="55" y="280"/>
                  </a:cubicBezTo>
                  <a:cubicBezTo>
                    <a:pt x="41" y="284"/>
                    <a:pt x="20" y="286"/>
                    <a:pt x="3" y="289"/>
                  </a:cubicBezTo>
                  <a:cubicBezTo>
                    <a:pt x="1" y="299"/>
                    <a:pt x="1" y="308"/>
                    <a:pt x="0" y="318"/>
                  </a:cubicBezTo>
                  <a:cubicBezTo>
                    <a:pt x="16" y="324"/>
                    <a:pt x="36" y="330"/>
                    <a:pt x="50" y="337"/>
                  </a:cubicBezTo>
                  <a:cubicBezTo>
                    <a:pt x="50" y="345"/>
                    <a:pt x="50" y="353"/>
                    <a:pt x="51" y="362"/>
                  </a:cubicBezTo>
                  <a:cubicBezTo>
                    <a:pt x="38" y="369"/>
                    <a:pt x="18" y="377"/>
                    <a:pt x="3" y="385"/>
                  </a:cubicBezTo>
                  <a:cubicBezTo>
                    <a:pt x="4" y="390"/>
                    <a:pt x="5" y="394"/>
                    <a:pt x="5" y="399"/>
                  </a:cubicBezTo>
                  <a:cubicBezTo>
                    <a:pt x="6" y="404"/>
                    <a:pt x="7" y="409"/>
                    <a:pt x="8" y="413"/>
                  </a:cubicBezTo>
                  <a:cubicBezTo>
                    <a:pt x="26" y="415"/>
                    <a:pt x="47" y="416"/>
                    <a:pt x="61" y="418"/>
                  </a:cubicBezTo>
                  <a:cubicBezTo>
                    <a:pt x="64" y="426"/>
                    <a:pt x="66" y="434"/>
                    <a:pt x="69" y="441"/>
                  </a:cubicBezTo>
                  <a:cubicBezTo>
                    <a:pt x="59" y="452"/>
                    <a:pt x="43" y="465"/>
                    <a:pt x="30" y="477"/>
                  </a:cubicBezTo>
                  <a:cubicBezTo>
                    <a:pt x="34" y="486"/>
                    <a:pt x="39" y="494"/>
                    <a:pt x="43" y="503"/>
                  </a:cubicBezTo>
                  <a:cubicBezTo>
                    <a:pt x="60" y="499"/>
                    <a:pt x="81" y="494"/>
                    <a:pt x="95" y="492"/>
                  </a:cubicBezTo>
                  <a:cubicBezTo>
                    <a:pt x="100" y="499"/>
                    <a:pt x="105" y="506"/>
                    <a:pt x="110" y="512"/>
                  </a:cubicBezTo>
                  <a:cubicBezTo>
                    <a:pt x="103" y="525"/>
                    <a:pt x="91" y="543"/>
                    <a:pt x="82" y="558"/>
                  </a:cubicBezTo>
                  <a:cubicBezTo>
                    <a:pt x="89" y="565"/>
                    <a:pt x="95" y="572"/>
                    <a:pt x="102" y="578"/>
                  </a:cubicBezTo>
                  <a:cubicBezTo>
                    <a:pt x="117" y="570"/>
                    <a:pt x="135" y="559"/>
                    <a:pt x="149" y="553"/>
                  </a:cubicBezTo>
                  <a:cubicBezTo>
                    <a:pt x="155" y="559"/>
                    <a:pt x="162" y="564"/>
                    <a:pt x="168" y="569"/>
                  </a:cubicBezTo>
                  <a:cubicBezTo>
                    <a:pt x="166" y="583"/>
                    <a:pt x="159" y="603"/>
                    <a:pt x="155" y="620"/>
                  </a:cubicBezTo>
                  <a:cubicBezTo>
                    <a:pt x="163" y="625"/>
                    <a:pt x="171" y="630"/>
                    <a:pt x="180" y="634"/>
                  </a:cubicBezTo>
                  <a:cubicBezTo>
                    <a:pt x="192" y="623"/>
                    <a:pt x="206" y="607"/>
                    <a:pt x="218" y="597"/>
                  </a:cubicBezTo>
                  <a:cubicBezTo>
                    <a:pt x="225" y="601"/>
                    <a:pt x="233" y="604"/>
                    <a:pt x="241" y="607"/>
                  </a:cubicBezTo>
                  <a:cubicBezTo>
                    <a:pt x="242" y="621"/>
                    <a:pt x="241" y="643"/>
                    <a:pt x="242" y="660"/>
                  </a:cubicBezTo>
                  <a:cubicBezTo>
                    <a:pt x="251" y="662"/>
                    <a:pt x="260" y="665"/>
                    <a:pt x="270" y="667"/>
                  </a:cubicBezTo>
                  <a:cubicBezTo>
                    <a:pt x="278" y="652"/>
                    <a:pt x="288" y="633"/>
                    <a:pt x="296" y="620"/>
                  </a:cubicBezTo>
                  <a:cubicBezTo>
                    <a:pt x="304" y="621"/>
                    <a:pt x="312" y="622"/>
                    <a:pt x="320" y="623"/>
                  </a:cubicBezTo>
                  <a:cubicBezTo>
                    <a:pt x="326" y="636"/>
                    <a:pt x="331" y="657"/>
                    <a:pt x="337" y="673"/>
                  </a:cubicBezTo>
                  <a:cubicBezTo>
                    <a:pt x="346" y="673"/>
                    <a:pt x="356" y="673"/>
                    <a:pt x="365" y="672"/>
                  </a:cubicBezTo>
                  <a:cubicBezTo>
                    <a:pt x="369" y="655"/>
                    <a:pt x="373" y="634"/>
                    <a:pt x="377" y="620"/>
                  </a:cubicBezTo>
                  <a:cubicBezTo>
                    <a:pt x="381" y="620"/>
                    <a:pt x="386" y="619"/>
                    <a:pt x="390" y="618"/>
                  </a:cubicBezTo>
                  <a:cubicBezTo>
                    <a:pt x="394" y="617"/>
                    <a:pt x="398" y="616"/>
                    <a:pt x="402" y="615"/>
                  </a:cubicBezTo>
                  <a:cubicBezTo>
                    <a:pt x="411" y="627"/>
                    <a:pt x="422" y="645"/>
                    <a:pt x="432" y="659"/>
                  </a:cubicBezTo>
                  <a:cubicBezTo>
                    <a:pt x="441" y="657"/>
                    <a:pt x="450" y="653"/>
                    <a:pt x="459" y="650"/>
                  </a:cubicBezTo>
                  <a:cubicBezTo>
                    <a:pt x="458" y="633"/>
                    <a:pt x="456" y="612"/>
                    <a:pt x="456" y="597"/>
                  </a:cubicBezTo>
                  <a:cubicBezTo>
                    <a:pt x="463" y="594"/>
                    <a:pt x="471" y="590"/>
                    <a:pt x="478" y="586"/>
                  </a:cubicBezTo>
                  <a:cubicBezTo>
                    <a:pt x="490" y="594"/>
                    <a:pt x="506" y="608"/>
                    <a:pt x="519" y="619"/>
                  </a:cubicBezTo>
                  <a:cubicBezTo>
                    <a:pt x="527" y="614"/>
                    <a:pt x="535" y="609"/>
                    <a:pt x="542" y="603"/>
                  </a:cubicBezTo>
                  <a:cubicBezTo>
                    <a:pt x="537" y="586"/>
                    <a:pt x="528" y="567"/>
                    <a:pt x="524" y="553"/>
                  </a:cubicBezTo>
                  <a:cubicBezTo>
                    <a:pt x="531" y="547"/>
                    <a:pt x="537" y="542"/>
                    <a:pt x="542" y="536"/>
                  </a:cubicBezTo>
                  <a:cubicBezTo>
                    <a:pt x="556" y="541"/>
                    <a:pt x="575" y="550"/>
                    <a:pt x="591" y="556"/>
                  </a:cubicBezTo>
                  <a:cubicBezTo>
                    <a:pt x="597" y="549"/>
                    <a:pt x="603" y="542"/>
                    <a:pt x="609" y="534"/>
                  </a:cubicBezTo>
                  <a:cubicBezTo>
                    <a:pt x="599" y="520"/>
                    <a:pt x="585" y="504"/>
                    <a:pt x="578" y="491"/>
                  </a:cubicBezTo>
                  <a:cubicBezTo>
                    <a:pt x="582" y="484"/>
                    <a:pt x="586" y="477"/>
                    <a:pt x="590" y="470"/>
                  </a:cubicBezTo>
                  <a:cubicBezTo>
                    <a:pt x="605" y="470"/>
                    <a:pt x="626" y="474"/>
                    <a:pt x="643" y="476"/>
                  </a:cubicBezTo>
                  <a:cubicBezTo>
                    <a:pt x="647" y="467"/>
                    <a:pt x="650" y="458"/>
                    <a:pt x="654" y="449"/>
                  </a:cubicBezTo>
                  <a:cubicBezTo>
                    <a:pt x="640" y="438"/>
                    <a:pt x="622" y="427"/>
                    <a:pt x="611" y="417"/>
                  </a:cubicBezTo>
                  <a:cubicBezTo>
                    <a:pt x="614" y="409"/>
                    <a:pt x="616" y="401"/>
                    <a:pt x="617" y="393"/>
                  </a:cubicBezTo>
                  <a:cubicBezTo>
                    <a:pt x="632" y="389"/>
                    <a:pt x="653" y="387"/>
                    <a:pt x="670" y="384"/>
                  </a:cubicBezTo>
                  <a:cubicBezTo>
                    <a:pt x="671" y="374"/>
                    <a:pt x="672" y="365"/>
                    <a:pt x="672" y="355"/>
                  </a:cubicBezTo>
                  <a:cubicBezTo>
                    <a:pt x="656" y="349"/>
                    <a:pt x="636" y="342"/>
                    <a:pt x="623" y="336"/>
                  </a:cubicBezTo>
                  <a:cubicBezTo>
                    <a:pt x="623" y="328"/>
                    <a:pt x="623" y="320"/>
                    <a:pt x="622" y="311"/>
                  </a:cubicBezTo>
                  <a:cubicBezTo>
                    <a:pt x="635" y="304"/>
                    <a:pt x="654" y="296"/>
                    <a:pt x="669" y="288"/>
                  </a:cubicBezTo>
                  <a:cubicBezTo>
                    <a:pt x="669" y="283"/>
                    <a:pt x="668" y="278"/>
                    <a:pt x="667" y="274"/>
                  </a:cubicBezTo>
                  <a:cubicBezTo>
                    <a:pt x="666" y="269"/>
                    <a:pt x="665" y="264"/>
                    <a:pt x="664" y="259"/>
                  </a:cubicBezTo>
                  <a:cubicBezTo>
                    <a:pt x="647" y="258"/>
                    <a:pt x="626" y="257"/>
                    <a:pt x="611" y="25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 name="Freeform 10"/>
            <p:cNvSpPr>
              <a:spLocks/>
            </p:cNvSpPr>
            <p:nvPr/>
          </p:nvSpPr>
          <p:spPr bwMode="auto">
            <a:xfrm>
              <a:off x="4737101" y="1281113"/>
              <a:ext cx="923925" cy="923925"/>
            </a:xfrm>
            <a:custGeom>
              <a:avLst/>
              <a:gdLst>
                <a:gd name="T0" fmla="*/ 448 w 471"/>
                <a:gd name="T1" fmla="*/ 195 h 471"/>
                <a:gd name="T2" fmla="*/ 276 w 471"/>
                <a:gd name="T3" fmla="*/ 449 h 471"/>
                <a:gd name="T4" fmla="*/ 22 w 471"/>
                <a:gd name="T5" fmla="*/ 276 h 471"/>
                <a:gd name="T6" fmla="*/ 195 w 471"/>
                <a:gd name="T7" fmla="*/ 22 h 471"/>
                <a:gd name="T8" fmla="*/ 448 w 471"/>
                <a:gd name="T9" fmla="*/ 195 h 471"/>
              </a:gdLst>
              <a:ahLst/>
              <a:cxnLst>
                <a:cxn ang="0">
                  <a:pos x="T0" y="T1"/>
                </a:cxn>
                <a:cxn ang="0">
                  <a:pos x="T2" y="T3"/>
                </a:cxn>
                <a:cxn ang="0">
                  <a:pos x="T4" y="T5"/>
                </a:cxn>
                <a:cxn ang="0">
                  <a:pos x="T6" y="T7"/>
                </a:cxn>
                <a:cxn ang="0">
                  <a:pos x="T8" y="T9"/>
                </a:cxn>
              </a:cxnLst>
              <a:rect l="0" t="0" r="r" b="b"/>
              <a:pathLst>
                <a:path w="471" h="471">
                  <a:moveTo>
                    <a:pt x="448" y="195"/>
                  </a:moveTo>
                  <a:cubicBezTo>
                    <a:pt x="471" y="313"/>
                    <a:pt x="393" y="426"/>
                    <a:pt x="276" y="449"/>
                  </a:cubicBezTo>
                  <a:cubicBezTo>
                    <a:pt x="158" y="471"/>
                    <a:pt x="44" y="394"/>
                    <a:pt x="22" y="276"/>
                  </a:cubicBezTo>
                  <a:cubicBezTo>
                    <a:pt x="0" y="158"/>
                    <a:pt x="77" y="45"/>
                    <a:pt x="195" y="22"/>
                  </a:cubicBezTo>
                  <a:cubicBezTo>
                    <a:pt x="312" y="0"/>
                    <a:pt x="426" y="77"/>
                    <a:pt x="448" y="195"/>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11" name="Freeform 11"/>
          <p:cNvSpPr>
            <a:spLocks/>
          </p:cNvSpPr>
          <p:nvPr/>
        </p:nvSpPr>
        <p:spPr bwMode="auto">
          <a:xfrm>
            <a:off x="3735917" y="2196337"/>
            <a:ext cx="954617" cy="924983"/>
          </a:xfrm>
          <a:custGeom>
            <a:avLst/>
            <a:gdLst>
              <a:gd name="T0" fmla="*/ 182 w 365"/>
              <a:gd name="T1" fmla="*/ 354 h 354"/>
              <a:gd name="T2" fmla="*/ 8 w 365"/>
              <a:gd name="T3" fmla="*/ 210 h 354"/>
              <a:gd name="T4" fmla="*/ 36 w 365"/>
              <a:gd name="T5" fmla="*/ 78 h 354"/>
              <a:gd name="T6" fmla="*/ 149 w 365"/>
              <a:gd name="T7" fmla="*/ 4 h 354"/>
              <a:gd name="T8" fmla="*/ 182 w 365"/>
              <a:gd name="T9" fmla="*/ 0 h 354"/>
              <a:gd name="T10" fmla="*/ 356 w 365"/>
              <a:gd name="T11" fmla="*/ 144 h 354"/>
              <a:gd name="T12" fmla="*/ 329 w 365"/>
              <a:gd name="T13" fmla="*/ 277 h 354"/>
              <a:gd name="T14" fmla="*/ 215 w 365"/>
              <a:gd name="T15" fmla="*/ 351 h 354"/>
              <a:gd name="T16" fmla="*/ 182 w 365"/>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354">
                <a:moveTo>
                  <a:pt x="182" y="354"/>
                </a:moveTo>
                <a:cubicBezTo>
                  <a:pt x="97" y="354"/>
                  <a:pt x="24" y="294"/>
                  <a:pt x="8" y="210"/>
                </a:cubicBezTo>
                <a:cubicBezTo>
                  <a:pt x="0" y="164"/>
                  <a:pt x="9" y="117"/>
                  <a:pt x="36" y="78"/>
                </a:cubicBezTo>
                <a:cubicBezTo>
                  <a:pt x="63" y="39"/>
                  <a:pt x="103" y="12"/>
                  <a:pt x="149" y="4"/>
                </a:cubicBezTo>
                <a:cubicBezTo>
                  <a:pt x="160" y="1"/>
                  <a:pt x="171" y="0"/>
                  <a:pt x="182" y="0"/>
                </a:cubicBezTo>
                <a:cubicBezTo>
                  <a:pt x="267" y="0"/>
                  <a:pt x="340" y="61"/>
                  <a:pt x="356" y="144"/>
                </a:cubicBezTo>
                <a:cubicBezTo>
                  <a:pt x="365" y="191"/>
                  <a:pt x="355" y="238"/>
                  <a:pt x="329" y="277"/>
                </a:cubicBezTo>
                <a:cubicBezTo>
                  <a:pt x="302" y="316"/>
                  <a:pt x="262" y="342"/>
                  <a:pt x="215" y="351"/>
                </a:cubicBezTo>
                <a:cubicBezTo>
                  <a:pt x="204" y="353"/>
                  <a:pt x="193" y="354"/>
                  <a:pt x="182" y="354"/>
                </a:cubicBez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cxnSp>
        <p:nvCxnSpPr>
          <p:cNvPr id="12" name="Straight Arrow Connector 29"/>
          <p:cNvCxnSpPr/>
          <p:nvPr/>
        </p:nvCxnSpPr>
        <p:spPr>
          <a:xfrm>
            <a:off x="5269982" y="2001221"/>
            <a:ext cx="1062660"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sp>
        <p:nvSpPr>
          <p:cNvPr id="13" name="TextBox 32"/>
          <p:cNvSpPr txBox="1"/>
          <p:nvPr/>
        </p:nvSpPr>
        <p:spPr>
          <a:xfrm>
            <a:off x="5464805" y="1691719"/>
            <a:ext cx="1431802" cy="318100"/>
          </a:xfrm>
          <a:prstGeom prst="rect">
            <a:avLst/>
          </a:prstGeom>
          <a:noFill/>
        </p:spPr>
        <p:txBody>
          <a:bodyPr wrap="none" rtlCol="0">
            <a:spAutoFit/>
          </a:bodyPr>
          <a:lstStyle/>
          <a:p>
            <a:pPr algn="l" rtl="0"/>
            <a:r>
              <a:rPr lang="ar-SA" sz="1467" dirty="0" smtClean="0">
                <a:solidFill>
                  <a:prstClr val="black"/>
                </a:solidFill>
                <a:latin typeface="Raleway"/>
                <a:ea typeface="Raleway" panose="020B0003030101060003" pitchFamily="2" charset="0"/>
              </a:rPr>
              <a:t>إتمام المرحلة الأولى </a:t>
            </a:r>
            <a:endParaRPr lang="id-ID" sz="1467" dirty="0">
              <a:solidFill>
                <a:prstClr val="black"/>
              </a:solidFill>
              <a:latin typeface="Raleway"/>
              <a:ea typeface="Raleway" panose="020B0003030101060003" pitchFamily="2" charset="0"/>
            </a:endParaRPr>
          </a:p>
        </p:txBody>
      </p:sp>
      <p:sp>
        <p:nvSpPr>
          <p:cNvPr id="14" name="Rectangle 33"/>
          <p:cNvSpPr/>
          <p:nvPr/>
        </p:nvSpPr>
        <p:spPr>
          <a:xfrm>
            <a:off x="5485726" y="2074234"/>
            <a:ext cx="1107292" cy="769441"/>
          </a:xfrm>
          <a:prstGeom prst="rect">
            <a:avLst/>
          </a:prstGeom>
        </p:spPr>
        <p:txBody>
          <a:bodyPr wrap="square">
            <a:spAutoFit/>
          </a:bodyPr>
          <a:lstStyle/>
          <a:p>
            <a:pPr algn="l" rtl="0"/>
            <a:r>
              <a:rPr lang="ar-SA" sz="1100" dirty="0" smtClean="0">
                <a:solidFill>
                  <a:prstClr val="black">
                    <a:lumMod val="65000"/>
                    <a:lumOff val="35000"/>
                  </a:prstClr>
                </a:solidFill>
                <a:latin typeface="Open Sans Light"/>
              </a:rPr>
              <a:t>بالبرامج واللقاءات وما تشمل من تقييمات قبلية وبعدية وشكر </a:t>
            </a:r>
            <a:endParaRPr lang="id-ID" sz="1100" dirty="0">
              <a:solidFill>
                <a:prstClr val="black">
                  <a:lumMod val="65000"/>
                  <a:lumOff val="35000"/>
                </a:prstClr>
              </a:solidFill>
              <a:latin typeface="Open Sans Light"/>
            </a:endParaRPr>
          </a:p>
        </p:txBody>
      </p:sp>
      <p:sp>
        <p:nvSpPr>
          <p:cNvPr id="16" name="Freeform 28"/>
          <p:cNvSpPr>
            <a:spLocks/>
          </p:cNvSpPr>
          <p:nvPr/>
        </p:nvSpPr>
        <p:spPr bwMode="auto">
          <a:xfrm>
            <a:off x="3697392" y="1555432"/>
            <a:ext cx="1572589" cy="909279"/>
          </a:xfrm>
          <a:custGeom>
            <a:avLst/>
            <a:gdLst>
              <a:gd name="T0" fmla="*/ 558 w 581"/>
              <a:gd name="T1" fmla="*/ 268 h 336"/>
              <a:gd name="T2" fmla="*/ 355 w 581"/>
              <a:gd name="T3" fmla="*/ 46 h 336"/>
              <a:gd name="T4" fmla="*/ 0 w 581"/>
              <a:gd name="T5" fmla="*/ 70 h 336"/>
              <a:gd name="T6" fmla="*/ 7 w 581"/>
              <a:gd name="T7" fmla="*/ 84 h 336"/>
              <a:gd name="T8" fmla="*/ 349 w 581"/>
              <a:gd name="T9" fmla="*/ 61 h 336"/>
              <a:gd name="T10" fmla="*/ 543 w 581"/>
              <a:gd name="T11" fmla="*/ 273 h 336"/>
              <a:gd name="T12" fmla="*/ 518 w 581"/>
              <a:gd name="T13" fmla="*/ 281 h 336"/>
              <a:gd name="T14" fmla="*/ 567 w 581"/>
              <a:gd name="T15" fmla="*/ 336 h 336"/>
              <a:gd name="T16" fmla="*/ 581 w 581"/>
              <a:gd name="T17" fmla="*/ 261 h 336"/>
              <a:gd name="T18" fmla="*/ 558 w 581"/>
              <a:gd name="T19" fmla="*/ 2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336">
                <a:moveTo>
                  <a:pt x="558" y="268"/>
                </a:moveTo>
                <a:cubicBezTo>
                  <a:pt x="523" y="165"/>
                  <a:pt x="451" y="86"/>
                  <a:pt x="355" y="46"/>
                </a:cubicBezTo>
                <a:cubicBezTo>
                  <a:pt x="248" y="0"/>
                  <a:pt x="118" y="9"/>
                  <a:pt x="0" y="70"/>
                </a:cubicBezTo>
                <a:cubicBezTo>
                  <a:pt x="7" y="84"/>
                  <a:pt x="7" y="84"/>
                  <a:pt x="7" y="84"/>
                </a:cubicBezTo>
                <a:cubicBezTo>
                  <a:pt x="123" y="25"/>
                  <a:pt x="244" y="16"/>
                  <a:pt x="349" y="61"/>
                </a:cubicBezTo>
                <a:cubicBezTo>
                  <a:pt x="440" y="99"/>
                  <a:pt x="509" y="174"/>
                  <a:pt x="543" y="273"/>
                </a:cubicBezTo>
                <a:cubicBezTo>
                  <a:pt x="518" y="281"/>
                  <a:pt x="518" y="281"/>
                  <a:pt x="518" y="281"/>
                </a:cubicBezTo>
                <a:cubicBezTo>
                  <a:pt x="567" y="336"/>
                  <a:pt x="567" y="336"/>
                  <a:pt x="567" y="336"/>
                </a:cubicBezTo>
                <a:cubicBezTo>
                  <a:pt x="581" y="261"/>
                  <a:pt x="581" y="261"/>
                  <a:pt x="581" y="261"/>
                </a:cubicBezTo>
                <a:lnTo>
                  <a:pt x="558" y="268"/>
                </a:lnTo>
                <a:close/>
              </a:path>
            </a:pathLst>
          </a:custGeom>
          <a:solidFill>
            <a:srgbClr val="FEC037"/>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pic>
        <p:nvPicPr>
          <p:cNvPr id="18" name="صورة 17"/>
          <p:cNvPicPr>
            <a:picLocks noChangeAspect="1"/>
          </p:cNvPicPr>
          <p:nvPr/>
        </p:nvPicPr>
        <p:blipFill>
          <a:blip r:embed="rId6"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048126" y="2491647"/>
            <a:ext cx="378714" cy="378714"/>
          </a:xfrm>
          <a:prstGeom prst="rect">
            <a:avLst/>
          </a:prstGeom>
        </p:spPr>
      </p:pic>
      <p:sp>
        <p:nvSpPr>
          <p:cNvPr id="19" name="مستطيل مستدير الزوايا 18"/>
          <p:cNvSpPr/>
          <p:nvPr/>
        </p:nvSpPr>
        <p:spPr>
          <a:xfrm>
            <a:off x="275095" y="1779353"/>
            <a:ext cx="3058655" cy="1539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rgbClr val="5EA9CA"/>
                </a:solidFill>
              </a:rPr>
              <a:t>تم إتمام البرامج واللقاءات وفق الخطة التفصيلية ، حيث بلغ عدد اللقاءات 15 لقاء جميعها مسائية عدا اثنين ..وفي نهاية التقرير نقدم تقريراً مفصلاً عن جميع البرامج </a:t>
            </a:r>
            <a:endParaRPr lang="ar-SA" dirty="0">
              <a:solidFill>
                <a:srgbClr val="5EA9CA"/>
              </a:solidFill>
            </a:endParaRPr>
          </a:p>
        </p:txBody>
      </p:sp>
      <p:pic>
        <p:nvPicPr>
          <p:cNvPr id="2" name="صورة 1"/>
          <p:cNvPicPr>
            <a:picLocks noChangeAspect="1"/>
          </p:cNvPicPr>
          <p:nvPr/>
        </p:nvPicPr>
        <p:blipFill>
          <a:blip r:embed="rId7"/>
          <a:stretch>
            <a:fillRect/>
          </a:stretch>
        </p:blipFill>
        <p:spPr>
          <a:xfrm>
            <a:off x="3464983" y="6471361"/>
            <a:ext cx="2726267" cy="2076741"/>
          </a:xfrm>
          <a:prstGeom prst="rect">
            <a:avLst/>
          </a:prstGeom>
        </p:spPr>
      </p:pic>
      <p:pic>
        <p:nvPicPr>
          <p:cNvPr id="3" name="صورة 2"/>
          <p:cNvPicPr>
            <a:picLocks noChangeAspect="1"/>
          </p:cNvPicPr>
          <p:nvPr/>
        </p:nvPicPr>
        <p:blipFill rotWithShape="1">
          <a:blip r:embed="rId8"/>
          <a:srcRect l="1385" t="1729" r="453" b="64406"/>
          <a:stretch/>
        </p:blipFill>
        <p:spPr>
          <a:xfrm>
            <a:off x="3286665" y="3899827"/>
            <a:ext cx="3306354" cy="1990259"/>
          </a:xfrm>
          <a:prstGeom prst="rect">
            <a:avLst/>
          </a:prstGeom>
        </p:spPr>
      </p:pic>
      <p:pic>
        <p:nvPicPr>
          <p:cNvPr id="4" name="صورة 3"/>
          <p:cNvPicPr>
            <a:picLocks noChangeAspect="1"/>
          </p:cNvPicPr>
          <p:nvPr/>
        </p:nvPicPr>
        <p:blipFill>
          <a:blip r:embed="rId9"/>
          <a:stretch>
            <a:fillRect/>
          </a:stretch>
        </p:blipFill>
        <p:spPr>
          <a:xfrm>
            <a:off x="747153" y="4096948"/>
            <a:ext cx="2114537" cy="3041457"/>
          </a:xfrm>
          <a:prstGeom prst="rect">
            <a:avLst/>
          </a:prstGeom>
        </p:spPr>
      </p:pic>
      <p:pic>
        <p:nvPicPr>
          <p:cNvPr id="22" name="Google Shape;107;p2"/>
          <p:cNvPicPr preferRelativeResize="0"/>
          <p:nvPr/>
        </p:nvPicPr>
        <p:blipFill rotWithShape="1">
          <a:blip r:embed="rId10">
            <a:alphaModFix/>
          </a:blip>
          <a:srcRect t="7060"/>
          <a:stretch/>
        </p:blipFill>
        <p:spPr>
          <a:xfrm>
            <a:off x="154961" y="7041330"/>
            <a:ext cx="1701800" cy="5016402"/>
          </a:xfrm>
          <a:prstGeom prst="rect">
            <a:avLst/>
          </a:prstGeom>
          <a:noFill/>
          <a:ln>
            <a:noFill/>
          </a:ln>
        </p:spPr>
      </p:pic>
      <p:pic>
        <p:nvPicPr>
          <p:cNvPr id="23" name="Google Shape;108;p2"/>
          <p:cNvPicPr preferRelativeResize="0"/>
          <p:nvPr/>
        </p:nvPicPr>
        <p:blipFill rotWithShape="1">
          <a:blip r:embed="rId11">
            <a:alphaModFix/>
          </a:blip>
          <a:srcRect/>
          <a:stretch/>
        </p:blipFill>
        <p:spPr>
          <a:xfrm>
            <a:off x="1244528" y="7530555"/>
            <a:ext cx="1955800" cy="5080000"/>
          </a:xfrm>
          <a:prstGeom prst="rect">
            <a:avLst/>
          </a:prstGeom>
          <a:noFill/>
          <a:ln>
            <a:noFill/>
          </a:ln>
        </p:spPr>
      </p:pic>
    </p:spTree>
    <p:extLst>
      <p:ext uri="{BB962C8B-B14F-4D97-AF65-F5344CB8AC3E}">
        <p14:creationId xmlns:p14="http://schemas.microsoft.com/office/powerpoint/2010/main" val="334990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anim calcmode="lin" valueType="num">
                                      <p:cBhvr>
                                        <p:cTn id="9" dur="1250" fill="hold"/>
                                        <p:tgtEl>
                                          <p:spTgt spid="7"/>
                                        </p:tgtEl>
                                        <p:attrNameLst>
                                          <p:attrName>style.rotation</p:attrName>
                                        </p:attrNameLst>
                                      </p:cBhvr>
                                      <p:tavLst>
                                        <p:tav tm="0">
                                          <p:val>
                                            <p:fltVal val="90"/>
                                          </p:val>
                                        </p:tav>
                                        <p:tav tm="100000">
                                          <p:val>
                                            <p:fltVal val="0"/>
                                          </p:val>
                                        </p:tav>
                                      </p:tavLst>
                                    </p:anim>
                                    <p:animEffect transition="in" filter="fade">
                                      <p:cBhvr>
                                        <p:cTn id="10" dur="125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3" name="مربع نص 2"/>
          <p:cNvSpPr txBox="1"/>
          <p:nvPr/>
        </p:nvSpPr>
        <p:spPr>
          <a:xfrm>
            <a:off x="1133124" y="2658535"/>
            <a:ext cx="4744151" cy="5078313"/>
          </a:xfrm>
          <a:prstGeom prst="rect">
            <a:avLst/>
          </a:prstGeom>
          <a:noFill/>
        </p:spPr>
        <p:txBody>
          <a:bodyPr wrap="square" rtlCol="1">
            <a:spAutoFit/>
          </a:bodyPr>
          <a:lstStyle/>
          <a:p>
            <a:pPr algn="ctr"/>
            <a:r>
              <a:rPr lang="ar-SA" dirty="0" smtClean="0">
                <a:latin typeface="Calibri Light" panose="020F0302020204030204" pitchFamily="34" charset="0"/>
              </a:rPr>
              <a:t>الحمد لله الذي ما تناهى دربٌ .. ولا خُتِم جُهد .. </a:t>
            </a:r>
            <a:r>
              <a:rPr lang="ar-SA" dirty="0" err="1" smtClean="0">
                <a:latin typeface="Calibri Light" panose="020F0302020204030204" pitchFamily="34" charset="0"/>
              </a:rPr>
              <a:t>ولاتمّ</a:t>
            </a:r>
            <a:r>
              <a:rPr lang="ar-SA" dirty="0" smtClean="0">
                <a:latin typeface="Calibri Light" panose="020F0302020204030204" pitchFamily="34" charset="0"/>
              </a:rPr>
              <a:t> شغل .. ولا انعقد أمرٌ إلا بفضله ومنته وتوفيقه ..</a:t>
            </a:r>
          </a:p>
          <a:p>
            <a:pPr algn="ctr"/>
            <a:r>
              <a:rPr lang="ar-SA" dirty="0" smtClean="0">
                <a:latin typeface="Calibri Light" panose="020F0302020204030204" pitchFamily="34" charset="0"/>
              </a:rPr>
              <a:t>والشكر لله في بدء ومختتم  فالله أكرم من أعطى ومن وهبا</a:t>
            </a:r>
          </a:p>
          <a:p>
            <a:pPr algn="ctr"/>
            <a:r>
              <a:rPr lang="ar-SA" dirty="0" smtClean="0">
                <a:latin typeface="Calibri Light" panose="020F0302020204030204" pitchFamily="34" charset="0"/>
              </a:rPr>
              <a:t>والحمد لله على البلاغ ثم التمام .. نسأل الله الذي أعاننا ويسر لنا الصعاب فأكملنا بفضله العمل .. أنيتم علينا برحمته النعمة ويتفضل علينا بالقبول .. </a:t>
            </a:r>
          </a:p>
          <a:p>
            <a:pPr algn="ctr"/>
            <a:r>
              <a:rPr lang="ar-SA" dirty="0" smtClean="0">
                <a:latin typeface="Calibri Light" panose="020F0302020204030204" pitchFamily="34" charset="0"/>
              </a:rPr>
              <a:t>نقدم بين أيديكم التقرير الختامي لبرنامج معين السادس .. نسأل الله أن يبارك فيه ويجزي القائمين عليه الأجر والمثوبة وأن يبارك لهم في أعمالهم وذرياتهم .. ويعين الخريجات على العمل بهذا العلم وأن لا يحرمن أجر نفعه الإسلام والمسلمين إنه سميع مجيب ..</a:t>
            </a:r>
          </a:p>
          <a:p>
            <a:pPr algn="ctr"/>
            <a:r>
              <a:rPr lang="ar-SA" dirty="0" smtClean="0">
                <a:latin typeface="Calibri Light" panose="020F0302020204030204" pitchFamily="34" charset="0"/>
              </a:rPr>
              <a:t>تضمن التقرير اعداد خطة البرنامج ثم تنفيذه وجميع الدورات التدريبية واللقاءات </a:t>
            </a:r>
            <a:r>
              <a:rPr lang="ar-SA" dirty="0" err="1" smtClean="0">
                <a:latin typeface="Calibri Light" panose="020F0302020204030204" pitchFamily="34" charset="0"/>
              </a:rPr>
              <a:t>الإثرائية</a:t>
            </a:r>
            <a:r>
              <a:rPr lang="ar-SA" dirty="0">
                <a:latin typeface="Calibri Light" panose="020F0302020204030204" pitchFamily="34" charset="0"/>
              </a:rPr>
              <a:t> </a:t>
            </a:r>
            <a:r>
              <a:rPr lang="ar-SA" dirty="0" smtClean="0">
                <a:latin typeface="Calibri Light" panose="020F0302020204030204" pitchFamily="34" charset="0"/>
              </a:rPr>
              <a:t>، ثم تقييم البرنامج التدريبي من قبل المدربين والمدربات . يتخلله آراء المتدربات واقتراحاتهم على برنامج معين السادس ، يليه مخرجات البرنامج من مشاريع وبحوث ، وخُتم التقرير بالحفل الختامي للبرنامج </a:t>
            </a:r>
          </a:p>
          <a:p>
            <a:pPr algn="ctr"/>
            <a:endParaRPr lang="ar-SA" dirty="0">
              <a:latin typeface="Calibri Light" panose="020F0302020204030204" pitchFamily="34" charset="0"/>
            </a:endParaRPr>
          </a:p>
          <a:p>
            <a:pPr algn="ctr"/>
            <a:r>
              <a:rPr lang="ar-SA" dirty="0" smtClean="0">
                <a:latin typeface="Calibri Light" panose="020F0302020204030204" pitchFamily="34" charset="0"/>
              </a:rPr>
              <a:t>هذا ولله الحمد والمنة.. ونسأل الله النفع والسداد</a:t>
            </a:r>
            <a:endParaRPr lang="ar-SA" dirty="0">
              <a:latin typeface="Calibri Light" panose="020F0302020204030204" pitchFamily="34" charset="0"/>
            </a:endParaRPr>
          </a:p>
        </p:txBody>
      </p:sp>
      <p:pic>
        <p:nvPicPr>
          <p:cNvPr id="5" name="صورة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497" y="1611182"/>
            <a:ext cx="2057402" cy="1244600"/>
          </a:xfrm>
          <a:prstGeom prst="rect">
            <a:avLst/>
          </a:prstGeom>
        </p:spPr>
      </p:pic>
      <p:sp>
        <p:nvSpPr>
          <p:cNvPr id="6" name="مربع نص 5"/>
          <p:cNvSpPr txBox="1"/>
          <p:nvPr/>
        </p:nvSpPr>
        <p:spPr>
          <a:xfrm>
            <a:off x="2548465" y="1438250"/>
            <a:ext cx="1913467" cy="584775"/>
          </a:xfrm>
          <a:prstGeom prst="rect">
            <a:avLst/>
          </a:prstGeom>
          <a:noFill/>
        </p:spPr>
        <p:txBody>
          <a:bodyPr wrap="square" rtlCol="1">
            <a:spAutoFit/>
          </a:bodyPr>
          <a:lstStyle/>
          <a:p>
            <a:pPr algn="ctr"/>
            <a:r>
              <a:rPr lang="ar-SA" sz="3200" dirty="0" smtClean="0">
                <a:solidFill>
                  <a:srgbClr val="5EA9CA"/>
                </a:solidFill>
                <a:cs typeface="AL-Mateen" pitchFamily="2" charset="-78"/>
              </a:rPr>
              <a:t>المقدمـــــــــــــة</a:t>
            </a:r>
            <a:endParaRPr lang="ar-SA" sz="3200" dirty="0">
              <a:solidFill>
                <a:srgbClr val="5EA9CA"/>
              </a:solidFill>
              <a:cs typeface="AL-Mateen" pitchFamily="2" charset="-78"/>
            </a:endParaRPr>
          </a:p>
        </p:txBody>
      </p:sp>
    </p:spTree>
    <p:extLst>
      <p:ext uri="{BB962C8B-B14F-4D97-AF65-F5344CB8AC3E}">
        <p14:creationId xmlns:p14="http://schemas.microsoft.com/office/powerpoint/2010/main" val="1096690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7" name="Group 4"/>
          <p:cNvGrpSpPr/>
          <p:nvPr/>
        </p:nvGrpSpPr>
        <p:grpSpPr>
          <a:xfrm>
            <a:off x="2257556" y="1424109"/>
            <a:ext cx="1754717" cy="1763183"/>
            <a:chOff x="5159376" y="2154238"/>
            <a:chExt cx="1316038" cy="1322387"/>
          </a:xfrm>
        </p:grpSpPr>
        <p:sp>
          <p:nvSpPr>
            <p:cNvPr id="8" name="Freeform 5"/>
            <p:cNvSpPr>
              <a:spLocks/>
            </p:cNvSpPr>
            <p:nvPr/>
          </p:nvSpPr>
          <p:spPr bwMode="auto">
            <a:xfrm>
              <a:off x="5159376" y="2154238"/>
              <a:ext cx="1316038" cy="1322387"/>
            </a:xfrm>
            <a:custGeom>
              <a:avLst/>
              <a:gdLst>
                <a:gd name="T0" fmla="*/ 606 w 671"/>
                <a:gd name="T1" fmla="*/ 243 h 674"/>
                <a:gd name="T2" fmla="*/ 635 w 671"/>
                <a:gd name="T3" fmla="*/ 182 h 674"/>
                <a:gd name="T4" fmla="*/ 569 w 671"/>
                <a:gd name="T5" fmla="*/ 170 h 674"/>
                <a:gd name="T6" fmla="*/ 579 w 671"/>
                <a:gd name="T7" fmla="*/ 104 h 674"/>
                <a:gd name="T8" fmla="*/ 512 w 671"/>
                <a:gd name="T9" fmla="*/ 111 h 674"/>
                <a:gd name="T10" fmla="*/ 504 w 671"/>
                <a:gd name="T11" fmla="*/ 45 h 674"/>
                <a:gd name="T12" fmla="*/ 442 w 671"/>
                <a:gd name="T13" fmla="*/ 71 h 674"/>
                <a:gd name="T14" fmla="*/ 415 w 671"/>
                <a:gd name="T15" fmla="*/ 10 h 674"/>
                <a:gd name="T16" fmla="*/ 362 w 671"/>
                <a:gd name="T17" fmla="*/ 51 h 674"/>
                <a:gd name="T18" fmla="*/ 319 w 671"/>
                <a:gd name="T19" fmla="*/ 0 h 674"/>
                <a:gd name="T20" fmla="*/ 293 w 671"/>
                <a:gd name="T21" fmla="*/ 53 h 674"/>
                <a:gd name="T22" fmla="*/ 252 w 671"/>
                <a:gd name="T23" fmla="*/ 10 h 674"/>
                <a:gd name="T24" fmla="*/ 226 w 671"/>
                <a:gd name="T25" fmla="*/ 72 h 674"/>
                <a:gd name="T26" fmla="*/ 164 w 671"/>
                <a:gd name="T27" fmla="*/ 47 h 674"/>
                <a:gd name="T28" fmla="*/ 156 w 671"/>
                <a:gd name="T29" fmla="*/ 113 h 674"/>
                <a:gd name="T30" fmla="*/ 89 w 671"/>
                <a:gd name="T31" fmla="*/ 107 h 674"/>
                <a:gd name="T32" fmla="*/ 100 w 671"/>
                <a:gd name="T33" fmla="*/ 173 h 674"/>
                <a:gd name="T34" fmla="*/ 35 w 671"/>
                <a:gd name="T35" fmla="*/ 186 h 674"/>
                <a:gd name="T36" fmla="*/ 64 w 671"/>
                <a:gd name="T37" fmla="*/ 246 h 674"/>
                <a:gd name="T38" fmla="*/ 4 w 671"/>
                <a:gd name="T39" fmla="*/ 276 h 674"/>
                <a:gd name="T40" fmla="*/ 49 w 671"/>
                <a:gd name="T41" fmla="*/ 326 h 674"/>
                <a:gd name="T42" fmla="*/ 1 w 671"/>
                <a:gd name="T43" fmla="*/ 372 h 674"/>
                <a:gd name="T44" fmla="*/ 5 w 671"/>
                <a:gd name="T45" fmla="*/ 401 h 674"/>
                <a:gd name="T46" fmla="*/ 65 w 671"/>
                <a:gd name="T47" fmla="*/ 431 h 674"/>
                <a:gd name="T48" fmla="*/ 36 w 671"/>
                <a:gd name="T49" fmla="*/ 491 h 674"/>
                <a:gd name="T50" fmla="*/ 102 w 671"/>
                <a:gd name="T51" fmla="*/ 503 h 674"/>
                <a:gd name="T52" fmla="*/ 92 w 671"/>
                <a:gd name="T53" fmla="*/ 569 h 674"/>
                <a:gd name="T54" fmla="*/ 158 w 671"/>
                <a:gd name="T55" fmla="*/ 562 h 674"/>
                <a:gd name="T56" fmla="*/ 167 w 671"/>
                <a:gd name="T57" fmla="*/ 628 h 674"/>
                <a:gd name="T58" fmla="*/ 229 w 671"/>
                <a:gd name="T59" fmla="*/ 603 h 674"/>
                <a:gd name="T60" fmla="*/ 256 w 671"/>
                <a:gd name="T61" fmla="*/ 664 h 674"/>
                <a:gd name="T62" fmla="*/ 308 w 671"/>
                <a:gd name="T63" fmla="*/ 622 h 674"/>
                <a:gd name="T64" fmla="*/ 351 w 671"/>
                <a:gd name="T65" fmla="*/ 673 h 674"/>
                <a:gd name="T66" fmla="*/ 378 w 671"/>
                <a:gd name="T67" fmla="*/ 620 h 674"/>
                <a:gd name="T68" fmla="*/ 418 w 671"/>
                <a:gd name="T69" fmla="*/ 663 h 674"/>
                <a:gd name="T70" fmla="*/ 444 w 671"/>
                <a:gd name="T71" fmla="*/ 602 h 674"/>
                <a:gd name="T72" fmla="*/ 507 w 671"/>
                <a:gd name="T73" fmla="*/ 627 h 674"/>
                <a:gd name="T74" fmla="*/ 515 w 671"/>
                <a:gd name="T75" fmla="*/ 560 h 674"/>
                <a:gd name="T76" fmla="*/ 581 w 671"/>
                <a:gd name="T77" fmla="*/ 567 h 674"/>
                <a:gd name="T78" fmla="*/ 570 w 671"/>
                <a:gd name="T79" fmla="*/ 501 h 674"/>
                <a:gd name="T80" fmla="*/ 636 w 671"/>
                <a:gd name="T81" fmla="*/ 488 h 674"/>
                <a:gd name="T82" fmla="*/ 607 w 671"/>
                <a:gd name="T83" fmla="*/ 428 h 674"/>
                <a:gd name="T84" fmla="*/ 667 w 671"/>
                <a:gd name="T85" fmla="*/ 397 h 674"/>
                <a:gd name="T86" fmla="*/ 622 w 671"/>
                <a:gd name="T87" fmla="*/ 348 h 674"/>
                <a:gd name="T88" fmla="*/ 670 w 671"/>
                <a:gd name="T89" fmla="*/ 301 h 674"/>
                <a:gd name="T90" fmla="*/ 666 w 671"/>
                <a:gd name="T91" fmla="*/ 27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1" h="674">
                  <a:moveTo>
                    <a:pt x="613" y="266"/>
                  </a:moveTo>
                  <a:cubicBezTo>
                    <a:pt x="611" y="258"/>
                    <a:pt x="609" y="250"/>
                    <a:pt x="606" y="243"/>
                  </a:cubicBezTo>
                  <a:cubicBezTo>
                    <a:pt x="617" y="232"/>
                    <a:pt x="634" y="220"/>
                    <a:pt x="647" y="208"/>
                  </a:cubicBezTo>
                  <a:cubicBezTo>
                    <a:pt x="643" y="199"/>
                    <a:pt x="639" y="191"/>
                    <a:pt x="635" y="182"/>
                  </a:cubicBezTo>
                  <a:cubicBezTo>
                    <a:pt x="618" y="185"/>
                    <a:pt x="597" y="190"/>
                    <a:pt x="582" y="191"/>
                  </a:cubicBezTo>
                  <a:cubicBezTo>
                    <a:pt x="578" y="184"/>
                    <a:pt x="573" y="177"/>
                    <a:pt x="569" y="170"/>
                  </a:cubicBezTo>
                  <a:cubicBezTo>
                    <a:pt x="576" y="157"/>
                    <a:pt x="588" y="140"/>
                    <a:pt x="598" y="126"/>
                  </a:cubicBezTo>
                  <a:cubicBezTo>
                    <a:pt x="592" y="118"/>
                    <a:pt x="586" y="111"/>
                    <a:pt x="579" y="104"/>
                  </a:cubicBezTo>
                  <a:cubicBezTo>
                    <a:pt x="563" y="112"/>
                    <a:pt x="545" y="122"/>
                    <a:pt x="531" y="127"/>
                  </a:cubicBezTo>
                  <a:cubicBezTo>
                    <a:pt x="525" y="122"/>
                    <a:pt x="519" y="116"/>
                    <a:pt x="512" y="111"/>
                  </a:cubicBezTo>
                  <a:cubicBezTo>
                    <a:pt x="516" y="97"/>
                    <a:pt x="523" y="77"/>
                    <a:pt x="528" y="61"/>
                  </a:cubicBezTo>
                  <a:cubicBezTo>
                    <a:pt x="520" y="55"/>
                    <a:pt x="512" y="50"/>
                    <a:pt x="504" y="45"/>
                  </a:cubicBezTo>
                  <a:cubicBezTo>
                    <a:pt x="491" y="57"/>
                    <a:pt x="476" y="72"/>
                    <a:pt x="464" y="81"/>
                  </a:cubicBezTo>
                  <a:cubicBezTo>
                    <a:pt x="457" y="77"/>
                    <a:pt x="449" y="74"/>
                    <a:pt x="442" y="71"/>
                  </a:cubicBezTo>
                  <a:cubicBezTo>
                    <a:pt x="441" y="56"/>
                    <a:pt x="442" y="35"/>
                    <a:pt x="442" y="17"/>
                  </a:cubicBezTo>
                  <a:cubicBezTo>
                    <a:pt x="433" y="14"/>
                    <a:pt x="424" y="12"/>
                    <a:pt x="415" y="10"/>
                  </a:cubicBezTo>
                  <a:cubicBezTo>
                    <a:pt x="406" y="24"/>
                    <a:pt x="396" y="43"/>
                    <a:pt x="387" y="55"/>
                  </a:cubicBezTo>
                  <a:cubicBezTo>
                    <a:pt x="379" y="53"/>
                    <a:pt x="371" y="52"/>
                    <a:pt x="362" y="51"/>
                  </a:cubicBezTo>
                  <a:cubicBezTo>
                    <a:pt x="357" y="37"/>
                    <a:pt x="353" y="17"/>
                    <a:pt x="348" y="0"/>
                  </a:cubicBezTo>
                  <a:cubicBezTo>
                    <a:pt x="339" y="0"/>
                    <a:pt x="329" y="0"/>
                    <a:pt x="319" y="0"/>
                  </a:cubicBezTo>
                  <a:cubicBezTo>
                    <a:pt x="315" y="17"/>
                    <a:pt x="310" y="38"/>
                    <a:pt x="305" y="52"/>
                  </a:cubicBezTo>
                  <a:cubicBezTo>
                    <a:pt x="301" y="52"/>
                    <a:pt x="297" y="53"/>
                    <a:pt x="293" y="53"/>
                  </a:cubicBezTo>
                  <a:cubicBezTo>
                    <a:pt x="289" y="54"/>
                    <a:pt x="285" y="55"/>
                    <a:pt x="281" y="55"/>
                  </a:cubicBezTo>
                  <a:cubicBezTo>
                    <a:pt x="272" y="43"/>
                    <a:pt x="262" y="25"/>
                    <a:pt x="252" y="10"/>
                  </a:cubicBezTo>
                  <a:cubicBezTo>
                    <a:pt x="243" y="13"/>
                    <a:pt x="234" y="16"/>
                    <a:pt x="225" y="19"/>
                  </a:cubicBezTo>
                  <a:cubicBezTo>
                    <a:pt x="225" y="36"/>
                    <a:pt x="227" y="57"/>
                    <a:pt x="226" y="72"/>
                  </a:cubicBezTo>
                  <a:cubicBezTo>
                    <a:pt x="218" y="75"/>
                    <a:pt x="211" y="78"/>
                    <a:pt x="204" y="82"/>
                  </a:cubicBezTo>
                  <a:cubicBezTo>
                    <a:pt x="192" y="73"/>
                    <a:pt x="177" y="58"/>
                    <a:pt x="164" y="47"/>
                  </a:cubicBezTo>
                  <a:cubicBezTo>
                    <a:pt x="156" y="52"/>
                    <a:pt x="148" y="57"/>
                    <a:pt x="140" y="63"/>
                  </a:cubicBezTo>
                  <a:cubicBezTo>
                    <a:pt x="145" y="79"/>
                    <a:pt x="152" y="99"/>
                    <a:pt x="156" y="113"/>
                  </a:cubicBezTo>
                  <a:cubicBezTo>
                    <a:pt x="150" y="118"/>
                    <a:pt x="143" y="124"/>
                    <a:pt x="137" y="129"/>
                  </a:cubicBezTo>
                  <a:cubicBezTo>
                    <a:pt x="124" y="124"/>
                    <a:pt x="105" y="114"/>
                    <a:pt x="89" y="107"/>
                  </a:cubicBezTo>
                  <a:cubicBezTo>
                    <a:pt x="83" y="114"/>
                    <a:pt x="77" y="121"/>
                    <a:pt x="71" y="129"/>
                  </a:cubicBezTo>
                  <a:cubicBezTo>
                    <a:pt x="80" y="143"/>
                    <a:pt x="93" y="160"/>
                    <a:pt x="100" y="173"/>
                  </a:cubicBezTo>
                  <a:cubicBezTo>
                    <a:pt x="96" y="180"/>
                    <a:pt x="91" y="186"/>
                    <a:pt x="87" y="194"/>
                  </a:cubicBezTo>
                  <a:cubicBezTo>
                    <a:pt x="72" y="192"/>
                    <a:pt x="52" y="188"/>
                    <a:pt x="35" y="186"/>
                  </a:cubicBezTo>
                  <a:cubicBezTo>
                    <a:pt x="30" y="194"/>
                    <a:pt x="26" y="203"/>
                    <a:pt x="23" y="212"/>
                  </a:cubicBezTo>
                  <a:cubicBezTo>
                    <a:pt x="36" y="223"/>
                    <a:pt x="53" y="235"/>
                    <a:pt x="64" y="246"/>
                  </a:cubicBezTo>
                  <a:cubicBezTo>
                    <a:pt x="61" y="253"/>
                    <a:pt x="59" y="261"/>
                    <a:pt x="57" y="269"/>
                  </a:cubicBezTo>
                  <a:cubicBezTo>
                    <a:pt x="42" y="272"/>
                    <a:pt x="21" y="274"/>
                    <a:pt x="4" y="276"/>
                  </a:cubicBezTo>
                  <a:cubicBezTo>
                    <a:pt x="2" y="286"/>
                    <a:pt x="1" y="295"/>
                    <a:pt x="0" y="305"/>
                  </a:cubicBezTo>
                  <a:cubicBezTo>
                    <a:pt x="16" y="312"/>
                    <a:pt x="36" y="319"/>
                    <a:pt x="49" y="326"/>
                  </a:cubicBezTo>
                  <a:cubicBezTo>
                    <a:pt x="49" y="334"/>
                    <a:pt x="49" y="342"/>
                    <a:pt x="49" y="350"/>
                  </a:cubicBezTo>
                  <a:cubicBezTo>
                    <a:pt x="36" y="357"/>
                    <a:pt x="16" y="365"/>
                    <a:pt x="1" y="372"/>
                  </a:cubicBezTo>
                  <a:cubicBezTo>
                    <a:pt x="1" y="377"/>
                    <a:pt x="2" y="382"/>
                    <a:pt x="2" y="386"/>
                  </a:cubicBezTo>
                  <a:cubicBezTo>
                    <a:pt x="3" y="391"/>
                    <a:pt x="4" y="396"/>
                    <a:pt x="5" y="401"/>
                  </a:cubicBezTo>
                  <a:cubicBezTo>
                    <a:pt x="22" y="403"/>
                    <a:pt x="43" y="404"/>
                    <a:pt x="57" y="407"/>
                  </a:cubicBezTo>
                  <a:cubicBezTo>
                    <a:pt x="59" y="415"/>
                    <a:pt x="62" y="423"/>
                    <a:pt x="65" y="431"/>
                  </a:cubicBezTo>
                  <a:cubicBezTo>
                    <a:pt x="54" y="441"/>
                    <a:pt x="37" y="454"/>
                    <a:pt x="24" y="465"/>
                  </a:cubicBezTo>
                  <a:cubicBezTo>
                    <a:pt x="28" y="474"/>
                    <a:pt x="32" y="483"/>
                    <a:pt x="36" y="491"/>
                  </a:cubicBezTo>
                  <a:cubicBezTo>
                    <a:pt x="53" y="489"/>
                    <a:pt x="74" y="484"/>
                    <a:pt x="88" y="482"/>
                  </a:cubicBezTo>
                  <a:cubicBezTo>
                    <a:pt x="93" y="490"/>
                    <a:pt x="97" y="497"/>
                    <a:pt x="102" y="503"/>
                  </a:cubicBezTo>
                  <a:cubicBezTo>
                    <a:pt x="95" y="516"/>
                    <a:pt x="82" y="533"/>
                    <a:pt x="73" y="548"/>
                  </a:cubicBezTo>
                  <a:cubicBezTo>
                    <a:pt x="79" y="555"/>
                    <a:pt x="85" y="562"/>
                    <a:pt x="92" y="569"/>
                  </a:cubicBezTo>
                  <a:cubicBezTo>
                    <a:pt x="107" y="562"/>
                    <a:pt x="126" y="552"/>
                    <a:pt x="139" y="546"/>
                  </a:cubicBezTo>
                  <a:cubicBezTo>
                    <a:pt x="146" y="552"/>
                    <a:pt x="152" y="557"/>
                    <a:pt x="158" y="562"/>
                  </a:cubicBezTo>
                  <a:cubicBezTo>
                    <a:pt x="155" y="577"/>
                    <a:pt x="148" y="596"/>
                    <a:pt x="143" y="613"/>
                  </a:cubicBezTo>
                  <a:cubicBezTo>
                    <a:pt x="151" y="618"/>
                    <a:pt x="159" y="624"/>
                    <a:pt x="167" y="628"/>
                  </a:cubicBezTo>
                  <a:cubicBezTo>
                    <a:pt x="180" y="617"/>
                    <a:pt x="195" y="602"/>
                    <a:pt x="206" y="593"/>
                  </a:cubicBezTo>
                  <a:cubicBezTo>
                    <a:pt x="214" y="597"/>
                    <a:pt x="221" y="600"/>
                    <a:pt x="229" y="603"/>
                  </a:cubicBezTo>
                  <a:cubicBezTo>
                    <a:pt x="230" y="618"/>
                    <a:pt x="228" y="639"/>
                    <a:pt x="228" y="656"/>
                  </a:cubicBezTo>
                  <a:cubicBezTo>
                    <a:pt x="237" y="659"/>
                    <a:pt x="247" y="662"/>
                    <a:pt x="256" y="664"/>
                  </a:cubicBezTo>
                  <a:cubicBezTo>
                    <a:pt x="265" y="649"/>
                    <a:pt x="275" y="631"/>
                    <a:pt x="284" y="619"/>
                  </a:cubicBezTo>
                  <a:cubicBezTo>
                    <a:pt x="292" y="620"/>
                    <a:pt x="300" y="621"/>
                    <a:pt x="308" y="622"/>
                  </a:cubicBezTo>
                  <a:cubicBezTo>
                    <a:pt x="313" y="636"/>
                    <a:pt x="318" y="657"/>
                    <a:pt x="323" y="673"/>
                  </a:cubicBezTo>
                  <a:cubicBezTo>
                    <a:pt x="332" y="674"/>
                    <a:pt x="342" y="674"/>
                    <a:pt x="351" y="673"/>
                  </a:cubicBezTo>
                  <a:cubicBezTo>
                    <a:pt x="356" y="656"/>
                    <a:pt x="360" y="636"/>
                    <a:pt x="365" y="622"/>
                  </a:cubicBezTo>
                  <a:cubicBezTo>
                    <a:pt x="369" y="621"/>
                    <a:pt x="373" y="621"/>
                    <a:pt x="378" y="620"/>
                  </a:cubicBezTo>
                  <a:cubicBezTo>
                    <a:pt x="382" y="620"/>
                    <a:pt x="386" y="619"/>
                    <a:pt x="390" y="618"/>
                  </a:cubicBezTo>
                  <a:cubicBezTo>
                    <a:pt x="399" y="630"/>
                    <a:pt x="409" y="649"/>
                    <a:pt x="418" y="663"/>
                  </a:cubicBezTo>
                  <a:cubicBezTo>
                    <a:pt x="427" y="661"/>
                    <a:pt x="437" y="658"/>
                    <a:pt x="446" y="655"/>
                  </a:cubicBezTo>
                  <a:cubicBezTo>
                    <a:pt x="445" y="638"/>
                    <a:pt x="444" y="617"/>
                    <a:pt x="444" y="602"/>
                  </a:cubicBezTo>
                  <a:cubicBezTo>
                    <a:pt x="452" y="599"/>
                    <a:pt x="460" y="595"/>
                    <a:pt x="467" y="591"/>
                  </a:cubicBezTo>
                  <a:cubicBezTo>
                    <a:pt x="479" y="600"/>
                    <a:pt x="494" y="615"/>
                    <a:pt x="507" y="627"/>
                  </a:cubicBezTo>
                  <a:cubicBezTo>
                    <a:pt x="515" y="622"/>
                    <a:pt x="523" y="617"/>
                    <a:pt x="531" y="611"/>
                  </a:cubicBezTo>
                  <a:cubicBezTo>
                    <a:pt x="526" y="595"/>
                    <a:pt x="518" y="575"/>
                    <a:pt x="515" y="560"/>
                  </a:cubicBezTo>
                  <a:cubicBezTo>
                    <a:pt x="521" y="555"/>
                    <a:pt x="527" y="550"/>
                    <a:pt x="533" y="544"/>
                  </a:cubicBezTo>
                  <a:cubicBezTo>
                    <a:pt x="547" y="549"/>
                    <a:pt x="566" y="559"/>
                    <a:pt x="581" y="567"/>
                  </a:cubicBezTo>
                  <a:cubicBezTo>
                    <a:pt x="588" y="560"/>
                    <a:pt x="594" y="552"/>
                    <a:pt x="600" y="545"/>
                  </a:cubicBezTo>
                  <a:cubicBezTo>
                    <a:pt x="591" y="530"/>
                    <a:pt x="578" y="514"/>
                    <a:pt x="570" y="501"/>
                  </a:cubicBezTo>
                  <a:cubicBezTo>
                    <a:pt x="575" y="494"/>
                    <a:pt x="580" y="487"/>
                    <a:pt x="584" y="480"/>
                  </a:cubicBezTo>
                  <a:cubicBezTo>
                    <a:pt x="598" y="481"/>
                    <a:pt x="619" y="486"/>
                    <a:pt x="636" y="488"/>
                  </a:cubicBezTo>
                  <a:cubicBezTo>
                    <a:pt x="640" y="479"/>
                    <a:pt x="644" y="471"/>
                    <a:pt x="648" y="462"/>
                  </a:cubicBezTo>
                  <a:cubicBezTo>
                    <a:pt x="635" y="451"/>
                    <a:pt x="618" y="438"/>
                    <a:pt x="607" y="428"/>
                  </a:cubicBezTo>
                  <a:cubicBezTo>
                    <a:pt x="610" y="420"/>
                    <a:pt x="612" y="412"/>
                    <a:pt x="614" y="404"/>
                  </a:cubicBezTo>
                  <a:cubicBezTo>
                    <a:pt x="628" y="401"/>
                    <a:pt x="650" y="400"/>
                    <a:pt x="667" y="397"/>
                  </a:cubicBezTo>
                  <a:cubicBezTo>
                    <a:pt x="668" y="388"/>
                    <a:pt x="670" y="378"/>
                    <a:pt x="671" y="369"/>
                  </a:cubicBezTo>
                  <a:cubicBezTo>
                    <a:pt x="655" y="362"/>
                    <a:pt x="635" y="355"/>
                    <a:pt x="622" y="348"/>
                  </a:cubicBezTo>
                  <a:cubicBezTo>
                    <a:pt x="622" y="340"/>
                    <a:pt x="622" y="331"/>
                    <a:pt x="622" y="323"/>
                  </a:cubicBezTo>
                  <a:cubicBezTo>
                    <a:pt x="635" y="316"/>
                    <a:pt x="654" y="309"/>
                    <a:pt x="670" y="301"/>
                  </a:cubicBezTo>
                  <a:cubicBezTo>
                    <a:pt x="670" y="297"/>
                    <a:pt x="669" y="292"/>
                    <a:pt x="668" y="287"/>
                  </a:cubicBezTo>
                  <a:cubicBezTo>
                    <a:pt x="668" y="282"/>
                    <a:pt x="667" y="278"/>
                    <a:pt x="666" y="273"/>
                  </a:cubicBezTo>
                  <a:cubicBezTo>
                    <a:pt x="649" y="271"/>
                    <a:pt x="628" y="269"/>
                    <a:pt x="613" y="266"/>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 name="Freeform 6"/>
            <p:cNvSpPr>
              <a:spLocks/>
            </p:cNvSpPr>
            <p:nvPr/>
          </p:nvSpPr>
          <p:spPr bwMode="auto">
            <a:xfrm>
              <a:off x="5360988" y="2357438"/>
              <a:ext cx="912813" cy="912812"/>
            </a:xfrm>
            <a:custGeom>
              <a:avLst/>
              <a:gdLst>
                <a:gd name="T0" fmla="*/ 447 w 465"/>
                <a:gd name="T1" fmla="*/ 201 h 465"/>
                <a:gd name="T2" fmla="*/ 264 w 465"/>
                <a:gd name="T3" fmla="*/ 447 h 465"/>
                <a:gd name="T4" fmla="*/ 18 w 465"/>
                <a:gd name="T5" fmla="*/ 265 h 465"/>
                <a:gd name="T6" fmla="*/ 200 w 465"/>
                <a:gd name="T7" fmla="*/ 18 h 465"/>
                <a:gd name="T8" fmla="*/ 447 w 465"/>
                <a:gd name="T9" fmla="*/ 201 h 465"/>
              </a:gdLst>
              <a:ahLst/>
              <a:cxnLst>
                <a:cxn ang="0">
                  <a:pos x="T0" y="T1"/>
                </a:cxn>
                <a:cxn ang="0">
                  <a:pos x="T2" y="T3"/>
                </a:cxn>
                <a:cxn ang="0">
                  <a:pos x="T4" y="T5"/>
                </a:cxn>
                <a:cxn ang="0">
                  <a:pos x="T6" y="T7"/>
                </a:cxn>
                <a:cxn ang="0">
                  <a:pos x="T8" y="T9"/>
                </a:cxn>
              </a:cxnLst>
              <a:rect l="0" t="0" r="r" b="b"/>
              <a:pathLst>
                <a:path w="465" h="465">
                  <a:moveTo>
                    <a:pt x="447" y="201"/>
                  </a:moveTo>
                  <a:cubicBezTo>
                    <a:pt x="465" y="319"/>
                    <a:pt x="383" y="430"/>
                    <a:pt x="264" y="447"/>
                  </a:cubicBezTo>
                  <a:cubicBezTo>
                    <a:pt x="146" y="465"/>
                    <a:pt x="35" y="383"/>
                    <a:pt x="18" y="265"/>
                  </a:cubicBezTo>
                  <a:cubicBezTo>
                    <a:pt x="0" y="146"/>
                    <a:pt x="82" y="36"/>
                    <a:pt x="200" y="18"/>
                  </a:cubicBezTo>
                  <a:cubicBezTo>
                    <a:pt x="319" y="0"/>
                    <a:pt x="429" y="82"/>
                    <a:pt x="447" y="201"/>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11" name="Freeform 7"/>
          <p:cNvSpPr>
            <a:spLocks/>
          </p:cNvSpPr>
          <p:nvPr/>
        </p:nvSpPr>
        <p:spPr bwMode="auto">
          <a:xfrm>
            <a:off x="2657605" y="1843209"/>
            <a:ext cx="973667" cy="924983"/>
          </a:xfrm>
          <a:custGeom>
            <a:avLst/>
            <a:gdLst>
              <a:gd name="T0" fmla="*/ 182 w 372"/>
              <a:gd name="T1" fmla="*/ 354 h 354"/>
              <a:gd name="T2" fmla="*/ 7 w 372"/>
              <a:gd name="T3" fmla="*/ 203 h 354"/>
              <a:gd name="T4" fmla="*/ 40 w 372"/>
              <a:gd name="T5" fmla="*/ 71 h 354"/>
              <a:gd name="T6" fmla="*/ 156 w 372"/>
              <a:gd name="T7" fmla="*/ 2 h 354"/>
              <a:gd name="T8" fmla="*/ 183 w 372"/>
              <a:gd name="T9" fmla="*/ 0 h 354"/>
              <a:gd name="T10" fmla="*/ 357 w 372"/>
              <a:gd name="T11" fmla="*/ 151 h 354"/>
              <a:gd name="T12" fmla="*/ 208 w 372"/>
              <a:gd name="T13" fmla="*/ 352 h 354"/>
              <a:gd name="T14" fmla="*/ 182 w 37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182" y="354"/>
                </a:moveTo>
                <a:cubicBezTo>
                  <a:pt x="95" y="354"/>
                  <a:pt x="20" y="289"/>
                  <a:pt x="7" y="203"/>
                </a:cubicBezTo>
                <a:cubicBezTo>
                  <a:pt x="0" y="156"/>
                  <a:pt x="12" y="109"/>
                  <a:pt x="40" y="71"/>
                </a:cubicBezTo>
                <a:cubicBezTo>
                  <a:pt x="68" y="33"/>
                  <a:pt x="109" y="9"/>
                  <a:pt x="156" y="2"/>
                </a:cubicBezTo>
                <a:cubicBezTo>
                  <a:pt x="165" y="0"/>
                  <a:pt x="174" y="0"/>
                  <a:pt x="183" y="0"/>
                </a:cubicBezTo>
                <a:cubicBezTo>
                  <a:pt x="269" y="0"/>
                  <a:pt x="345" y="65"/>
                  <a:pt x="357" y="151"/>
                </a:cubicBezTo>
                <a:cubicBezTo>
                  <a:pt x="372" y="247"/>
                  <a:pt x="305" y="337"/>
                  <a:pt x="208" y="352"/>
                </a:cubicBezTo>
                <a:cubicBezTo>
                  <a:pt x="200" y="353"/>
                  <a:pt x="191" y="354"/>
                  <a:pt x="182" y="354"/>
                </a:cubicBezTo>
                <a:close/>
              </a:path>
            </a:pathLst>
          </a:custGeom>
          <a:solidFill>
            <a:srgbClr val="75B3B2"/>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2" name="TextBox 36"/>
          <p:cNvSpPr txBox="1"/>
          <p:nvPr/>
        </p:nvSpPr>
        <p:spPr>
          <a:xfrm>
            <a:off x="3893803" y="1724656"/>
            <a:ext cx="806631" cy="318100"/>
          </a:xfrm>
          <a:prstGeom prst="rect">
            <a:avLst/>
          </a:prstGeom>
          <a:noFill/>
        </p:spPr>
        <p:txBody>
          <a:bodyPr wrap="none" rtlCol="0">
            <a:spAutoFit/>
          </a:bodyPr>
          <a:lstStyle/>
          <a:p>
            <a:pPr algn="l" rtl="0"/>
            <a:r>
              <a:rPr lang="ar-SA" sz="1467" dirty="0" smtClean="0">
                <a:solidFill>
                  <a:prstClr val="black"/>
                </a:solidFill>
                <a:latin typeface="Raleway"/>
                <a:ea typeface="Raleway" panose="020B0003030101060003" pitchFamily="2" charset="0"/>
              </a:rPr>
              <a:t>المتطلبات </a:t>
            </a:r>
            <a:endParaRPr lang="id-ID" sz="1467" dirty="0">
              <a:solidFill>
                <a:prstClr val="black"/>
              </a:solidFill>
              <a:latin typeface="Raleway"/>
              <a:ea typeface="Raleway" panose="020B0003030101060003" pitchFamily="2" charset="0"/>
            </a:endParaRPr>
          </a:p>
        </p:txBody>
      </p:sp>
      <p:sp>
        <p:nvSpPr>
          <p:cNvPr id="13" name="Rectangle 37"/>
          <p:cNvSpPr/>
          <p:nvPr/>
        </p:nvSpPr>
        <p:spPr>
          <a:xfrm>
            <a:off x="3912791" y="2236326"/>
            <a:ext cx="793363" cy="577081"/>
          </a:xfrm>
          <a:prstGeom prst="rect">
            <a:avLst/>
          </a:prstGeom>
        </p:spPr>
        <p:txBody>
          <a:bodyPr wrap="square">
            <a:spAutoFit/>
          </a:bodyPr>
          <a:lstStyle/>
          <a:p>
            <a:pPr algn="ctr" rtl="0"/>
            <a:r>
              <a:rPr lang="ar-SA" sz="1050" dirty="0" smtClean="0">
                <a:solidFill>
                  <a:prstClr val="black">
                    <a:lumMod val="65000"/>
                    <a:lumOff val="35000"/>
                  </a:prstClr>
                </a:solidFill>
                <a:latin typeface="Open Sans Light"/>
              </a:rPr>
              <a:t>متابعة وتنفيذ البحوث والمشاريع </a:t>
            </a:r>
            <a:endParaRPr lang="id-ID" sz="1050" dirty="0">
              <a:solidFill>
                <a:prstClr val="black">
                  <a:lumMod val="65000"/>
                  <a:lumOff val="35000"/>
                </a:prstClr>
              </a:solidFill>
              <a:latin typeface="Open Sans Light"/>
            </a:endParaRPr>
          </a:p>
        </p:txBody>
      </p:sp>
      <p:cxnSp>
        <p:nvCxnSpPr>
          <p:cNvPr id="15" name="Straight Arrow Connector 48"/>
          <p:cNvCxnSpPr/>
          <p:nvPr/>
        </p:nvCxnSpPr>
        <p:spPr>
          <a:xfrm>
            <a:off x="4049879" y="2042754"/>
            <a:ext cx="563949"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pic>
        <p:nvPicPr>
          <p:cNvPr id="16" name="صورة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3024" y="2021009"/>
            <a:ext cx="541034" cy="541034"/>
          </a:xfrm>
          <a:prstGeom prst="rect">
            <a:avLst/>
          </a:prstGeom>
        </p:spPr>
      </p:pic>
      <p:sp>
        <p:nvSpPr>
          <p:cNvPr id="17" name="مستطيل مستدير الزوايا 16"/>
          <p:cNvSpPr/>
          <p:nvPr/>
        </p:nvSpPr>
        <p:spPr>
          <a:xfrm>
            <a:off x="648764" y="4356165"/>
            <a:ext cx="5697745" cy="9663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rgbClr val="5EA9CA"/>
                </a:solidFill>
              </a:rPr>
              <a:t>تم استقطاع 45 دقيقة من لقاء صناع المحتوى اليوم الأول بتاريخ 4 / 4 لشرح المشاريع والبحوث العلمية ومتطلباتها من قبل أ. إيمان المهداوي </a:t>
            </a:r>
            <a:endParaRPr lang="ar-SA" dirty="0">
              <a:solidFill>
                <a:srgbClr val="5EA9CA"/>
              </a:solidFill>
            </a:endParaRPr>
          </a:p>
        </p:txBody>
      </p:sp>
      <p:sp>
        <p:nvSpPr>
          <p:cNvPr id="18" name="مستطيل مستدير الزوايا 17"/>
          <p:cNvSpPr/>
          <p:nvPr/>
        </p:nvSpPr>
        <p:spPr>
          <a:xfrm>
            <a:off x="648764" y="5383951"/>
            <a:ext cx="5697745" cy="955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rgbClr val="5EA9CA"/>
                </a:solidFill>
              </a:rPr>
              <a:t>أقيم عبر الزوم </a:t>
            </a:r>
            <a:r>
              <a:rPr lang="ar-SA" dirty="0" err="1" smtClean="0">
                <a:solidFill>
                  <a:srgbClr val="5EA9CA"/>
                </a:solidFill>
              </a:rPr>
              <a:t>لقائين</a:t>
            </a:r>
            <a:r>
              <a:rPr lang="ar-SA" dirty="0" smtClean="0">
                <a:solidFill>
                  <a:srgbClr val="5EA9CA"/>
                </a:solidFill>
              </a:rPr>
              <a:t> مع أ. إيمان المهداوي الأول يوم السبت بتاريخ 22 / 4 واللقاء الثاني يوم السبت 29 / 4 وتم فيهما شرح آلية نموذج العمل وكيفية </a:t>
            </a:r>
            <a:r>
              <a:rPr lang="ar-SA" dirty="0" err="1" smtClean="0">
                <a:solidFill>
                  <a:srgbClr val="5EA9CA"/>
                </a:solidFill>
              </a:rPr>
              <a:t>تعبئية</a:t>
            </a:r>
            <a:r>
              <a:rPr lang="ar-SA" dirty="0" smtClean="0">
                <a:solidFill>
                  <a:srgbClr val="5EA9CA"/>
                </a:solidFill>
              </a:rPr>
              <a:t> النموذج للبدء في تطبيق الأفكار والمشاريع </a:t>
            </a:r>
            <a:endParaRPr lang="ar-SA" dirty="0">
              <a:solidFill>
                <a:srgbClr val="5EA9CA"/>
              </a:solidFill>
            </a:endParaRPr>
          </a:p>
        </p:txBody>
      </p:sp>
      <p:sp>
        <p:nvSpPr>
          <p:cNvPr id="19" name="مستطيل مستدير الزوايا 18"/>
          <p:cNvSpPr/>
          <p:nvPr/>
        </p:nvSpPr>
        <p:spPr>
          <a:xfrm>
            <a:off x="656327" y="3389486"/>
            <a:ext cx="5697745" cy="930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rgbClr val="5EA9CA"/>
                </a:solidFill>
              </a:rPr>
              <a:t>تم الإعلان عن البحوث و معاييرها ابتداء بعد دورة مهارات البحث العلمي من تقديم د. فايزة الحربي ثم ارسال المعايير عبر مجموعة المشروع في </a:t>
            </a:r>
            <a:r>
              <a:rPr lang="ar-SA" dirty="0" err="1" smtClean="0">
                <a:solidFill>
                  <a:srgbClr val="5EA9CA"/>
                </a:solidFill>
              </a:rPr>
              <a:t>الواتس</a:t>
            </a:r>
            <a:r>
              <a:rPr lang="ar-SA" dirty="0" smtClean="0">
                <a:solidFill>
                  <a:srgbClr val="5EA9CA"/>
                </a:solidFill>
              </a:rPr>
              <a:t> اب</a:t>
            </a:r>
            <a:endParaRPr lang="ar-SA" dirty="0">
              <a:solidFill>
                <a:srgbClr val="5EA9CA"/>
              </a:solidFill>
            </a:endParaRPr>
          </a:p>
        </p:txBody>
      </p:sp>
      <p:sp>
        <p:nvSpPr>
          <p:cNvPr id="20" name="مستطيل مستدير الزوايا 19"/>
          <p:cNvSpPr/>
          <p:nvPr/>
        </p:nvSpPr>
        <p:spPr>
          <a:xfrm>
            <a:off x="656327" y="6400422"/>
            <a:ext cx="5697745" cy="9663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rgbClr val="5EA9CA"/>
                </a:solidFill>
              </a:rPr>
              <a:t>بدأ استلام البحوث الكترونية من تاريخ 20 / 4 واكمال الاستلام الورقي في لقاء الرد على الشبهات بتاريخ 3 / 5 مع استقطاع وقت 20 دقيقة لمتابعة المشاريع </a:t>
            </a:r>
            <a:endParaRPr lang="ar-SA" dirty="0">
              <a:solidFill>
                <a:srgbClr val="5EA9CA"/>
              </a:solidFill>
            </a:endParaRPr>
          </a:p>
        </p:txBody>
      </p:sp>
    </p:spTree>
    <p:extLst>
      <p:ext uri="{BB962C8B-B14F-4D97-AF65-F5344CB8AC3E}">
        <p14:creationId xmlns:p14="http://schemas.microsoft.com/office/powerpoint/2010/main" val="42095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anim calcmode="lin" valueType="num">
                                      <p:cBhvr>
                                        <p:cTn id="9" dur="1250" fill="hold"/>
                                        <p:tgtEl>
                                          <p:spTgt spid="7"/>
                                        </p:tgtEl>
                                        <p:attrNameLst>
                                          <p:attrName>style.rotation</p:attrName>
                                        </p:attrNameLst>
                                      </p:cBhvr>
                                      <p:tavLst>
                                        <p:tav tm="0">
                                          <p:val>
                                            <p:fltVal val="90"/>
                                          </p:val>
                                        </p:tav>
                                        <p:tav tm="100000">
                                          <p:val>
                                            <p:fltVal val="0"/>
                                          </p:val>
                                        </p:tav>
                                      </p:tavLst>
                                    </p:anim>
                                    <p:animEffect transition="in" filter="fade">
                                      <p:cBhvr>
                                        <p:cTn id="10" dur="125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pSp>
        <p:nvGrpSpPr>
          <p:cNvPr id="7" name="Group 24"/>
          <p:cNvGrpSpPr/>
          <p:nvPr/>
        </p:nvGrpSpPr>
        <p:grpSpPr>
          <a:xfrm>
            <a:off x="321733" y="1485134"/>
            <a:ext cx="1758951" cy="1761067"/>
            <a:chOff x="4537076" y="3232150"/>
            <a:chExt cx="1319213" cy="1320800"/>
          </a:xfrm>
        </p:grpSpPr>
        <p:sp>
          <p:nvSpPr>
            <p:cNvPr id="8"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9"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11" name="Freeform 27"/>
          <p:cNvSpPr>
            <a:spLocks/>
          </p:cNvSpPr>
          <p:nvPr/>
        </p:nvSpPr>
        <p:spPr bwMode="auto">
          <a:xfrm>
            <a:off x="726015" y="1904235"/>
            <a:ext cx="950384" cy="927100"/>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2" name="TextBox 40"/>
          <p:cNvSpPr txBox="1"/>
          <p:nvPr/>
        </p:nvSpPr>
        <p:spPr>
          <a:xfrm>
            <a:off x="1429394" y="3781315"/>
            <a:ext cx="1114408" cy="318100"/>
          </a:xfrm>
          <a:prstGeom prst="rect">
            <a:avLst/>
          </a:prstGeom>
          <a:noFill/>
        </p:spPr>
        <p:txBody>
          <a:bodyPr wrap="none" rtlCol="0">
            <a:spAutoFit/>
          </a:bodyPr>
          <a:lstStyle/>
          <a:p>
            <a:pPr algn="l" rtl="0"/>
            <a:r>
              <a:rPr lang="ar-SA" sz="1467" dirty="0" smtClean="0">
                <a:solidFill>
                  <a:prstClr val="black"/>
                </a:solidFill>
                <a:latin typeface="Raleway"/>
                <a:ea typeface="Raleway" panose="020B0003030101060003" pitchFamily="2" charset="0"/>
              </a:rPr>
              <a:t>الحفل الختامي  </a:t>
            </a:r>
            <a:endParaRPr lang="id-ID" sz="1467" dirty="0">
              <a:solidFill>
                <a:prstClr val="black"/>
              </a:solidFill>
              <a:latin typeface="Raleway"/>
              <a:ea typeface="Raleway" panose="020B0003030101060003" pitchFamily="2" charset="0"/>
            </a:endParaRPr>
          </a:p>
        </p:txBody>
      </p:sp>
      <p:sp>
        <p:nvSpPr>
          <p:cNvPr id="13" name="Rectangle 41"/>
          <p:cNvSpPr/>
          <p:nvPr/>
        </p:nvSpPr>
        <p:spPr>
          <a:xfrm>
            <a:off x="1429396" y="4049829"/>
            <a:ext cx="2155839" cy="461665"/>
          </a:xfrm>
          <a:prstGeom prst="rect">
            <a:avLst/>
          </a:prstGeom>
        </p:spPr>
        <p:txBody>
          <a:bodyPr wrap="square">
            <a:spAutoFit/>
          </a:bodyPr>
          <a:lstStyle/>
          <a:p>
            <a:pPr algn="ctr" rtl="0"/>
            <a:r>
              <a:rPr lang="ar-SA" sz="1200" dirty="0" smtClean="0">
                <a:solidFill>
                  <a:prstClr val="black">
                    <a:lumMod val="65000"/>
                    <a:lumOff val="35000"/>
                  </a:prstClr>
                </a:solidFill>
                <a:latin typeface="Open Sans Light"/>
              </a:rPr>
              <a:t>إقامة برنامج خاص بإنهاء أعمال البرنامج وتسليم الإفادات والشهادات </a:t>
            </a:r>
            <a:endParaRPr lang="id-ID" sz="1200" dirty="0">
              <a:solidFill>
                <a:prstClr val="black">
                  <a:lumMod val="65000"/>
                  <a:lumOff val="35000"/>
                </a:prstClr>
              </a:solidFill>
              <a:latin typeface="Open Sans Light"/>
            </a:endParaRPr>
          </a:p>
        </p:txBody>
      </p:sp>
      <p:sp>
        <p:nvSpPr>
          <p:cNvPr id="14" name="Freeform 27"/>
          <p:cNvSpPr>
            <a:spLocks/>
          </p:cNvSpPr>
          <p:nvPr/>
        </p:nvSpPr>
        <p:spPr bwMode="auto">
          <a:xfrm>
            <a:off x="926543" y="2395969"/>
            <a:ext cx="1360896" cy="114113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15" name="Group 49"/>
          <p:cNvGrpSpPr/>
          <p:nvPr/>
        </p:nvGrpSpPr>
        <p:grpSpPr>
          <a:xfrm flipV="1">
            <a:off x="1116263" y="3502986"/>
            <a:ext cx="981456" cy="546843"/>
            <a:chOff x="6015388" y="3679825"/>
            <a:chExt cx="736092" cy="201168"/>
          </a:xfrm>
        </p:grpSpPr>
        <p:cxnSp>
          <p:nvCxnSpPr>
            <p:cNvPr id="16"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17"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pic>
        <p:nvPicPr>
          <p:cNvPr id="18" name="صورة 17"/>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950313" y="2175531"/>
            <a:ext cx="483777" cy="483777"/>
          </a:xfrm>
          <a:prstGeom prst="rect">
            <a:avLst/>
          </a:prstGeom>
        </p:spPr>
      </p:pic>
      <p:pic>
        <p:nvPicPr>
          <p:cNvPr id="2" name="صورة 1"/>
          <p:cNvPicPr>
            <a:picLocks noChangeAspect="1"/>
          </p:cNvPicPr>
          <p:nvPr/>
        </p:nvPicPr>
        <p:blipFill rotWithShape="1">
          <a:blip r:embed="rId7"/>
          <a:srcRect l="23797" t="620" r="23611" b="2838"/>
          <a:stretch/>
        </p:blipFill>
        <p:spPr>
          <a:xfrm>
            <a:off x="4329240" y="1485134"/>
            <a:ext cx="2260572" cy="3112265"/>
          </a:xfrm>
          <a:prstGeom prst="rect">
            <a:avLst/>
          </a:prstGeom>
        </p:spPr>
      </p:pic>
      <p:pic>
        <p:nvPicPr>
          <p:cNvPr id="3" name="صورة 2"/>
          <p:cNvPicPr>
            <a:picLocks noChangeAspect="1"/>
          </p:cNvPicPr>
          <p:nvPr/>
        </p:nvPicPr>
        <p:blipFill>
          <a:blip r:embed="rId8"/>
          <a:stretch>
            <a:fillRect/>
          </a:stretch>
        </p:blipFill>
        <p:spPr>
          <a:xfrm>
            <a:off x="4329240" y="4854740"/>
            <a:ext cx="2282234" cy="3822497"/>
          </a:xfrm>
          <a:prstGeom prst="rect">
            <a:avLst/>
          </a:prstGeom>
        </p:spPr>
      </p:pic>
      <p:sp>
        <p:nvSpPr>
          <p:cNvPr id="20" name="مستطيل مستدير الزوايا 19"/>
          <p:cNvSpPr/>
          <p:nvPr/>
        </p:nvSpPr>
        <p:spPr>
          <a:xfrm>
            <a:off x="446545" y="5413742"/>
            <a:ext cx="3058655" cy="1539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solidFill>
                  <a:srgbClr val="5EA9CA"/>
                </a:solidFill>
              </a:rPr>
              <a:t>أقيم الحفل الختامي لبرنامج معين 6 في أجواء من الفرح والبهجة والجمال والعطاء المتميز وسيتم ارفاق تقرير خاص به في نهاية التقرير ..</a:t>
            </a:r>
            <a:endParaRPr lang="ar-SA" dirty="0">
              <a:solidFill>
                <a:srgbClr val="5EA9CA"/>
              </a:solidFill>
            </a:endParaRPr>
          </a:p>
        </p:txBody>
      </p:sp>
    </p:spTree>
    <p:extLst>
      <p:ext uri="{BB962C8B-B14F-4D97-AF65-F5344CB8AC3E}">
        <p14:creationId xmlns:p14="http://schemas.microsoft.com/office/powerpoint/2010/main" val="246656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anim calcmode="lin" valueType="num">
                                      <p:cBhvr>
                                        <p:cTn id="9" dur="1250" fill="hold"/>
                                        <p:tgtEl>
                                          <p:spTgt spid="7"/>
                                        </p:tgtEl>
                                        <p:attrNameLst>
                                          <p:attrName>style.rotation</p:attrName>
                                        </p:attrNameLst>
                                      </p:cBhvr>
                                      <p:tavLst>
                                        <p:tav tm="0">
                                          <p:val>
                                            <p:fltVal val="90"/>
                                          </p:val>
                                        </p:tav>
                                        <p:tav tm="100000">
                                          <p:val>
                                            <p:fltVal val="0"/>
                                          </p:val>
                                        </p:tav>
                                      </p:tavLst>
                                    </p:anim>
                                    <p:animEffect transition="in" filter="fade">
                                      <p:cBhvr>
                                        <p:cTn id="10" dur="125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125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7" name="مستطيل مستدير الزوايا 16"/>
          <p:cNvSpPr/>
          <p:nvPr/>
        </p:nvSpPr>
        <p:spPr>
          <a:xfrm>
            <a:off x="1244528" y="2336057"/>
            <a:ext cx="3513739" cy="338546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تقارير مفصّلة </a:t>
            </a:r>
          </a:p>
          <a:p>
            <a:pPr algn="ctr"/>
            <a:r>
              <a:rPr lang="ar-SA" sz="3600" b="1" dirty="0" smtClean="0"/>
              <a:t>لتنفيذ البرامج</a:t>
            </a:r>
          </a:p>
        </p:txBody>
      </p:sp>
      <p:pic>
        <p:nvPicPr>
          <p:cNvPr id="8" name="صورة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4915" y="3202686"/>
            <a:ext cx="1846245" cy="1798584"/>
          </a:xfrm>
          <a:prstGeom prst="rect">
            <a:avLst/>
          </a:prstGeom>
        </p:spPr>
      </p:pic>
    </p:spTree>
    <p:extLst>
      <p:ext uri="{BB962C8B-B14F-4D97-AF65-F5344CB8AC3E}">
        <p14:creationId xmlns:p14="http://schemas.microsoft.com/office/powerpoint/2010/main" val="29777194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819584383"/>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82.4%</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95%</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64.7%</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آلاء الخطيب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2163054252"/>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pic>
        <p:nvPicPr>
          <p:cNvPr id="27" name="صورة 26">
            <a:extLst>
              <a:ext uri="{FF2B5EF4-FFF2-40B4-BE49-F238E27FC236}">
                <a16:creationId xmlns:a16="http://schemas.microsoft.com/office/drawing/2014/main" xmlns="" id="{9EC936AF-8B8E-46CB-BC6C-B4EDB83994C6}"/>
              </a:ext>
            </a:extLst>
          </p:cNvPr>
          <p:cNvPicPr>
            <a:picLocks noChangeAspect="1"/>
          </p:cNvPicPr>
          <p:nvPr/>
        </p:nvPicPr>
        <p:blipFill rotWithShape="1">
          <a:blip r:embed="rId9"/>
          <a:srcRect l="-602" t="49819"/>
          <a:stretch/>
        </p:blipFill>
        <p:spPr>
          <a:xfrm>
            <a:off x="2445101" y="2997200"/>
            <a:ext cx="2421822" cy="1871399"/>
          </a:xfrm>
          <a:prstGeom prst="rect">
            <a:avLst/>
          </a:prstGeom>
          <a:ln>
            <a:solidFill>
              <a:srgbClr val="5EA9CA"/>
            </a:solidFill>
          </a:ln>
        </p:spPr>
      </p:pic>
      <p:pic>
        <p:nvPicPr>
          <p:cNvPr id="28" name="صورة 27">
            <a:extLst>
              <a:ext uri="{FF2B5EF4-FFF2-40B4-BE49-F238E27FC236}">
                <a16:creationId xmlns:a16="http://schemas.microsoft.com/office/drawing/2014/main" xmlns="" id="{26D4FEC9-8C9C-4D2A-83E5-E5B567E926FD}"/>
              </a:ext>
            </a:extLst>
          </p:cNvPr>
          <p:cNvPicPr>
            <a:picLocks noChangeAspect="1"/>
          </p:cNvPicPr>
          <p:nvPr/>
        </p:nvPicPr>
        <p:blipFill>
          <a:blip r:embed="rId10"/>
          <a:stretch>
            <a:fillRect/>
          </a:stretch>
        </p:blipFill>
        <p:spPr>
          <a:xfrm>
            <a:off x="240243" y="3004363"/>
            <a:ext cx="2187925" cy="1864236"/>
          </a:xfrm>
          <a:prstGeom prst="rect">
            <a:avLst/>
          </a:prstGeom>
          <a:ln>
            <a:solidFill>
              <a:srgbClr val="5EA9CA"/>
            </a:solidFill>
          </a:ln>
        </p:spPr>
      </p:pic>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( 1 ) : البناء الذاتي  الشخصي</a:t>
            </a:r>
            <a:endParaRPr lang="ar-SA" b="1" dirty="0"/>
          </a:p>
        </p:txBody>
      </p:sp>
    </p:spTree>
    <p:extLst>
      <p:ext uri="{BB962C8B-B14F-4D97-AF65-F5344CB8AC3E}">
        <p14:creationId xmlns:p14="http://schemas.microsoft.com/office/powerpoint/2010/main" val="2967430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964051" y="2266314"/>
            <a:ext cx="4978400" cy="5755422"/>
          </a:xfrm>
          <a:prstGeom prst="rect">
            <a:avLst/>
          </a:prstGeom>
        </p:spPr>
        <p:txBody>
          <a:bodyPr wrap="square">
            <a:spAutoFit/>
          </a:bodyPr>
          <a:lstStyle/>
          <a:p>
            <a:pPr marL="285750" indent="-285750">
              <a:buFont typeface="Wingdings" panose="05000000000000000000" pitchFamily="2" charset="2"/>
              <a:buChar char="§"/>
            </a:pPr>
            <a:r>
              <a:rPr lang="ar-SA" sz="1600" dirty="0"/>
              <a:t>جزاكم الله خير</a:t>
            </a:r>
          </a:p>
          <a:p>
            <a:pPr marL="285750" indent="-285750">
              <a:buFont typeface="Wingdings" panose="05000000000000000000" pitchFamily="2" charset="2"/>
              <a:buChar char="§"/>
            </a:pPr>
            <a:r>
              <a:rPr lang="ar-SA" sz="1600" dirty="0"/>
              <a:t>أحسن الله إليكم وكتب أجركم وجعل </a:t>
            </a:r>
            <a:r>
              <a:rPr lang="ar-SA" sz="1600" dirty="0" smtClean="0"/>
              <a:t>ما تقدمونه </a:t>
            </a:r>
            <a:r>
              <a:rPr lang="ar-SA" sz="1600" dirty="0"/>
              <a:t>في ميزان حسناتكم</a:t>
            </a:r>
          </a:p>
          <a:p>
            <a:pPr marL="285750" indent="-285750">
              <a:buFont typeface="Wingdings" panose="05000000000000000000" pitchFamily="2" charset="2"/>
              <a:buChar char="§"/>
            </a:pPr>
            <a:r>
              <a:rPr lang="ar-SA" sz="1600" dirty="0"/>
              <a:t>.</a:t>
            </a:r>
          </a:p>
          <a:p>
            <a:pPr marL="285750" indent="-285750">
              <a:buFont typeface="Wingdings" panose="05000000000000000000" pitchFamily="2" charset="2"/>
              <a:buChar char="§"/>
            </a:pPr>
            <a:r>
              <a:rPr lang="ar-SA" sz="1600" dirty="0"/>
              <a:t>الاجابات السابقة غير دقيقة لأني لم احضر اللقاء كامل، شاكرة لكم جهودكم</a:t>
            </a:r>
          </a:p>
          <a:p>
            <a:pPr marL="285750" indent="-285750">
              <a:buFont typeface="Wingdings" panose="05000000000000000000" pitchFamily="2" charset="2"/>
              <a:buChar char="§"/>
            </a:pPr>
            <a:r>
              <a:rPr lang="ar-SA" sz="1600" dirty="0"/>
              <a:t>شكرا لكم على جهودكم وتعاونكم </a:t>
            </a:r>
            <a:r>
              <a:rPr lang="ar-SA" sz="1600" dirty="0" smtClean="0"/>
              <a:t>❤️</a:t>
            </a:r>
          </a:p>
          <a:p>
            <a:pPr marL="285750" indent="-285750">
              <a:buFont typeface="Wingdings" panose="05000000000000000000" pitchFamily="2" charset="2"/>
              <a:buChar char="§"/>
            </a:pPr>
            <a:r>
              <a:rPr lang="ar-SA" sz="1600" dirty="0" smtClean="0"/>
              <a:t>لا </a:t>
            </a:r>
            <a:r>
              <a:rPr lang="ar-SA" sz="1600" dirty="0"/>
              <a:t>يوجد ملحوظة</a:t>
            </a:r>
          </a:p>
          <a:p>
            <a:pPr marL="285750" indent="-285750">
              <a:buFont typeface="Wingdings" panose="05000000000000000000" pitchFamily="2" charset="2"/>
              <a:buChar char="§"/>
            </a:pPr>
            <a:r>
              <a:rPr lang="ar-SA" sz="1600" dirty="0"/>
              <a:t>جزاكم الله خير على جهودكم ووفقكم وبارك فيكم ، اتمنى ان يكون هناك حقيبة تدريبية بعد الانتهاء من البرنامج يكون مرجع للمعلومات الجميلة الثرية ، خصوصًا انه هناك اختلافات وفروق بين الناس .. فمنهم من تكفيه مرة واحدة ومنهم يحتاج لمراجعة المعلومات . جزاكم الله خير الجزاء …</a:t>
            </a:r>
          </a:p>
          <a:p>
            <a:pPr marL="285750" indent="-285750">
              <a:buFont typeface="Wingdings" panose="05000000000000000000" pitchFamily="2" charset="2"/>
              <a:buChar char="§"/>
            </a:pPr>
            <a:r>
              <a:rPr lang="ar-SA" sz="1600" dirty="0"/>
              <a:t>لا يوجد</a:t>
            </a:r>
          </a:p>
          <a:p>
            <a:pPr marL="285750" indent="-285750">
              <a:buFont typeface="Wingdings" panose="05000000000000000000" pitchFamily="2" charset="2"/>
              <a:buChar char="§"/>
            </a:pPr>
            <a:r>
              <a:rPr lang="ar-SA" sz="1600" dirty="0"/>
              <a:t>اسعدكم الله و كتب اجركم </a:t>
            </a:r>
            <a:endParaRPr lang="ar-SA" sz="1600" dirty="0" smtClean="0"/>
          </a:p>
          <a:p>
            <a:pPr marL="285750" indent="-285750">
              <a:buFont typeface="Wingdings" panose="05000000000000000000" pitchFamily="2" charset="2"/>
              <a:buChar char="§"/>
            </a:pPr>
            <a:r>
              <a:rPr lang="ar-SA" sz="1600" dirty="0" smtClean="0"/>
              <a:t>بارك </a:t>
            </a:r>
            <a:r>
              <a:rPr lang="ar-SA" sz="1600" dirty="0"/>
              <a:t>الله فيكم ..لقاء ماتع واثره بالغ ..</a:t>
            </a:r>
          </a:p>
          <a:p>
            <a:pPr marL="285750" indent="-285750">
              <a:buFont typeface="Wingdings" panose="05000000000000000000" pitchFamily="2" charset="2"/>
              <a:buChar char="§"/>
            </a:pPr>
            <a:r>
              <a:rPr lang="ar-SA" sz="1600" dirty="0"/>
              <a:t>..</a:t>
            </a:r>
          </a:p>
          <a:p>
            <a:pPr marL="285750" indent="-285750">
              <a:buFont typeface="Wingdings" panose="05000000000000000000" pitchFamily="2" charset="2"/>
              <a:buChar char="§"/>
            </a:pPr>
            <a:r>
              <a:rPr lang="ar-SA" sz="1600" dirty="0"/>
              <a:t>جزاكم الله عنا خير الجزاء و رفع الله قدركم ورزقكم الله الفردوس الأعلى </a:t>
            </a:r>
            <a:r>
              <a:rPr lang="ar-SA" sz="1600" dirty="0" smtClean="0"/>
              <a:t>ووالديكم</a:t>
            </a:r>
          </a:p>
          <a:p>
            <a:pPr marL="285750" indent="-285750">
              <a:buFont typeface="Wingdings" panose="05000000000000000000" pitchFamily="2" charset="2"/>
              <a:buChar char="§"/>
            </a:pPr>
            <a:r>
              <a:rPr lang="ar-SA" sz="1600" dirty="0" smtClean="0"/>
              <a:t>جزاكم </a:t>
            </a:r>
            <a:r>
              <a:rPr lang="ar-SA" sz="1600" dirty="0"/>
              <a:t>الله وبراك في جهودكم.</a:t>
            </a:r>
          </a:p>
          <a:p>
            <a:pPr marL="285750" indent="-285750">
              <a:buFont typeface="Wingdings" panose="05000000000000000000" pitchFamily="2" charset="2"/>
              <a:buChar char="§"/>
            </a:pPr>
            <a:r>
              <a:rPr lang="ar-SA" sz="1600" dirty="0"/>
              <a:t>جزاك الله خير الجزاء بالدنيا </a:t>
            </a:r>
            <a:r>
              <a:rPr lang="ar-SA" sz="1600" dirty="0" err="1"/>
              <a:t>والاخره</a:t>
            </a:r>
            <a:endParaRPr lang="ar-SA" sz="1600" dirty="0"/>
          </a:p>
          <a:p>
            <a:pPr marL="285750" indent="-285750">
              <a:buFont typeface="Wingdings" panose="05000000000000000000" pitchFamily="2" charset="2"/>
              <a:buChar char="§"/>
            </a:pPr>
            <a:r>
              <a:rPr lang="ar-SA" sz="1600" dirty="0"/>
              <a:t>-</a:t>
            </a:r>
          </a:p>
          <a:p>
            <a:pPr marL="285750" indent="-285750">
              <a:buFont typeface="Wingdings" panose="05000000000000000000" pitchFamily="2" charset="2"/>
              <a:buChar char="§"/>
            </a:pPr>
            <a:r>
              <a:rPr lang="ar-SA" sz="1600" dirty="0"/>
              <a:t>رائع بارك الله فيكم وبجهودكم</a:t>
            </a:r>
          </a:p>
          <a:p>
            <a:pPr marL="285750" indent="-285750">
              <a:buFont typeface="Wingdings" panose="05000000000000000000" pitchFamily="2" charset="2"/>
              <a:buChar char="§"/>
            </a:pPr>
            <a:r>
              <a:rPr lang="ar-SA" sz="1600" dirty="0"/>
              <a:t>شكراً لكم ونتوق للقاءات القادمة</a:t>
            </a:r>
          </a:p>
        </p:txBody>
      </p:sp>
    </p:spTree>
    <p:extLst>
      <p:ext uri="{BB962C8B-B14F-4D97-AF65-F5344CB8AC3E}">
        <p14:creationId xmlns:p14="http://schemas.microsoft.com/office/powerpoint/2010/main" val="951641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2458298752"/>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88.2%</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95%</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بدور </a:t>
            </a:r>
            <a:r>
              <a:rPr lang="ar-SA" sz="1600" dirty="0" err="1" smtClean="0">
                <a:solidFill>
                  <a:prstClr val="black"/>
                </a:solidFill>
                <a:cs typeface="Calibri" panose="020F0502020204030204" pitchFamily="34" charset="0"/>
              </a:rPr>
              <a:t>العوبثاني</a:t>
            </a:r>
            <a:r>
              <a:rPr lang="ar-SA" sz="1600" dirty="0" smtClean="0">
                <a:solidFill>
                  <a:prstClr val="black"/>
                </a:solidFill>
                <a:cs typeface="Calibri" panose="020F0502020204030204" pitchFamily="34" charset="0"/>
              </a:rPr>
              <a:t>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1389000918"/>
              </p:ext>
            </p:extLst>
          </p:nvPr>
        </p:nvGraphicFramePr>
        <p:xfrm>
          <a:off x="117820" y="5684802"/>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( 2 ) : مهارات التخطيط وإدارة الوقت </a:t>
            </a:r>
            <a:endParaRPr lang="ar-SA" b="1" dirty="0"/>
          </a:p>
        </p:txBody>
      </p:sp>
      <p:pic>
        <p:nvPicPr>
          <p:cNvPr id="21" name="صورة 20">
            <a:extLst>
              <a:ext uri="{FF2B5EF4-FFF2-40B4-BE49-F238E27FC236}">
                <a16:creationId xmlns:a16="http://schemas.microsoft.com/office/drawing/2014/main" xmlns="" id="{19E6FBB8-0B70-42B9-B2F2-ADDEDAE40B70}"/>
              </a:ext>
            </a:extLst>
          </p:cNvPr>
          <p:cNvPicPr>
            <a:picLocks noChangeAspect="1"/>
          </p:cNvPicPr>
          <p:nvPr/>
        </p:nvPicPr>
        <p:blipFill>
          <a:blip r:embed="rId9"/>
          <a:stretch>
            <a:fillRect/>
          </a:stretch>
        </p:blipFill>
        <p:spPr>
          <a:xfrm>
            <a:off x="2543594" y="2916363"/>
            <a:ext cx="2330214" cy="2092792"/>
          </a:xfrm>
          <a:prstGeom prst="rect">
            <a:avLst/>
          </a:prstGeom>
          <a:ln>
            <a:solidFill>
              <a:srgbClr val="5EA9CA"/>
            </a:solidFill>
          </a:ln>
        </p:spPr>
      </p:pic>
      <p:pic>
        <p:nvPicPr>
          <p:cNvPr id="22" name="صورة 21">
            <a:extLst>
              <a:ext uri="{FF2B5EF4-FFF2-40B4-BE49-F238E27FC236}">
                <a16:creationId xmlns:a16="http://schemas.microsoft.com/office/drawing/2014/main" xmlns="" id="{7C1CB928-B024-43AB-B6FE-AC6E6CEC3A4C}"/>
              </a:ext>
            </a:extLst>
          </p:cNvPr>
          <p:cNvPicPr>
            <a:picLocks noChangeAspect="1"/>
          </p:cNvPicPr>
          <p:nvPr/>
        </p:nvPicPr>
        <p:blipFill>
          <a:blip r:embed="rId10"/>
          <a:stretch>
            <a:fillRect/>
          </a:stretch>
        </p:blipFill>
        <p:spPr>
          <a:xfrm>
            <a:off x="117820" y="2913825"/>
            <a:ext cx="2330214" cy="2081508"/>
          </a:xfrm>
          <a:prstGeom prst="rect">
            <a:avLst/>
          </a:prstGeom>
          <a:ln>
            <a:solidFill>
              <a:srgbClr val="5EA9CA"/>
            </a:solidFill>
          </a:ln>
        </p:spPr>
      </p:pic>
    </p:spTree>
    <p:extLst>
      <p:ext uri="{BB962C8B-B14F-4D97-AF65-F5344CB8AC3E}">
        <p14:creationId xmlns:p14="http://schemas.microsoft.com/office/powerpoint/2010/main" val="3512596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964051" y="2266314"/>
            <a:ext cx="4978400" cy="2800767"/>
          </a:xfrm>
          <a:prstGeom prst="rect">
            <a:avLst/>
          </a:prstGeom>
        </p:spPr>
        <p:txBody>
          <a:bodyPr wrap="square">
            <a:spAutoFit/>
          </a:bodyPr>
          <a:lstStyle/>
          <a:p>
            <a:pPr marL="285750" indent="-285750">
              <a:buFont typeface="Wingdings" panose="05000000000000000000" pitchFamily="2" charset="2"/>
              <a:buChar char="§"/>
            </a:pPr>
            <a:r>
              <a:rPr lang="ar-SA" sz="1600" dirty="0"/>
              <a:t>جزاكم الله خير</a:t>
            </a:r>
          </a:p>
          <a:p>
            <a:pPr marL="285750" indent="-285750">
              <a:buFont typeface="Wingdings" panose="05000000000000000000" pitchFamily="2" charset="2"/>
              <a:buChar char="§"/>
            </a:pPr>
            <a:r>
              <a:rPr lang="ar-SA" sz="1600" dirty="0"/>
              <a:t>شكرا لكم ولتعاملكم الراقي وتميز وإبداع المدربة </a:t>
            </a:r>
            <a:endParaRPr lang="ar-SA" sz="1600" dirty="0" smtClean="0"/>
          </a:p>
          <a:p>
            <a:pPr marL="285750" indent="-285750">
              <a:buFont typeface="Wingdings" panose="05000000000000000000" pitchFamily="2" charset="2"/>
              <a:buChar char="§"/>
            </a:pPr>
            <a:r>
              <a:rPr lang="ar-SA" sz="1600" dirty="0" smtClean="0"/>
              <a:t>كتب </a:t>
            </a:r>
            <a:r>
              <a:rPr lang="ar-SA" sz="1600" dirty="0"/>
              <a:t>الله أجركم وجعل </a:t>
            </a:r>
            <a:r>
              <a:rPr lang="ar-SA" sz="1600" dirty="0" smtClean="0"/>
              <a:t>ما قدمتموه </a:t>
            </a:r>
            <a:r>
              <a:rPr lang="ar-SA" sz="1600" dirty="0"/>
              <a:t>في ميزان حسناتكم</a:t>
            </a:r>
          </a:p>
          <a:p>
            <a:pPr marL="285750" indent="-285750">
              <a:buFont typeface="Wingdings" panose="05000000000000000000" pitchFamily="2" charset="2"/>
              <a:buChar char="§"/>
            </a:pPr>
            <a:r>
              <a:rPr lang="ar-SA" sz="1600" dirty="0"/>
              <a:t>.....</a:t>
            </a:r>
          </a:p>
          <a:p>
            <a:pPr marL="285750" indent="-285750">
              <a:buFont typeface="Wingdings" panose="05000000000000000000" pitchFamily="2" charset="2"/>
              <a:buChar char="§"/>
            </a:pPr>
            <a:r>
              <a:rPr lang="ar-SA" sz="1600" dirty="0"/>
              <a:t>جميل وفقكم الله </a:t>
            </a:r>
            <a:endParaRPr lang="ar-SA" sz="1600" dirty="0" smtClean="0"/>
          </a:p>
          <a:p>
            <a:pPr marL="285750" indent="-285750">
              <a:buFont typeface="Wingdings" panose="05000000000000000000" pitchFamily="2" charset="2"/>
              <a:buChar char="§"/>
            </a:pPr>
            <a:r>
              <a:rPr lang="ar-SA" sz="1600" dirty="0" smtClean="0"/>
              <a:t>رائعة </a:t>
            </a:r>
            <a:r>
              <a:rPr lang="ar-SA" sz="1600" dirty="0"/>
              <a:t>بارك الله فيكم لم أحضر دورة بمثل هذه الروعة</a:t>
            </a:r>
          </a:p>
          <a:p>
            <a:pPr marL="285750" indent="-285750">
              <a:buFont typeface="Wingdings" panose="05000000000000000000" pitchFamily="2" charset="2"/>
              <a:buChar char="§"/>
            </a:pPr>
            <a:r>
              <a:rPr lang="ar-SA" sz="1600" dirty="0"/>
              <a:t>بداية كانت جميلة و متفائلين بما هو قادم بإذن الله ، جزاكم الله خيرًا ..</a:t>
            </a:r>
          </a:p>
          <a:p>
            <a:pPr marL="285750" indent="-285750">
              <a:buFont typeface="Wingdings" panose="05000000000000000000" pitchFamily="2" charset="2"/>
              <a:buChar char="§"/>
            </a:pPr>
            <a:r>
              <a:rPr lang="ar-SA" sz="1600" dirty="0"/>
              <a:t>لا يوجد</a:t>
            </a:r>
          </a:p>
          <a:p>
            <a:pPr marL="285750" indent="-285750">
              <a:buFont typeface="Wingdings" panose="05000000000000000000" pitchFamily="2" charset="2"/>
              <a:buChar char="§"/>
            </a:pPr>
            <a:r>
              <a:rPr lang="ar-SA" sz="1600" dirty="0"/>
              <a:t>*هذا التقييم </a:t>
            </a:r>
            <a:r>
              <a:rPr lang="ar-SA" sz="1600" dirty="0" err="1"/>
              <a:t>بناءًا</a:t>
            </a:r>
            <a:r>
              <a:rPr lang="ar-SA" sz="1600" dirty="0"/>
              <a:t> على حضور ساعتين فقط من اللقاء*.. جزاكم الله خيرًا وبارك في أوقاتكم ونفع بنا وبكم أجمعين </a:t>
            </a:r>
            <a:endParaRPr lang="ar-SA" sz="1600" dirty="0" smtClean="0"/>
          </a:p>
          <a:p>
            <a:pPr marL="285750" indent="-285750">
              <a:buFont typeface="Wingdings" panose="05000000000000000000" pitchFamily="2" charset="2"/>
              <a:buChar char="§"/>
            </a:pPr>
            <a:r>
              <a:rPr lang="ar-SA" sz="1600" dirty="0" smtClean="0"/>
              <a:t>دورة </a:t>
            </a:r>
            <a:r>
              <a:rPr lang="ar-SA" sz="1600" dirty="0"/>
              <a:t>رائعة جزاكم الله خيرا ❤️❤️</a:t>
            </a:r>
          </a:p>
        </p:txBody>
      </p:sp>
    </p:spTree>
    <p:extLst>
      <p:ext uri="{BB962C8B-B14F-4D97-AF65-F5344CB8AC3E}">
        <p14:creationId xmlns:p14="http://schemas.microsoft.com/office/powerpoint/2010/main" val="3931628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2141862839"/>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92.2%</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92%</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84.6%</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هناء الصنيع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3918813064"/>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( 3 ) : الوسائل والأساليب الدعوية </a:t>
            </a:r>
            <a:endParaRPr lang="ar-SA" b="1" dirty="0"/>
          </a:p>
        </p:txBody>
      </p:sp>
      <p:pic>
        <p:nvPicPr>
          <p:cNvPr id="20" name="صورة 19">
            <a:extLst>
              <a:ext uri="{FF2B5EF4-FFF2-40B4-BE49-F238E27FC236}">
                <a16:creationId xmlns="" xmlns:a16="http://schemas.microsoft.com/office/drawing/2014/main" id="{59CCA8BE-C3BA-4EE7-8409-8B148EECD791}"/>
              </a:ext>
            </a:extLst>
          </p:cNvPr>
          <p:cNvPicPr>
            <a:picLocks noChangeAspect="1"/>
          </p:cNvPicPr>
          <p:nvPr/>
        </p:nvPicPr>
        <p:blipFill>
          <a:blip r:embed="rId9"/>
          <a:stretch>
            <a:fillRect/>
          </a:stretch>
        </p:blipFill>
        <p:spPr>
          <a:xfrm>
            <a:off x="2540000" y="2939322"/>
            <a:ext cx="2055247" cy="2123745"/>
          </a:xfrm>
          <a:prstGeom prst="rect">
            <a:avLst/>
          </a:prstGeom>
          <a:ln>
            <a:solidFill>
              <a:schemeClr val="accent1"/>
            </a:solidFill>
          </a:ln>
        </p:spPr>
      </p:pic>
      <p:pic>
        <p:nvPicPr>
          <p:cNvPr id="21" name="صورة 20">
            <a:extLst>
              <a:ext uri="{FF2B5EF4-FFF2-40B4-BE49-F238E27FC236}">
                <a16:creationId xmlns="" xmlns:a16="http://schemas.microsoft.com/office/drawing/2014/main" id="{8E5D0FEE-1247-431A-B679-13D2651A159F}"/>
              </a:ext>
            </a:extLst>
          </p:cNvPr>
          <p:cNvPicPr>
            <a:picLocks noChangeAspect="1"/>
          </p:cNvPicPr>
          <p:nvPr/>
        </p:nvPicPr>
        <p:blipFill>
          <a:blip r:embed="rId10"/>
          <a:stretch>
            <a:fillRect/>
          </a:stretch>
        </p:blipFill>
        <p:spPr>
          <a:xfrm>
            <a:off x="385595" y="2939322"/>
            <a:ext cx="2039468" cy="2123745"/>
          </a:xfrm>
          <a:prstGeom prst="rect">
            <a:avLst/>
          </a:prstGeom>
          <a:ln>
            <a:solidFill>
              <a:schemeClr val="accent1"/>
            </a:solidFill>
          </a:ln>
        </p:spPr>
      </p:pic>
    </p:spTree>
    <p:extLst>
      <p:ext uri="{BB962C8B-B14F-4D97-AF65-F5344CB8AC3E}">
        <p14:creationId xmlns:p14="http://schemas.microsoft.com/office/powerpoint/2010/main" val="2168052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964051" y="2266314"/>
            <a:ext cx="4978400" cy="3539430"/>
          </a:xfrm>
          <a:prstGeom prst="rect">
            <a:avLst/>
          </a:prstGeom>
        </p:spPr>
        <p:txBody>
          <a:bodyPr wrap="square">
            <a:spAutoFit/>
          </a:bodyPr>
          <a:lstStyle/>
          <a:p>
            <a:pPr marL="285750" indent="-285750">
              <a:buFont typeface="Wingdings" panose="05000000000000000000" pitchFamily="2" charset="2"/>
              <a:buChar char="§"/>
            </a:pPr>
            <a:r>
              <a:rPr lang="ar-SA" sz="1600" dirty="0"/>
              <a:t>رائعين من شدة حبي للبرنامج اتمنى يكون يومي وليس كل </a:t>
            </a:r>
            <a:r>
              <a:rPr lang="ar-SA" sz="1600" dirty="0" smtClean="0"/>
              <a:t>ثلاثاء</a:t>
            </a:r>
            <a:endParaRPr lang="ar-SA" sz="1600" dirty="0"/>
          </a:p>
          <a:p>
            <a:pPr marL="285750" indent="-285750">
              <a:buFont typeface="Wingdings" panose="05000000000000000000" pitchFamily="2" charset="2"/>
              <a:buChar char="§"/>
            </a:pPr>
            <a:r>
              <a:rPr lang="ar-SA" sz="1600" dirty="0"/>
              <a:t>اقتراح .. بالود يكون تعارف ودي مع جميع البنات بحيث يكون فيه علاقة قوية وودية وإعانة لبعضنا البعض في مجال الدعوة ..</a:t>
            </a:r>
          </a:p>
          <a:p>
            <a:pPr marL="285750" indent="-285750">
              <a:buFont typeface="Wingdings" panose="05000000000000000000" pitchFamily="2" charset="2"/>
              <a:buChar char="§"/>
            </a:pPr>
            <a:r>
              <a:rPr lang="ar-SA" sz="1600" dirty="0"/>
              <a:t>لقاء مفيد وممتع </a:t>
            </a:r>
            <a:r>
              <a:rPr lang="ar-SA" sz="1600" dirty="0" err="1"/>
              <a:t>ومليئ</a:t>
            </a:r>
            <a:r>
              <a:rPr lang="ar-SA" sz="1600" dirty="0"/>
              <a:t> بالخبرات</a:t>
            </a:r>
          </a:p>
          <a:p>
            <a:pPr marL="285750" indent="-285750">
              <a:buFont typeface="Wingdings" panose="05000000000000000000" pitchFamily="2" charset="2"/>
              <a:buChar char="§"/>
            </a:pPr>
            <a:r>
              <a:rPr lang="ar-SA" sz="1600" dirty="0"/>
              <a:t>. </a:t>
            </a:r>
          </a:p>
          <a:p>
            <a:pPr marL="285750" indent="-285750">
              <a:buFont typeface="Wingdings" panose="05000000000000000000" pitchFamily="2" charset="2"/>
              <a:buChar char="§"/>
            </a:pPr>
            <a:r>
              <a:rPr lang="ar-SA" sz="1600" dirty="0"/>
              <a:t>كتب الله أجركم وجعل </a:t>
            </a:r>
            <a:r>
              <a:rPr lang="ar-SA" sz="1600" dirty="0" err="1"/>
              <a:t>ماقدمتموه</a:t>
            </a:r>
            <a:r>
              <a:rPr lang="ar-SA" sz="1600" dirty="0"/>
              <a:t> في ميزان حسناتكم</a:t>
            </a:r>
          </a:p>
          <a:p>
            <a:pPr marL="285750" indent="-285750">
              <a:buFont typeface="Wingdings" panose="05000000000000000000" pitchFamily="2" charset="2"/>
              <a:buChar char="§"/>
            </a:pPr>
            <a:r>
              <a:rPr lang="ar-SA" sz="1600" dirty="0"/>
              <a:t>وفقكم الله. </a:t>
            </a:r>
            <a:endParaRPr lang="ar-SA" sz="1600" dirty="0" smtClean="0"/>
          </a:p>
          <a:p>
            <a:pPr marL="285750" indent="-285750">
              <a:buFont typeface="Wingdings" panose="05000000000000000000" pitchFamily="2" charset="2"/>
              <a:buChar char="§"/>
            </a:pPr>
            <a:r>
              <a:rPr lang="ar-SA" sz="1600" dirty="0" smtClean="0"/>
              <a:t>اللقاء </a:t>
            </a:r>
            <a:r>
              <a:rPr lang="ar-SA" sz="1600" dirty="0"/>
              <a:t>كان جدًا جميل نحمد الله على ذلك ، شكر الله سعيكم وجزاكم عنا خير الجزاء</a:t>
            </a:r>
          </a:p>
          <a:p>
            <a:pPr marL="285750" indent="-285750">
              <a:buFont typeface="Wingdings" panose="05000000000000000000" pitchFamily="2" charset="2"/>
              <a:buChar char="§"/>
            </a:pPr>
            <a:r>
              <a:rPr lang="ar-SA" sz="1600" dirty="0"/>
              <a:t>وفقكم الله لكل خير ❤</a:t>
            </a:r>
          </a:p>
          <a:p>
            <a:pPr marL="285750" indent="-285750">
              <a:buFont typeface="Wingdings" panose="05000000000000000000" pitchFamily="2" charset="2"/>
              <a:buChar char="§"/>
            </a:pPr>
            <a:r>
              <a:rPr lang="ar-SA" sz="1600" dirty="0"/>
              <a:t>جزاكم الله خير على </a:t>
            </a:r>
            <a:r>
              <a:rPr lang="ar-SA" sz="1600" dirty="0" err="1"/>
              <a:t>ماتقدمونه</a:t>
            </a:r>
            <a:r>
              <a:rPr lang="ar-SA" sz="1600" dirty="0"/>
              <a:t> ونفع بكم الإسلام والمسلمين</a:t>
            </a:r>
          </a:p>
          <a:p>
            <a:pPr marL="285750" indent="-285750">
              <a:buFont typeface="Wingdings" panose="05000000000000000000" pitchFamily="2" charset="2"/>
              <a:buChar char="§"/>
            </a:pPr>
            <a:r>
              <a:rPr lang="ar-SA" sz="1600" dirty="0"/>
              <a:t>لا يوجد</a:t>
            </a:r>
          </a:p>
          <a:p>
            <a:pPr marL="285750" indent="-285750">
              <a:buFont typeface="Wingdings" panose="05000000000000000000" pitchFamily="2" charset="2"/>
              <a:buChar char="§"/>
            </a:pPr>
            <a:r>
              <a:rPr lang="ar-SA" sz="1600" dirty="0"/>
              <a:t>جزاكم الله خير</a:t>
            </a:r>
          </a:p>
          <a:p>
            <a:pPr marL="285750" indent="-285750">
              <a:buFont typeface="Wingdings" panose="05000000000000000000" pitchFamily="2" charset="2"/>
              <a:buChar char="§"/>
            </a:pPr>
            <a:r>
              <a:rPr lang="ar-SA" sz="1600" dirty="0"/>
              <a:t>شكرا لكم</a:t>
            </a:r>
          </a:p>
        </p:txBody>
      </p:sp>
    </p:spTree>
    <p:extLst>
      <p:ext uri="{BB962C8B-B14F-4D97-AF65-F5344CB8AC3E}">
        <p14:creationId xmlns:p14="http://schemas.microsoft.com/office/powerpoint/2010/main" val="2914117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646227934"/>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96%</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83.3%</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631888"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د. فاطمة الوادعي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77859624"/>
              </p:ext>
            </p:extLst>
          </p:nvPr>
        </p:nvGraphicFramePr>
        <p:xfrm>
          <a:off x="117820" y="5684802"/>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( 4 ) : فقـــــــــــــه الدعــــــــوة  </a:t>
            </a:r>
            <a:endParaRPr lang="ar-SA" b="1" dirty="0"/>
          </a:p>
        </p:txBody>
      </p:sp>
      <p:pic>
        <p:nvPicPr>
          <p:cNvPr id="20" name="صورة 19">
            <a:extLst>
              <a:ext uri="{FF2B5EF4-FFF2-40B4-BE49-F238E27FC236}">
                <a16:creationId xmlns:a16="http://schemas.microsoft.com/office/drawing/2014/main" xmlns="" id="{F8DC3A10-A9AA-412F-BC00-7BF14823940E}"/>
              </a:ext>
            </a:extLst>
          </p:cNvPr>
          <p:cNvPicPr>
            <a:picLocks noChangeAspect="1"/>
          </p:cNvPicPr>
          <p:nvPr/>
        </p:nvPicPr>
        <p:blipFill>
          <a:blip r:embed="rId9"/>
          <a:stretch>
            <a:fillRect/>
          </a:stretch>
        </p:blipFill>
        <p:spPr>
          <a:xfrm>
            <a:off x="2508950" y="2873924"/>
            <a:ext cx="2378483" cy="2342131"/>
          </a:xfrm>
          <a:prstGeom prst="rect">
            <a:avLst/>
          </a:prstGeom>
          <a:ln>
            <a:solidFill>
              <a:srgbClr val="5EA9CA"/>
            </a:solidFill>
          </a:ln>
        </p:spPr>
      </p:pic>
      <p:pic>
        <p:nvPicPr>
          <p:cNvPr id="23" name="صورة 22">
            <a:extLst>
              <a:ext uri="{FF2B5EF4-FFF2-40B4-BE49-F238E27FC236}">
                <a16:creationId xmlns:a16="http://schemas.microsoft.com/office/drawing/2014/main" xmlns="" id="{5E2E506D-9083-4C35-B23E-62029B08751F}"/>
              </a:ext>
            </a:extLst>
          </p:cNvPr>
          <p:cNvPicPr>
            <a:picLocks noChangeAspect="1"/>
          </p:cNvPicPr>
          <p:nvPr/>
        </p:nvPicPr>
        <p:blipFill>
          <a:blip r:embed="rId10"/>
          <a:stretch>
            <a:fillRect/>
          </a:stretch>
        </p:blipFill>
        <p:spPr>
          <a:xfrm>
            <a:off x="287867" y="2865163"/>
            <a:ext cx="2187217" cy="2350892"/>
          </a:xfrm>
          <a:prstGeom prst="rect">
            <a:avLst/>
          </a:prstGeom>
          <a:ln>
            <a:solidFill>
              <a:srgbClr val="5EA9CA"/>
            </a:solidFill>
          </a:ln>
        </p:spPr>
      </p:pic>
    </p:spTree>
    <p:extLst>
      <p:ext uri="{BB962C8B-B14F-4D97-AF65-F5344CB8AC3E}">
        <p14:creationId xmlns:p14="http://schemas.microsoft.com/office/powerpoint/2010/main" val="350304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7" name="مستطيل مستدير الزوايا 16"/>
          <p:cNvSpPr/>
          <p:nvPr/>
        </p:nvSpPr>
        <p:spPr>
          <a:xfrm>
            <a:off x="1244528" y="2336057"/>
            <a:ext cx="3513739" cy="338546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البِطاقة التّعريفية بالمشروع في مرحلته السّادسة  </a:t>
            </a:r>
            <a:endParaRPr lang="ar-SA" sz="3600" b="1" dirty="0" smtClean="0"/>
          </a:p>
        </p:txBody>
      </p:sp>
      <p:pic>
        <p:nvPicPr>
          <p:cNvPr id="8" name="صورة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4915" y="3202686"/>
            <a:ext cx="1846245" cy="1798584"/>
          </a:xfrm>
          <a:prstGeom prst="rect">
            <a:avLst/>
          </a:prstGeom>
        </p:spPr>
      </p:pic>
    </p:spTree>
    <p:extLst>
      <p:ext uri="{BB962C8B-B14F-4D97-AF65-F5344CB8AC3E}">
        <p14:creationId xmlns:p14="http://schemas.microsoft.com/office/powerpoint/2010/main" val="3751613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964051" y="2266314"/>
            <a:ext cx="4978400" cy="2308324"/>
          </a:xfrm>
          <a:prstGeom prst="rect">
            <a:avLst/>
          </a:prstGeom>
        </p:spPr>
        <p:txBody>
          <a:bodyPr wrap="square">
            <a:spAutoFit/>
          </a:bodyPr>
          <a:lstStyle/>
          <a:p>
            <a:pPr marL="285750" indent="-285750">
              <a:buFont typeface="Wingdings" panose="05000000000000000000" pitchFamily="2" charset="2"/>
              <a:buChar char="§"/>
            </a:pPr>
            <a:r>
              <a:rPr lang="ar-SA" sz="1600" dirty="0"/>
              <a:t>كتب الله اجركم</a:t>
            </a:r>
          </a:p>
          <a:p>
            <a:pPr marL="285750" indent="-285750">
              <a:buFont typeface="Wingdings" panose="05000000000000000000" pitchFamily="2" charset="2"/>
              <a:buChar char="§"/>
            </a:pPr>
            <a:r>
              <a:rPr lang="ar-SA" sz="1600" dirty="0"/>
              <a:t>جزاكم ربي خير الجزاء ، متحمسين للقاءات القادمة</a:t>
            </a:r>
          </a:p>
          <a:p>
            <a:pPr marL="285750" indent="-285750">
              <a:buFont typeface="Wingdings" panose="05000000000000000000" pitchFamily="2" charset="2"/>
              <a:buChar char="§"/>
            </a:pPr>
            <a:r>
              <a:rPr lang="ar-SA" sz="1600" dirty="0"/>
              <a:t>كل شيء </a:t>
            </a:r>
            <a:r>
              <a:rPr lang="ar-SA" sz="1600" dirty="0" err="1"/>
              <a:t>راااائع</a:t>
            </a:r>
            <a:r>
              <a:rPr lang="ar-SA" sz="1600" dirty="0"/>
              <a:t> محظوظين </a:t>
            </a:r>
            <a:r>
              <a:rPr lang="ar-SA" sz="1600" dirty="0" smtClean="0"/>
              <a:t>بمعين</a:t>
            </a:r>
            <a:endParaRPr lang="ar-SA" sz="1600" dirty="0"/>
          </a:p>
          <a:p>
            <a:pPr marL="285750" indent="-285750">
              <a:buFont typeface="Wingdings" panose="05000000000000000000" pitchFamily="2" charset="2"/>
              <a:buChar char="§"/>
            </a:pPr>
            <a:r>
              <a:rPr lang="ar-SA" sz="1600" dirty="0"/>
              <a:t>شكرا لكم على جهودكم بارك الله فيكم ❤️❤️</a:t>
            </a:r>
          </a:p>
          <a:p>
            <a:pPr marL="285750" indent="-285750">
              <a:buFont typeface="Wingdings" panose="05000000000000000000" pitchFamily="2" charset="2"/>
              <a:buChar char="§"/>
            </a:pPr>
            <a:r>
              <a:rPr lang="ar-SA" sz="1600" dirty="0"/>
              <a:t>يسر الله امركم و وفقكم لكل خير</a:t>
            </a:r>
          </a:p>
          <a:p>
            <a:pPr marL="285750" indent="-285750">
              <a:buFont typeface="Wingdings" panose="05000000000000000000" pitchFamily="2" charset="2"/>
              <a:buChar char="§"/>
            </a:pPr>
            <a:r>
              <a:rPr lang="ar-SA" sz="1600" dirty="0"/>
              <a:t>لقاء ثري جداً وممتع </a:t>
            </a:r>
          </a:p>
          <a:p>
            <a:pPr marL="285750" indent="-285750">
              <a:buFont typeface="Wingdings" panose="05000000000000000000" pitchFamily="2" charset="2"/>
              <a:buChar char="§"/>
            </a:pPr>
            <a:r>
              <a:rPr lang="ar-SA" sz="1600" dirty="0"/>
              <a:t>شكرا لكم لجهودكم وعطائكم </a:t>
            </a:r>
            <a:r>
              <a:rPr lang="ar-SA" sz="1600" dirty="0" smtClean="0"/>
              <a:t>المتميز</a:t>
            </a:r>
            <a:endParaRPr lang="ar-SA" sz="1600" dirty="0"/>
          </a:p>
          <a:p>
            <a:pPr marL="285750" indent="-285750">
              <a:buFont typeface="Wingdings" panose="05000000000000000000" pitchFamily="2" charset="2"/>
              <a:buChar char="§"/>
            </a:pPr>
            <a:r>
              <a:rPr lang="ar-SA" sz="1600" dirty="0"/>
              <a:t>رائع </a:t>
            </a:r>
            <a:r>
              <a:rPr lang="ar-SA" sz="1600" dirty="0" err="1"/>
              <a:t>إستمرو</a:t>
            </a:r>
            <a:endParaRPr lang="ar-SA" sz="1600" dirty="0"/>
          </a:p>
          <a:p>
            <a:pPr marL="285750" indent="-285750">
              <a:buFont typeface="Wingdings" panose="05000000000000000000" pitchFamily="2" charset="2"/>
              <a:buChar char="§"/>
            </a:pPr>
            <a:r>
              <a:rPr lang="ar-SA" sz="1600" dirty="0" smtClean="0"/>
              <a:t>شكرا</a:t>
            </a:r>
            <a:endParaRPr lang="ar-SA" sz="1600" dirty="0"/>
          </a:p>
        </p:txBody>
      </p:sp>
    </p:spTree>
    <p:extLst>
      <p:ext uri="{BB962C8B-B14F-4D97-AF65-F5344CB8AC3E}">
        <p14:creationId xmlns:p14="http://schemas.microsoft.com/office/powerpoint/2010/main" val="437976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1341684946"/>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a:t>
                      </a:r>
                      <a:r>
                        <a:rPr lang="ar-SA" sz="1600" b="1" dirty="0" smtClean="0">
                          <a:solidFill>
                            <a:schemeClr val="accent1">
                              <a:lumMod val="50000"/>
                            </a:schemeClr>
                          </a:solidFill>
                          <a:cs typeface="Calibri" panose="020F0502020204030204" pitchFamily="34" charset="0"/>
                        </a:rPr>
                        <a:t>اللقاء ومحاوره</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941796"/>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هدى الخليل</a:t>
            </a:r>
          </a:p>
          <a:p>
            <a:pPr>
              <a:lnSpc>
                <a:spcPct val="115000"/>
              </a:lnSpc>
            </a:pPr>
            <a:r>
              <a:rPr lang="ar-SA" sz="1600" dirty="0" smtClean="0">
                <a:solidFill>
                  <a:prstClr val="black"/>
                </a:solidFill>
                <a:cs typeface="Calibri" panose="020F0502020204030204" pitchFamily="34" charset="0"/>
              </a:rPr>
              <a:t>الداعية : أ. صبحية </a:t>
            </a:r>
            <a:r>
              <a:rPr lang="ar-SA" sz="1600" dirty="0" err="1" smtClean="0">
                <a:solidFill>
                  <a:prstClr val="black"/>
                </a:solidFill>
                <a:cs typeface="Calibri" panose="020F0502020204030204" pitchFamily="34" charset="0"/>
              </a:rPr>
              <a:t>لياكتش</a:t>
            </a:r>
            <a:endParaRPr lang="ar-SA" sz="1600" dirty="0" smtClean="0">
              <a:solidFill>
                <a:prstClr val="black"/>
              </a:solidFill>
              <a:cs typeface="Calibri" panose="020F0502020204030204" pitchFamily="34" charset="0"/>
            </a:endParaRPr>
          </a:p>
          <a:p>
            <a:pPr>
              <a:lnSpc>
                <a:spcPct val="115000"/>
              </a:lnSpc>
            </a:pPr>
            <a:r>
              <a:rPr lang="ar-SA" sz="1600" dirty="0" smtClean="0">
                <a:solidFill>
                  <a:prstClr val="black"/>
                </a:solidFill>
                <a:cs typeface="Calibri" panose="020F0502020204030204" pitchFamily="34" charset="0"/>
              </a:rPr>
              <a:t>الداعية : أ. أمل </a:t>
            </a:r>
            <a:r>
              <a:rPr lang="ar-SA" sz="1600" dirty="0" err="1" smtClean="0">
                <a:solidFill>
                  <a:prstClr val="black"/>
                </a:solidFill>
                <a:cs typeface="Calibri" panose="020F0502020204030204" pitchFamily="34" charset="0"/>
              </a:rPr>
              <a:t>الحميضي</a:t>
            </a:r>
            <a:r>
              <a:rPr lang="ar-SA" sz="1600" dirty="0" smtClean="0">
                <a:solidFill>
                  <a:prstClr val="black"/>
                </a:solidFill>
                <a:cs typeface="Calibri" panose="020F0502020204030204" pitchFamily="34" charset="0"/>
              </a:rPr>
              <a:t>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394787693"/>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( 5 ) : لقاء مفتوح ( تجارب دعوية نوعية ) </a:t>
            </a:r>
            <a:endParaRPr lang="ar-SA" b="1" dirty="0"/>
          </a:p>
        </p:txBody>
      </p:sp>
      <p:pic>
        <p:nvPicPr>
          <p:cNvPr id="20" name="صورة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575" y="3057972"/>
            <a:ext cx="2199396" cy="2022139"/>
          </a:xfrm>
          <a:prstGeom prst="rect">
            <a:avLst/>
          </a:prstGeom>
          <a:ln>
            <a:solidFill>
              <a:srgbClr val="5EA9CA"/>
            </a:solidFill>
          </a:ln>
        </p:spPr>
      </p:pic>
      <p:pic>
        <p:nvPicPr>
          <p:cNvPr id="21" name="صورة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80245" y="3057973"/>
            <a:ext cx="2446109" cy="2022139"/>
          </a:xfrm>
          <a:prstGeom prst="rect">
            <a:avLst/>
          </a:prstGeom>
          <a:ln>
            <a:solidFill>
              <a:srgbClr val="5EA9CA"/>
            </a:solidFill>
          </a:ln>
        </p:spPr>
      </p:pic>
    </p:spTree>
    <p:extLst>
      <p:ext uri="{BB962C8B-B14F-4D97-AF65-F5344CB8AC3E}">
        <p14:creationId xmlns:p14="http://schemas.microsoft.com/office/powerpoint/2010/main" val="280268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943648"/>
            <a:ext cx="4978400" cy="5632311"/>
          </a:xfrm>
          <a:prstGeom prst="rect">
            <a:avLst/>
          </a:prstGeom>
        </p:spPr>
        <p:txBody>
          <a:bodyPr wrap="square">
            <a:spAutoFit/>
          </a:bodyPr>
          <a:lstStyle/>
          <a:p>
            <a:pPr marL="285750" indent="-285750">
              <a:buFont typeface="Wingdings" panose="05000000000000000000" pitchFamily="2" charset="2"/>
              <a:buChar char="§"/>
            </a:pPr>
            <a:r>
              <a:rPr lang="ar-SA" sz="1600" dirty="0"/>
              <a:t>كلها مؤثرة</a:t>
            </a:r>
          </a:p>
          <a:p>
            <a:pPr marL="285750" indent="-285750">
              <a:buFont typeface="Wingdings" panose="05000000000000000000" pitchFamily="2" charset="2"/>
              <a:buChar char="§"/>
            </a:pPr>
            <a:r>
              <a:rPr lang="ar-SA" sz="1600" dirty="0"/>
              <a:t>أغلبها</a:t>
            </a:r>
          </a:p>
          <a:p>
            <a:pPr marL="285750" indent="-285750">
              <a:buFont typeface="Wingdings" panose="05000000000000000000" pitchFamily="2" charset="2"/>
              <a:buChar char="§"/>
            </a:pPr>
            <a:r>
              <a:rPr lang="ar-SA" sz="1600" dirty="0"/>
              <a:t>كل التجارب خاصة تجربة مركز مآثر</a:t>
            </a:r>
          </a:p>
          <a:p>
            <a:pPr marL="285750" indent="-285750">
              <a:buFont typeface="Wingdings" panose="05000000000000000000" pitchFamily="2" charset="2"/>
              <a:buChar char="§"/>
            </a:pPr>
            <a:r>
              <a:rPr lang="ar-SA" sz="1600" dirty="0"/>
              <a:t>تجارب للدكتورة أمل</a:t>
            </a:r>
          </a:p>
          <a:p>
            <a:pPr marL="285750" indent="-285750">
              <a:buFont typeface="Wingdings" panose="05000000000000000000" pitchFamily="2" charset="2"/>
              <a:buChar char="§"/>
            </a:pPr>
            <a:r>
              <a:rPr lang="ar-SA" sz="1600" dirty="0"/>
              <a:t>تجربة أ. هدى الخليل</a:t>
            </a:r>
          </a:p>
          <a:p>
            <a:pPr marL="285750" indent="-285750">
              <a:buFont typeface="Wingdings" panose="05000000000000000000" pitchFamily="2" charset="2"/>
              <a:buChar char="§"/>
            </a:pPr>
            <a:r>
              <a:rPr lang="ar-SA" sz="1600" dirty="0"/>
              <a:t>هدى </a:t>
            </a:r>
            <a:r>
              <a:rPr lang="ar-SA" sz="1600" dirty="0" err="1"/>
              <a:t>الحميضي</a:t>
            </a:r>
            <a:endParaRPr lang="ar-SA" sz="1600" dirty="0"/>
          </a:p>
          <a:p>
            <a:pPr marL="285750" indent="-285750">
              <a:buFont typeface="Wingdings" panose="05000000000000000000" pitchFamily="2" charset="2"/>
              <a:buChar char="§"/>
            </a:pPr>
            <a:r>
              <a:rPr lang="ar-SA" sz="1600" dirty="0"/>
              <a:t>اليوم </a:t>
            </a:r>
            <a:r>
              <a:rPr lang="ar-SA" sz="1600" dirty="0" err="1"/>
              <a:t>ماشاءالله</a:t>
            </a:r>
            <a:r>
              <a:rPr lang="ar-SA" sz="1600" dirty="0"/>
              <a:t> تبارك الله </a:t>
            </a:r>
            <a:r>
              <a:rPr lang="ar-SA" sz="1600" dirty="0" err="1"/>
              <a:t>أروووع</a:t>
            </a:r>
            <a:r>
              <a:rPr lang="ar-SA" sz="1600" dirty="0"/>
              <a:t> من </a:t>
            </a:r>
            <a:r>
              <a:rPr lang="ar-SA" sz="1600" dirty="0" err="1"/>
              <a:t>الرررراااائع</a:t>
            </a:r>
            <a:r>
              <a:rPr lang="ar-SA" sz="1600" dirty="0"/>
              <a:t> الله يثيبكم ويكتب أجركم </a:t>
            </a:r>
            <a:r>
              <a:rPr lang="ar-SA" sz="1600" dirty="0" err="1"/>
              <a:t>ويجزاكم</a:t>
            </a:r>
            <a:r>
              <a:rPr lang="ar-SA" sz="1600" dirty="0"/>
              <a:t> خير الجزاء ..... جميعها </a:t>
            </a:r>
            <a:r>
              <a:rPr lang="ar-SA" sz="1600" dirty="0" err="1"/>
              <a:t>رااائعه</a:t>
            </a:r>
            <a:r>
              <a:rPr lang="ar-SA" sz="1600" dirty="0"/>
              <a:t>👌🏻 لكن أكثرها أثراً تجربة </a:t>
            </a:r>
            <a:r>
              <a:rPr lang="ar-SA" sz="1600" dirty="0" err="1"/>
              <a:t>الأستاذه</a:t>
            </a:r>
            <a:r>
              <a:rPr lang="ar-SA" sz="1600" dirty="0"/>
              <a:t> هدى الخليل </a:t>
            </a:r>
            <a:r>
              <a:rPr lang="ar-SA" sz="1600" dirty="0" err="1"/>
              <a:t>ماشاءالله</a:t>
            </a:r>
            <a:r>
              <a:rPr lang="ar-SA" sz="1600" dirty="0"/>
              <a:t> تبارك الله يبارك لها ويزيدها من واسع فضله .. ❤️</a:t>
            </a:r>
          </a:p>
          <a:p>
            <a:pPr marL="285750" indent="-285750">
              <a:buFont typeface="Wingdings" panose="05000000000000000000" pitchFamily="2" charset="2"/>
              <a:buChar char="§"/>
            </a:pPr>
            <a:r>
              <a:rPr lang="ar-SA" sz="1600" dirty="0"/>
              <a:t>تجربة </a:t>
            </a:r>
            <a:r>
              <a:rPr lang="ar-SA" sz="1600" dirty="0" err="1"/>
              <a:t>الأستاذه</a:t>
            </a:r>
            <a:r>
              <a:rPr lang="ar-SA" sz="1600" dirty="0"/>
              <a:t> امل </a:t>
            </a:r>
            <a:r>
              <a:rPr lang="ar-SA" sz="1600" dirty="0" err="1"/>
              <a:t>الحميضي</a:t>
            </a:r>
            <a:endParaRPr lang="ar-SA" sz="1600" dirty="0"/>
          </a:p>
          <a:p>
            <a:pPr marL="285750" indent="-285750">
              <a:buFont typeface="Wingdings" panose="05000000000000000000" pitchFamily="2" charset="2"/>
              <a:buChar char="§"/>
            </a:pPr>
            <a:r>
              <a:rPr lang="ar-SA" sz="1600" dirty="0"/>
              <a:t>بصراحة كل تجربه لها جمالها ومتعتها ولكن أكثر ما اثر في اللقاء الاول مع هدى الخليل</a:t>
            </a:r>
          </a:p>
          <a:p>
            <a:pPr marL="285750" indent="-285750">
              <a:buFont typeface="Wingdings" panose="05000000000000000000" pitchFamily="2" charset="2"/>
              <a:buChar char="§"/>
            </a:pPr>
            <a:r>
              <a:rPr lang="ar-SA" sz="1600" dirty="0"/>
              <a:t>تجربة الأستاذة </a:t>
            </a:r>
            <a:r>
              <a:rPr lang="ar-SA" sz="1600" dirty="0" smtClean="0"/>
              <a:t>هدى</a:t>
            </a:r>
            <a:endParaRPr lang="ar-SA" sz="1600" dirty="0"/>
          </a:p>
          <a:p>
            <a:pPr marL="285750" indent="-285750">
              <a:buFont typeface="Wingdings" panose="05000000000000000000" pitchFamily="2" charset="2"/>
              <a:buChar char="§"/>
            </a:pPr>
            <a:r>
              <a:rPr lang="ar-SA" sz="1600" dirty="0"/>
              <a:t>كلها</a:t>
            </a:r>
          </a:p>
          <a:p>
            <a:pPr marL="285750" indent="-285750">
              <a:buFont typeface="Wingdings" panose="05000000000000000000" pitchFamily="2" charset="2"/>
              <a:buChar char="§"/>
            </a:pPr>
            <a:r>
              <a:rPr lang="ar-SA" sz="1600" dirty="0"/>
              <a:t>تجربة أستاذة صبحية يوسف</a:t>
            </a:r>
          </a:p>
          <a:p>
            <a:pPr marL="285750" indent="-285750">
              <a:buFont typeface="Wingdings" panose="05000000000000000000" pitchFamily="2" charset="2"/>
              <a:buChar char="§"/>
            </a:pPr>
            <a:r>
              <a:rPr lang="ar-SA" sz="1600" dirty="0"/>
              <a:t>الأولى و الثالثة</a:t>
            </a:r>
          </a:p>
          <a:p>
            <a:pPr marL="285750" indent="-285750">
              <a:buFont typeface="Wingdings" panose="05000000000000000000" pitchFamily="2" charset="2"/>
              <a:buChar char="§"/>
            </a:pPr>
            <a:r>
              <a:rPr lang="ar-SA" sz="1600" dirty="0"/>
              <a:t>أ. هدى الخليل ، أ. أمل </a:t>
            </a:r>
            <a:r>
              <a:rPr lang="ar-SA" sz="1600" dirty="0" err="1"/>
              <a:t>الحميضي</a:t>
            </a:r>
            <a:endParaRPr lang="ar-SA" sz="1600" dirty="0"/>
          </a:p>
          <a:p>
            <a:pPr marL="285750" indent="-285750">
              <a:buFont typeface="Wingdings" panose="05000000000000000000" pitchFamily="2" charset="2"/>
              <a:buChar char="§"/>
            </a:pPr>
            <a:r>
              <a:rPr lang="ar-SA" sz="1600" dirty="0"/>
              <a:t>الجميع بلا استثناء تبارك الله</a:t>
            </a:r>
          </a:p>
          <a:p>
            <a:pPr marL="285750" indent="-285750">
              <a:buFont typeface="Wingdings" panose="05000000000000000000" pitchFamily="2" charset="2"/>
              <a:buChar char="§"/>
            </a:pPr>
            <a:r>
              <a:rPr lang="ar-SA" sz="1600" dirty="0"/>
              <a:t>جميعا كل واحده اخذنا منها الكثير والكثير واستفدنا منها</a:t>
            </a:r>
          </a:p>
          <a:p>
            <a:pPr marL="285750" indent="-285750">
              <a:buFont typeface="Wingdings" panose="05000000000000000000" pitchFamily="2" charset="2"/>
              <a:buChar char="§"/>
            </a:pPr>
            <a:r>
              <a:rPr lang="ar-SA" sz="1600" dirty="0"/>
              <a:t>الأخيرة</a:t>
            </a:r>
          </a:p>
          <a:p>
            <a:pPr marL="285750" indent="-285750">
              <a:buFont typeface="Wingdings" panose="05000000000000000000" pitchFamily="2" charset="2"/>
              <a:buChar char="§"/>
            </a:pPr>
            <a:r>
              <a:rPr lang="ar-SA" sz="1600" dirty="0"/>
              <a:t>التي قدمتها أ. هدى الخليل</a:t>
            </a:r>
          </a:p>
        </p:txBody>
      </p:sp>
      <p:sp>
        <p:nvSpPr>
          <p:cNvPr id="9" name="مستطيل مستدير الزوايا 8"/>
          <p:cNvSpPr/>
          <p:nvPr/>
        </p:nvSpPr>
        <p:spPr>
          <a:xfrm>
            <a:off x="3488267" y="2101402"/>
            <a:ext cx="2381718"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أيّ التجارب كانت مؤثرة ؟ </a:t>
            </a:r>
            <a:endParaRPr lang="ar-SA" b="1" dirty="0"/>
          </a:p>
        </p:txBody>
      </p:sp>
    </p:spTree>
    <p:extLst>
      <p:ext uri="{BB962C8B-B14F-4D97-AF65-F5344CB8AC3E}">
        <p14:creationId xmlns:p14="http://schemas.microsoft.com/office/powerpoint/2010/main" val="2598199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4524315"/>
          </a:xfrm>
          <a:prstGeom prst="rect">
            <a:avLst/>
          </a:prstGeom>
        </p:spPr>
        <p:txBody>
          <a:bodyPr wrap="square">
            <a:spAutoFit/>
          </a:bodyPr>
          <a:lstStyle/>
          <a:p>
            <a:pPr marL="285750" indent="-285750">
              <a:buFont typeface="Wingdings" panose="05000000000000000000" pitchFamily="2" charset="2"/>
              <a:buChar char="§"/>
            </a:pPr>
            <a:r>
              <a:rPr lang="ar-SA" sz="1600" dirty="0"/>
              <a:t>جزاكم الله خيرا الجزاء</a:t>
            </a:r>
          </a:p>
          <a:p>
            <a:pPr marL="285750" indent="-285750">
              <a:buFont typeface="Wingdings" panose="05000000000000000000" pitchFamily="2" charset="2"/>
              <a:buChar char="§"/>
            </a:pPr>
            <a:r>
              <a:rPr lang="ar-SA" sz="1600" dirty="0" err="1"/>
              <a:t>ماشاء</a:t>
            </a:r>
            <a:r>
              <a:rPr lang="ar-SA" sz="1600" dirty="0"/>
              <a:t> الله </a:t>
            </a:r>
            <a:r>
              <a:rPr lang="ar-SA" sz="1600" dirty="0" err="1"/>
              <a:t>لاقوة</a:t>
            </a:r>
            <a:r>
              <a:rPr lang="ar-SA" sz="1600" dirty="0"/>
              <a:t> إلا بالله. جزاكم الله خير على </a:t>
            </a:r>
            <a:r>
              <a:rPr lang="ar-SA" sz="1600" dirty="0" err="1"/>
              <a:t>ماتقدمونه</a:t>
            </a:r>
            <a:r>
              <a:rPr lang="ar-SA" sz="1600" dirty="0"/>
              <a:t> ونفع بكم الإسلام والمسلمين</a:t>
            </a:r>
          </a:p>
          <a:p>
            <a:pPr marL="285750" indent="-285750">
              <a:buFont typeface="Wingdings" panose="05000000000000000000" pitchFamily="2" charset="2"/>
              <a:buChar char="§"/>
            </a:pPr>
            <a:r>
              <a:rPr lang="ar-SA" sz="1600" dirty="0"/>
              <a:t>هذه التجارب أعطتني دفعة للقادم أن نسعى مهما كانت الظروف والله هو المعين و بيده التوفيق. نسأل الله أن يستعملنا ولا يستبدلنا</a:t>
            </a:r>
          </a:p>
          <a:p>
            <a:pPr marL="285750" indent="-285750">
              <a:buFont typeface="Wingdings" panose="05000000000000000000" pitchFamily="2" charset="2"/>
              <a:buChar char="§"/>
            </a:pPr>
            <a:r>
              <a:rPr lang="ar-SA" sz="1600" dirty="0"/>
              <a:t>اتمنى تعيدون لقاءات </a:t>
            </a:r>
            <a:r>
              <a:rPr lang="ar-SA" sz="1600" dirty="0" smtClean="0"/>
              <a:t>مثلها</a:t>
            </a:r>
            <a:endParaRPr lang="ar-SA" sz="1600" dirty="0"/>
          </a:p>
          <a:p>
            <a:pPr marL="285750" indent="-285750">
              <a:buFont typeface="Wingdings" panose="05000000000000000000" pitchFamily="2" charset="2"/>
              <a:buChar char="§"/>
            </a:pPr>
            <a:r>
              <a:rPr lang="ar-SA" sz="1600" dirty="0"/>
              <a:t>الله </a:t>
            </a:r>
            <a:r>
              <a:rPr lang="ar-SA" sz="1600" dirty="0" err="1"/>
              <a:t>يجزاكم</a:t>
            </a:r>
            <a:r>
              <a:rPr lang="ar-SA" sz="1600" dirty="0"/>
              <a:t> خير </a:t>
            </a:r>
            <a:r>
              <a:rPr lang="ar-SA" sz="1600" dirty="0" err="1"/>
              <a:t>الجزاااء</a:t>
            </a:r>
            <a:r>
              <a:rPr lang="ar-SA" sz="1600" dirty="0"/>
              <a:t> ❤️</a:t>
            </a:r>
          </a:p>
          <a:p>
            <a:pPr marL="285750" indent="-285750">
              <a:buFont typeface="Wingdings" panose="05000000000000000000" pitchFamily="2" charset="2"/>
              <a:buChar char="§"/>
            </a:pPr>
            <a:r>
              <a:rPr lang="ar-SA" sz="1600" dirty="0"/>
              <a:t>وفقكم الله وبارك فيكم وجهل </a:t>
            </a:r>
            <a:r>
              <a:rPr lang="ar-SA" sz="1600" dirty="0" err="1"/>
              <a:t>ماتقدمونه</a:t>
            </a:r>
            <a:r>
              <a:rPr lang="ar-SA" sz="1600" dirty="0"/>
              <a:t> في موازين حسناتكم</a:t>
            </a:r>
          </a:p>
          <a:p>
            <a:pPr marL="285750" indent="-285750">
              <a:buFont typeface="Wingdings" panose="05000000000000000000" pitchFamily="2" charset="2"/>
              <a:buChar char="§"/>
            </a:pPr>
            <a:r>
              <a:rPr lang="ar-SA" sz="1600" dirty="0"/>
              <a:t>بصراحة لم اعتقد انها اللقاءات ستكون بهذا الجمال فشكرا لكم ❤️❤️❤️</a:t>
            </a:r>
          </a:p>
          <a:p>
            <a:pPr marL="285750" indent="-285750">
              <a:buFont typeface="Wingdings" panose="05000000000000000000" pitchFamily="2" charset="2"/>
              <a:buChar char="§"/>
            </a:pPr>
            <a:r>
              <a:rPr lang="ar-SA" sz="1600" dirty="0"/>
              <a:t>استمروا❤️</a:t>
            </a:r>
          </a:p>
          <a:p>
            <a:pPr marL="285750" indent="-285750">
              <a:buFont typeface="Wingdings" panose="05000000000000000000" pitchFamily="2" charset="2"/>
              <a:buChar char="§"/>
            </a:pPr>
            <a:r>
              <a:rPr lang="ar-SA" sz="1600" dirty="0"/>
              <a:t>متحمسين لما هو </a:t>
            </a:r>
            <a:r>
              <a:rPr lang="ar-SA" sz="1600" dirty="0" smtClean="0"/>
              <a:t>قادم</a:t>
            </a:r>
            <a:endParaRPr lang="ar-SA" sz="1600" dirty="0"/>
          </a:p>
          <a:p>
            <a:pPr marL="285750" indent="-285750">
              <a:buFont typeface="Wingdings" panose="05000000000000000000" pitchFamily="2" charset="2"/>
              <a:buChar char="§"/>
            </a:pPr>
            <a:r>
              <a:rPr lang="ar-SA" sz="1600" dirty="0"/>
              <a:t>كل شيء ممتاز وجزاكن الله عنا خير الجزاء</a:t>
            </a:r>
          </a:p>
          <a:p>
            <a:pPr marL="285750" indent="-285750">
              <a:buFont typeface="Wingdings" panose="05000000000000000000" pitchFamily="2" charset="2"/>
              <a:buChar char="§"/>
            </a:pPr>
            <a:r>
              <a:rPr lang="ar-SA" sz="1600" dirty="0"/>
              <a:t>جزاكم الله خير الجزاء</a:t>
            </a:r>
          </a:p>
          <a:p>
            <a:pPr marL="285750" indent="-285750">
              <a:buFont typeface="Wingdings" panose="05000000000000000000" pitchFamily="2" charset="2"/>
              <a:buChar char="§"/>
            </a:pPr>
            <a:r>
              <a:rPr lang="ar-SA" sz="1600" dirty="0"/>
              <a:t>شكرا لكم و لكل ما تقدمونه من جهود</a:t>
            </a:r>
          </a:p>
          <a:p>
            <a:pPr marL="285750" indent="-285750">
              <a:buFont typeface="Wingdings" panose="05000000000000000000" pitchFamily="2" charset="2"/>
              <a:buChar char="§"/>
            </a:pPr>
            <a:r>
              <a:rPr lang="ar-SA" sz="1600" dirty="0"/>
              <a:t>شكرا لكم وبشوق للقادم كل. أسبوع مختلف ومتميز ويجذبنا للبرنامج اكثر جزاكم الله خير الجزاء وبشركم بما يسركم بالدنيا والآخرة 💜</a:t>
            </a:r>
          </a:p>
          <a:p>
            <a:pPr marL="285750" indent="-285750">
              <a:buFont typeface="Wingdings" panose="05000000000000000000" pitchFamily="2" charset="2"/>
              <a:buChar char="§"/>
            </a:pPr>
            <a:r>
              <a:rPr lang="ar-SA" sz="1600" dirty="0"/>
              <a:t>نريد مثل اليوم، مدربات مختلفة</a:t>
            </a:r>
          </a:p>
          <a:p>
            <a:pPr marL="285750" indent="-285750">
              <a:buFont typeface="Wingdings" panose="05000000000000000000" pitchFamily="2" charset="2"/>
              <a:buChar char="§"/>
            </a:pPr>
            <a:r>
              <a:rPr lang="ar-SA" sz="1600" dirty="0"/>
              <a:t>لقاء </a:t>
            </a:r>
            <a:r>
              <a:rPr lang="ar-SA" sz="1600" dirty="0" err="1"/>
              <a:t>رااااااائع</a:t>
            </a:r>
            <a:r>
              <a:rPr lang="ar-SA" sz="1600" dirty="0"/>
              <a:t> نفع الله بنا وبكم ♥️♥️</a:t>
            </a:r>
          </a:p>
        </p:txBody>
      </p:sp>
    </p:spTree>
    <p:extLst>
      <p:ext uri="{BB962C8B-B14F-4D97-AF65-F5344CB8AC3E}">
        <p14:creationId xmlns:p14="http://schemas.microsoft.com/office/powerpoint/2010/main" val="2098298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711708280"/>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57%</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71%</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68%</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631888"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د. فائزة الحربي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1499959676"/>
              </p:ext>
            </p:extLst>
          </p:nvPr>
        </p:nvGraphicFramePr>
        <p:xfrm>
          <a:off x="117820" y="5684802"/>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( 6 ) : مهارات البحث العلمي  </a:t>
            </a:r>
            <a:endParaRPr lang="ar-SA" b="1" dirty="0"/>
          </a:p>
        </p:txBody>
      </p:sp>
      <p:pic>
        <p:nvPicPr>
          <p:cNvPr id="21" name="صورة 20">
            <a:extLst>
              <a:ext uri="{FF2B5EF4-FFF2-40B4-BE49-F238E27FC236}">
                <a16:creationId xmlns="" xmlns:a16="http://schemas.microsoft.com/office/drawing/2014/main" id="{B2D52391-5408-42E1-8340-D8D56985F10C}"/>
              </a:ext>
            </a:extLst>
          </p:cNvPr>
          <p:cNvPicPr>
            <a:picLocks noChangeAspect="1"/>
          </p:cNvPicPr>
          <p:nvPr/>
        </p:nvPicPr>
        <p:blipFill>
          <a:blip r:embed="rId9"/>
          <a:stretch>
            <a:fillRect/>
          </a:stretch>
        </p:blipFill>
        <p:spPr>
          <a:xfrm>
            <a:off x="2708228" y="2954574"/>
            <a:ext cx="2153337" cy="2165109"/>
          </a:xfrm>
          <a:prstGeom prst="rect">
            <a:avLst/>
          </a:prstGeom>
          <a:ln>
            <a:solidFill>
              <a:schemeClr val="accent1"/>
            </a:solidFill>
          </a:ln>
        </p:spPr>
      </p:pic>
      <p:pic>
        <p:nvPicPr>
          <p:cNvPr id="22" name="صورة 21">
            <a:extLst>
              <a:ext uri="{FF2B5EF4-FFF2-40B4-BE49-F238E27FC236}">
                <a16:creationId xmlns="" xmlns:a16="http://schemas.microsoft.com/office/drawing/2014/main" id="{60FAB678-5220-49C1-9D41-F662F1552EAD}"/>
              </a:ext>
            </a:extLst>
          </p:cNvPr>
          <p:cNvPicPr>
            <a:picLocks noChangeAspect="1"/>
          </p:cNvPicPr>
          <p:nvPr/>
        </p:nvPicPr>
        <p:blipFill>
          <a:blip r:embed="rId10"/>
          <a:stretch>
            <a:fillRect/>
          </a:stretch>
        </p:blipFill>
        <p:spPr>
          <a:xfrm>
            <a:off x="297294" y="2954575"/>
            <a:ext cx="2244793" cy="2165108"/>
          </a:xfrm>
          <a:prstGeom prst="rect">
            <a:avLst/>
          </a:prstGeom>
          <a:ln>
            <a:solidFill>
              <a:schemeClr val="accent1"/>
            </a:solidFill>
          </a:ln>
        </p:spPr>
      </p:pic>
    </p:spTree>
    <p:extLst>
      <p:ext uri="{BB962C8B-B14F-4D97-AF65-F5344CB8AC3E}">
        <p14:creationId xmlns:p14="http://schemas.microsoft.com/office/powerpoint/2010/main" val="3649575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2092881"/>
          </a:xfrm>
          <a:prstGeom prst="rect">
            <a:avLst/>
          </a:prstGeom>
        </p:spPr>
        <p:txBody>
          <a:bodyPr wrap="square">
            <a:spAutoFit/>
          </a:bodyPr>
          <a:lstStyle/>
          <a:p>
            <a:r>
              <a:rPr lang="ar-SA" sz="1600" dirty="0"/>
              <a:t>شكرا لكم على جهودكم وتعاونكم واختيار الموضوعات </a:t>
            </a:r>
            <a:r>
              <a:rPr lang="ar-SA" sz="1600" dirty="0" smtClean="0"/>
              <a:t>المتميزة</a:t>
            </a:r>
            <a:endParaRPr lang="ar-SA" sz="1600" dirty="0"/>
          </a:p>
          <a:p>
            <a:r>
              <a:rPr lang="ar-SA" sz="1600" dirty="0"/>
              <a:t>شكرا لكم ❤️</a:t>
            </a:r>
          </a:p>
          <a:p>
            <a:r>
              <a:rPr lang="ar-SA" sz="1600" dirty="0"/>
              <a:t>جزاكم الله خير الجزاء</a:t>
            </a:r>
          </a:p>
          <a:p>
            <a:r>
              <a:rPr lang="ar-SA" sz="1600" dirty="0"/>
              <a:t>جزاكم الله خيرا</a:t>
            </a:r>
          </a:p>
          <a:p>
            <a:r>
              <a:rPr lang="ar-SA" sz="1600" dirty="0"/>
              <a:t>أطالت كثيرًا في نقاط لا تستدعي، كما جعلت أمور ضرورية وركنية في البحث ونحن قد تعلمنا وطبقنا أنها حرة وراجعة لاختيار الباحث، وأنزلت البحث العلمي على مسار ليس من اهتمامنا (الإعلام) ولا توجهنا</a:t>
            </a:r>
          </a:p>
          <a:p>
            <a:r>
              <a:rPr lang="ar-SA" sz="1600" dirty="0"/>
              <a:t>بارك الله فيما تقدمونه ونفع بكم </a:t>
            </a:r>
          </a:p>
        </p:txBody>
      </p:sp>
    </p:spTree>
    <p:extLst>
      <p:ext uri="{BB962C8B-B14F-4D97-AF65-F5344CB8AC3E}">
        <p14:creationId xmlns:p14="http://schemas.microsoft.com/office/powerpoint/2010/main" val="4046774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2264862724"/>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66.7%</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86%</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58.3%</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أمل الدارج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( 7 ) : برمجيّات القرآن والســـــنّة </a:t>
            </a:r>
            <a:endParaRPr lang="ar-SA" b="1" dirty="0"/>
          </a:p>
        </p:txBody>
      </p:sp>
      <p:pic>
        <p:nvPicPr>
          <p:cNvPr id="20" name="صورة 19">
            <a:extLst>
              <a:ext uri="{FF2B5EF4-FFF2-40B4-BE49-F238E27FC236}">
                <a16:creationId xmlns="" xmlns:a16="http://schemas.microsoft.com/office/drawing/2014/main" id="{5BDB58BB-E2CA-40E5-93E3-8706793DE373}"/>
              </a:ext>
            </a:extLst>
          </p:cNvPr>
          <p:cNvPicPr>
            <a:picLocks noChangeAspect="1"/>
          </p:cNvPicPr>
          <p:nvPr/>
        </p:nvPicPr>
        <p:blipFill>
          <a:blip r:embed="rId9"/>
          <a:stretch>
            <a:fillRect/>
          </a:stretch>
        </p:blipFill>
        <p:spPr>
          <a:xfrm>
            <a:off x="2972987" y="3046285"/>
            <a:ext cx="2081729" cy="1895476"/>
          </a:xfrm>
          <a:prstGeom prst="rect">
            <a:avLst/>
          </a:prstGeom>
        </p:spPr>
      </p:pic>
      <p:pic>
        <p:nvPicPr>
          <p:cNvPr id="21" name="صورة 20">
            <a:extLst>
              <a:ext uri="{FF2B5EF4-FFF2-40B4-BE49-F238E27FC236}">
                <a16:creationId xmlns="" xmlns:a16="http://schemas.microsoft.com/office/drawing/2014/main" id="{227184E3-CBD9-4327-A86C-570C4A405918}"/>
              </a:ext>
            </a:extLst>
          </p:cNvPr>
          <p:cNvPicPr>
            <a:picLocks noChangeAspect="1"/>
          </p:cNvPicPr>
          <p:nvPr/>
        </p:nvPicPr>
        <p:blipFill>
          <a:blip r:embed="rId10"/>
          <a:stretch>
            <a:fillRect/>
          </a:stretch>
        </p:blipFill>
        <p:spPr>
          <a:xfrm>
            <a:off x="136808" y="3046285"/>
            <a:ext cx="2741860" cy="1895476"/>
          </a:xfrm>
          <a:prstGeom prst="rect">
            <a:avLst/>
          </a:prstGeom>
        </p:spPr>
      </p:pic>
    </p:spTree>
    <p:extLst>
      <p:ext uri="{BB962C8B-B14F-4D97-AF65-F5344CB8AC3E}">
        <p14:creationId xmlns:p14="http://schemas.microsoft.com/office/powerpoint/2010/main" val="2856718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3539430"/>
          </a:xfrm>
          <a:prstGeom prst="rect">
            <a:avLst/>
          </a:prstGeom>
        </p:spPr>
        <p:txBody>
          <a:bodyPr wrap="square">
            <a:spAutoFit/>
          </a:bodyPr>
          <a:lstStyle/>
          <a:p>
            <a:pPr marL="285750" indent="-285750">
              <a:buFont typeface="Wingdings" panose="05000000000000000000" pitchFamily="2" charset="2"/>
              <a:buChar char="§"/>
            </a:pPr>
            <a:r>
              <a:rPr lang="ar-SA" sz="1600" dirty="0"/>
              <a:t>شكرا لجهودكم كتب الله </a:t>
            </a:r>
            <a:r>
              <a:rPr lang="ar-SA" sz="1600" dirty="0" smtClean="0"/>
              <a:t>اجركم</a:t>
            </a:r>
            <a:endParaRPr lang="ar-SA" sz="1600" dirty="0"/>
          </a:p>
          <a:p>
            <a:pPr marL="285750" indent="-285750">
              <a:buFont typeface="Wingdings" panose="05000000000000000000" pitchFamily="2" charset="2"/>
              <a:buChar char="§"/>
            </a:pPr>
            <a:r>
              <a:rPr lang="ar-SA" sz="1600" dirty="0"/>
              <a:t>اعجبني موضوع البرمجيات الموثوقة لمدى اتصاله بالبحث العلمي والبحث الشخصي للاحاديث والتأكد منها وايضا بالنسبة للقرآن معرفة التطبيقات الموثوقة لقراءة القرآن امر مهم، ولكن من وجهة نظري لو اكتفت المدربة بعرض البرامج بشكل عام بدون التسجيل والشرح المفصل لكان انسب للفئة العمرية</a:t>
            </a:r>
          </a:p>
          <a:p>
            <a:pPr marL="285750" indent="-285750">
              <a:buFont typeface="Wingdings" panose="05000000000000000000" pitchFamily="2" charset="2"/>
              <a:buChar char="§"/>
            </a:pPr>
            <a:r>
              <a:rPr lang="ar-SA" sz="1600" dirty="0"/>
              <a:t>جزاكم الله خير</a:t>
            </a:r>
          </a:p>
          <a:p>
            <a:pPr marL="285750" indent="-285750">
              <a:buFont typeface="Wingdings" panose="05000000000000000000" pitchFamily="2" charset="2"/>
              <a:buChar char="§"/>
            </a:pPr>
            <a:r>
              <a:rPr lang="ar-SA" sz="1600" dirty="0"/>
              <a:t>دورة رائعة جزى الله القائمين عليها خير </a:t>
            </a:r>
            <a:r>
              <a:rPr lang="ar-SA" sz="1600" dirty="0" smtClean="0"/>
              <a:t>الجزاء</a:t>
            </a:r>
            <a:endParaRPr lang="ar-SA" sz="1600" dirty="0"/>
          </a:p>
          <a:p>
            <a:pPr marL="285750" indent="-285750">
              <a:buFont typeface="Wingdings" panose="05000000000000000000" pitchFamily="2" charset="2"/>
              <a:buChar char="§"/>
            </a:pPr>
            <a:r>
              <a:rPr lang="ar-SA" sz="1600" dirty="0"/>
              <a:t>لو كانت المدربة تشرح ببطء قيلا لكان أفضل لكي نتمكن بالتطبيق</a:t>
            </a:r>
          </a:p>
          <a:p>
            <a:pPr marL="285750" indent="-285750">
              <a:buFont typeface="Wingdings" panose="05000000000000000000" pitchFamily="2" charset="2"/>
              <a:buChar char="§"/>
            </a:pPr>
            <a:r>
              <a:rPr lang="ar-SA" sz="1600" dirty="0"/>
              <a:t>الله </a:t>
            </a:r>
            <a:r>
              <a:rPr lang="ar-SA" sz="1600" dirty="0" err="1"/>
              <a:t>يجزاكم</a:t>
            </a:r>
            <a:r>
              <a:rPr lang="ar-SA" sz="1600" dirty="0"/>
              <a:t> الجنة ويكتب أجركم </a:t>
            </a:r>
            <a:r>
              <a:rPr lang="ar-SA" sz="1600" dirty="0" err="1"/>
              <a:t>يارب</a:t>
            </a:r>
            <a:r>
              <a:rPr lang="ar-SA" sz="1600" dirty="0"/>
              <a:t> ❤️</a:t>
            </a:r>
          </a:p>
          <a:p>
            <a:pPr marL="285750" indent="-285750">
              <a:buFont typeface="Wingdings" panose="05000000000000000000" pitchFamily="2" charset="2"/>
              <a:buChar char="§"/>
            </a:pPr>
            <a:r>
              <a:rPr lang="ar-SA" sz="1600" dirty="0"/>
              <a:t>شكر الله </a:t>
            </a:r>
            <a:r>
              <a:rPr lang="ar-SA" sz="1600" dirty="0" smtClean="0"/>
              <a:t>سعيكم</a:t>
            </a:r>
            <a:endParaRPr lang="ar-SA" sz="1600" dirty="0"/>
          </a:p>
          <a:p>
            <a:pPr marL="285750" indent="-285750">
              <a:buFont typeface="Wingdings" panose="05000000000000000000" pitchFamily="2" charset="2"/>
              <a:buChar char="§"/>
            </a:pPr>
            <a:r>
              <a:rPr lang="ar-SA" sz="1600" dirty="0"/>
              <a:t>لا يوجد اقتراح</a:t>
            </a:r>
          </a:p>
          <a:p>
            <a:pPr marL="285750" indent="-285750">
              <a:buFont typeface="Wingdings" panose="05000000000000000000" pitchFamily="2" charset="2"/>
              <a:buChar char="§"/>
            </a:pPr>
            <a:r>
              <a:rPr lang="ar-SA" sz="1600" dirty="0"/>
              <a:t>شكرا لكم ✨❤️</a:t>
            </a:r>
          </a:p>
          <a:p>
            <a:pPr marL="285750" indent="-285750">
              <a:buFont typeface="Wingdings" panose="05000000000000000000" pitchFamily="2" charset="2"/>
              <a:buChar char="§"/>
            </a:pPr>
            <a:r>
              <a:rPr lang="ar-SA" sz="1600" dirty="0"/>
              <a:t>جزاكم الله خيرا</a:t>
            </a:r>
          </a:p>
        </p:txBody>
      </p:sp>
    </p:spTree>
    <p:extLst>
      <p:ext uri="{BB962C8B-B14F-4D97-AF65-F5344CB8AC3E}">
        <p14:creationId xmlns:p14="http://schemas.microsoft.com/office/powerpoint/2010/main" val="730284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413622750"/>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81%</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83%</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63.6%</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مها المعجل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2972184303"/>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( 8 ) : مهارات الحوار والإقنـــــــــــــــاع</a:t>
            </a:r>
            <a:endParaRPr lang="ar-SA" b="1" dirty="0"/>
          </a:p>
        </p:txBody>
      </p:sp>
      <p:pic>
        <p:nvPicPr>
          <p:cNvPr id="22" name="صورة 21">
            <a:extLst>
              <a:ext uri="{FF2B5EF4-FFF2-40B4-BE49-F238E27FC236}">
                <a16:creationId xmlns="" xmlns:a16="http://schemas.microsoft.com/office/drawing/2014/main" id="{1812DE13-0C14-41FA-A689-DCF2070EFD9B}"/>
              </a:ext>
            </a:extLst>
          </p:cNvPr>
          <p:cNvPicPr>
            <a:picLocks noChangeAspect="1"/>
          </p:cNvPicPr>
          <p:nvPr/>
        </p:nvPicPr>
        <p:blipFill>
          <a:blip r:embed="rId9"/>
          <a:stretch>
            <a:fillRect/>
          </a:stretch>
        </p:blipFill>
        <p:spPr>
          <a:xfrm>
            <a:off x="2724259" y="2871495"/>
            <a:ext cx="2354429" cy="2157582"/>
          </a:xfrm>
          <a:prstGeom prst="rect">
            <a:avLst/>
          </a:prstGeom>
          <a:ln>
            <a:solidFill>
              <a:schemeClr val="accent1"/>
            </a:solidFill>
          </a:ln>
        </p:spPr>
      </p:pic>
      <p:pic>
        <p:nvPicPr>
          <p:cNvPr id="23" name="صورة 22">
            <a:extLst>
              <a:ext uri="{FF2B5EF4-FFF2-40B4-BE49-F238E27FC236}">
                <a16:creationId xmlns="" xmlns:a16="http://schemas.microsoft.com/office/drawing/2014/main" id="{C38BA9CD-492D-45E6-8F01-75D4BFBF5E2B}"/>
              </a:ext>
            </a:extLst>
          </p:cNvPr>
          <p:cNvPicPr>
            <a:picLocks noChangeAspect="1"/>
          </p:cNvPicPr>
          <p:nvPr/>
        </p:nvPicPr>
        <p:blipFill>
          <a:blip r:embed="rId10"/>
          <a:stretch>
            <a:fillRect/>
          </a:stretch>
        </p:blipFill>
        <p:spPr>
          <a:xfrm>
            <a:off x="199770" y="2871900"/>
            <a:ext cx="2331338" cy="2156772"/>
          </a:xfrm>
          <a:prstGeom prst="rect">
            <a:avLst/>
          </a:prstGeom>
          <a:ln>
            <a:solidFill>
              <a:schemeClr val="accent1"/>
            </a:solidFill>
          </a:ln>
        </p:spPr>
      </p:pic>
    </p:spTree>
    <p:extLst>
      <p:ext uri="{BB962C8B-B14F-4D97-AF65-F5344CB8AC3E}">
        <p14:creationId xmlns:p14="http://schemas.microsoft.com/office/powerpoint/2010/main" val="884848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2554545"/>
          </a:xfrm>
          <a:prstGeom prst="rect">
            <a:avLst/>
          </a:prstGeom>
        </p:spPr>
        <p:txBody>
          <a:bodyPr wrap="square">
            <a:spAutoFit/>
          </a:bodyPr>
          <a:lstStyle/>
          <a:p>
            <a:pPr marL="285750" indent="-285750">
              <a:buFont typeface="Wingdings" panose="05000000000000000000" pitchFamily="2" charset="2"/>
              <a:buChar char="§"/>
            </a:pPr>
            <a:r>
              <a:rPr lang="ar-SA" sz="1600" dirty="0" smtClean="0"/>
              <a:t>دورة </a:t>
            </a:r>
            <a:r>
              <a:rPr lang="ar-SA" sz="1600" dirty="0"/>
              <a:t>جدا جميل وكل دورة اتشوق فيها لما بعدها كتب الله اجركم ونفعكم وزادكم من واسع فضله </a:t>
            </a:r>
          </a:p>
          <a:p>
            <a:pPr marL="285750" indent="-285750">
              <a:buFont typeface="Wingdings" panose="05000000000000000000" pitchFamily="2" charset="2"/>
              <a:buChar char="§"/>
            </a:pPr>
            <a:r>
              <a:rPr lang="ar-SA" sz="1600" dirty="0" smtClean="0"/>
              <a:t>بودي </a:t>
            </a:r>
            <a:r>
              <a:rPr lang="ar-SA" sz="1600" dirty="0"/>
              <a:t>لو تكون </a:t>
            </a:r>
            <a:r>
              <a:rPr lang="ar-SA" sz="1600" dirty="0" smtClean="0"/>
              <a:t>المدربة </a:t>
            </a:r>
            <a:r>
              <a:rPr lang="ar-SA" sz="1600" dirty="0"/>
              <a:t>بعلم على ما سيطرح او طرح لكي نتجنب التكرار ويكون فيه توسع في صلب الموضوع . ويسر الله لكم كل خير</a:t>
            </a:r>
          </a:p>
          <a:p>
            <a:pPr marL="285750" indent="-285750">
              <a:buFont typeface="Wingdings" panose="05000000000000000000" pitchFamily="2" charset="2"/>
              <a:buChar char="§"/>
            </a:pPr>
            <a:r>
              <a:rPr lang="ar-SA" sz="1600" dirty="0"/>
              <a:t>مستوى اللقاءات بدأ يقل عن سابقاتها من اللقاءات الثلاث الاولى</a:t>
            </a:r>
          </a:p>
          <a:p>
            <a:pPr marL="285750" indent="-285750">
              <a:buFont typeface="Wingdings" panose="05000000000000000000" pitchFamily="2" charset="2"/>
              <a:buChar char="§"/>
            </a:pPr>
            <a:r>
              <a:rPr lang="ar-SA" sz="1600" dirty="0"/>
              <a:t>شكرا لكم ❤️❤️</a:t>
            </a:r>
          </a:p>
          <a:p>
            <a:pPr marL="285750" indent="-285750">
              <a:buFont typeface="Wingdings" panose="05000000000000000000" pitchFamily="2" charset="2"/>
              <a:buChar char="§"/>
            </a:pPr>
            <a:r>
              <a:rPr lang="ar-SA" sz="1600" dirty="0"/>
              <a:t>تقديم الفاصل بعد كل ساعة لتغير نشاط الطالبات</a:t>
            </a:r>
          </a:p>
          <a:p>
            <a:pPr marL="285750" indent="-285750">
              <a:buFont typeface="Wingdings" panose="05000000000000000000" pitchFamily="2" charset="2"/>
              <a:buChar char="§"/>
            </a:pPr>
            <a:r>
              <a:rPr lang="ar-SA" sz="1600" dirty="0" smtClean="0"/>
              <a:t>رائعين.</a:t>
            </a:r>
            <a:endParaRPr lang="ar-SA" sz="1600" dirty="0"/>
          </a:p>
          <a:p>
            <a:pPr marL="285750" indent="-285750">
              <a:buFont typeface="Wingdings" panose="05000000000000000000" pitchFamily="2" charset="2"/>
              <a:buChar char="§"/>
            </a:pPr>
            <a:r>
              <a:rPr lang="ar-SA" sz="1600" dirty="0"/>
              <a:t>جزاكم الله خير</a:t>
            </a:r>
          </a:p>
          <a:p>
            <a:pPr marL="285750" indent="-285750">
              <a:buFont typeface="Wingdings" panose="05000000000000000000" pitchFamily="2" charset="2"/>
              <a:buChar char="§"/>
            </a:pPr>
            <a:r>
              <a:rPr lang="ar-SA" sz="1600" dirty="0"/>
              <a:t>جزاكم الله خير الجزاء</a:t>
            </a:r>
          </a:p>
        </p:txBody>
      </p:sp>
    </p:spTree>
    <p:extLst>
      <p:ext uri="{BB962C8B-B14F-4D97-AF65-F5344CB8AC3E}">
        <p14:creationId xmlns:p14="http://schemas.microsoft.com/office/powerpoint/2010/main" val="175448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sp>
        <p:nvSpPr>
          <p:cNvPr id="105" name="Google Shape;105;p2"/>
          <p:cNvSpPr txBox="1"/>
          <p:nvPr/>
        </p:nvSpPr>
        <p:spPr>
          <a:xfrm>
            <a:off x="1824234" y="788486"/>
            <a:ext cx="3209532" cy="175432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36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3600" b="1" dirty="0">
                <a:solidFill>
                  <a:srgbClr val="7DA7BC"/>
                </a:solidFill>
                <a:latin typeface="Arial"/>
                <a:ea typeface="Arial"/>
                <a:cs typeface="Arial"/>
                <a:sym typeface="Arial"/>
              </a:rPr>
              <a:t>بطاقة المشروع</a:t>
            </a:r>
            <a:endParaRPr dirty="0"/>
          </a:p>
          <a:p>
            <a:pPr marL="0" marR="0" lvl="0" indent="0" algn="ctr" rtl="1">
              <a:spcBef>
                <a:spcPts val="0"/>
              </a:spcBef>
              <a:spcAft>
                <a:spcPts val="0"/>
              </a:spcAft>
              <a:buNone/>
            </a:pPr>
            <a:endParaRPr sz="3600" b="1" dirty="0">
              <a:solidFill>
                <a:srgbClr val="7DA7BC"/>
              </a:solidFill>
              <a:latin typeface="Arial"/>
              <a:ea typeface="Arial"/>
              <a:cs typeface="Arial"/>
              <a:sym typeface="Arial"/>
            </a:endParaRPr>
          </a:p>
        </p:txBody>
      </p:sp>
      <p:graphicFrame>
        <p:nvGraphicFramePr>
          <p:cNvPr id="106" name="Google Shape;106;p2"/>
          <p:cNvGraphicFramePr/>
          <p:nvPr>
            <p:extLst>
              <p:ext uri="{D42A27DB-BD31-4B8C-83A1-F6EECF244321}">
                <p14:modId xmlns:p14="http://schemas.microsoft.com/office/powerpoint/2010/main" val="1393499798"/>
              </p:ext>
            </p:extLst>
          </p:nvPr>
        </p:nvGraphicFramePr>
        <p:xfrm>
          <a:off x="410004" y="2339752"/>
          <a:ext cx="6038000" cy="4824500"/>
        </p:xfrm>
        <a:graphic>
          <a:graphicData uri="http://schemas.openxmlformats.org/drawingml/2006/table">
            <a:tbl>
              <a:tblPr firstRow="1" bandRow="1">
                <a:noFill/>
              </a:tblPr>
              <a:tblGrid>
                <a:gridCol w="1888875">
                  <a:extLst>
                    <a:ext uri="{9D8B030D-6E8A-4147-A177-3AD203B41FA5}">
                      <a16:colId xmlns:a16="http://schemas.microsoft.com/office/drawing/2014/main" xmlns="" val="20000"/>
                    </a:ext>
                  </a:extLst>
                </a:gridCol>
                <a:gridCol w="4149125">
                  <a:extLst>
                    <a:ext uri="{9D8B030D-6E8A-4147-A177-3AD203B41FA5}">
                      <a16:colId xmlns:a16="http://schemas.microsoft.com/office/drawing/2014/main" xmlns="" val="20001"/>
                    </a:ext>
                  </a:extLst>
                </a:gridCol>
              </a:tblGrid>
              <a:tr h="1099725">
                <a:tc>
                  <a:txBody>
                    <a:bodyPr/>
                    <a:lstStyle/>
                    <a:p>
                      <a:pPr marL="0" marR="0" lvl="0" indent="0" algn="ctr" rtl="1">
                        <a:lnSpc>
                          <a:spcPct val="100000"/>
                        </a:lnSpc>
                        <a:spcBef>
                          <a:spcPts val="0"/>
                        </a:spcBef>
                        <a:spcAft>
                          <a:spcPts val="0"/>
                        </a:spcAft>
                        <a:buClr>
                          <a:schemeClr val="dk1"/>
                        </a:buClr>
                        <a:buSzPts val="1600"/>
                        <a:buFont typeface="Calibri"/>
                        <a:buNone/>
                      </a:pPr>
                      <a:endParaRPr sz="1600" b="1" u="none" strike="noStrike" cap="none" dirty="0">
                        <a:solidFill>
                          <a:srgbClr val="7DA7BC"/>
                        </a:solidFill>
                        <a:latin typeface="Arial"/>
                        <a:ea typeface="Arial"/>
                        <a:cs typeface="Arial"/>
                        <a:sym typeface="Arial"/>
                      </a:endParaRPr>
                    </a:p>
                    <a:p>
                      <a:pPr marL="0" marR="0" lvl="0" indent="0" algn="ctr" rtl="1">
                        <a:lnSpc>
                          <a:spcPct val="100000"/>
                        </a:lnSpc>
                        <a:spcBef>
                          <a:spcPts val="0"/>
                        </a:spcBef>
                        <a:spcAft>
                          <a:spcPts val="0"/>
                        </a:spcAft>
                        <a:buClr>
                          <a:srgbClr val="7DA7BC"/>
                        </a:buClr>
                        <a:buSzPts val="1600"/>
                        <a:buFont typeface="Arial"/>
                        <a:buNone/>
                      </a:pPr>
                      <a:r>
                        <a:rPr lang="ar-SA" sz="1600" b="1" u="none" strike="noStrike" cap="none" dirty="0">
                          <a:solidFill>
                            <a:srgbClr val="7DA7BC"/>
                          </a:solidFill>
                          <a:latin typeface="Arial"/>
                          <a:ea typeface="Arial"/>
                          <a:cs typeface="Arial"/>
                          <a:sym typeface="Arial"/>
                        </a:rPr>
                        <a:t>مختصر المشروع</a:t>
                      </a:r>
                      <a:endParaRPr sz="1600" b="1" u="none" strike="noStrike" cap="none" dirty="0">
                        <a:solidFill>
                          <a:srgbClr val="7DA7BC"/>
                        </a:solidFill>
                        <a:latin typeface="Arial"/>
                        <a:ea typeface="Arial"/>
                        <a:cs typeface="Arial"/>
                        <a:sym typeface="Arial"/>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lnSpc>
                          <a:spcPct val="150000"/>
                        </a:lnSpc>
                        <a:spcBef>
                          <a:spcPts val="0"/>
                        </a:spcBef>
                        <a:spcAft>
                          <a:spcPts val="0"/>
                        </a:spcAft>
                        <a:buNone/>
                      </a:pPr>
                      <a:r>
                        <a:rPr lang="ar-SA" sz="1400" b="0" u="none" strike="noStrike" cap="none" dirty="0">
                          <a:solidFill>
                            <a:srgbClr val="9D6B9C"/>
                          </a:solidFill>
                          <a:latin typeface="Arial"/>
                          <a:ea typeface="Arial"/>
                          <a:cs typeface="Arial"/>
                          <a:sym typeface="Arial"/>
                        </a:rPr>
                        <a:t>برنامج تدريبي لتأهيل  الداعيات وإكسابهن المهارات اللازمة لممارسة الدعوة من خلال 6 مجالات (الدعوي، العلمي، الفكري، المهاري ، التقني، الشخصي)</a:t>
                      </a:r>
                      <a:endParaRPr sz="1400" b="0" u="none" strike="noStrike" cap="none" dirty="0">
                        <a:solidFill>
                          <a:srgbClr val="9D6B9C"/>
                        </a:solidFill>
                        <a:latin typeface="Arial"/>
                        <a:ea typeface="Arial"/>
                        <a:cs typeface="Arial"/>
                        <a:sym typeface="Arial"/>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extLst>
                  <a:ext uri="{0D108BD9-81ED-4DB2-BD59-A6C34878D82A}">
                    <a16:rowId xmlns:a16="http://schemas.microsoft.com/office/drawing/2014/main" xmlns="" val="10000"/>
                  </a:ext>
                </a:extLst>
              </a:tr>
              <a:tr h="782600">
                <a:tc>
                  <a:txBody>
                    <a:bodyPr/>
                    <a:lstStyle/>
                    <a:p>
                      <a:pPr marL="0" marR="0" lvl="0" indent="0" algn="ctr" rtl="1">
                        <a:lnSpc>
                          <a:spcPct val="100000"/>
                        </a:lnSpc>
                        <a:spcBef>
                          <a:spcPts val="0"/>
                        </a:spcBef>
                        <a:spcAft>
                          <a:spcPts val="0"/>
                        </a:spcAft>
                        <a:buClr>
                          <a:srgbClr val="7DA7BC"/>
                        </a:buClr>
                        <a:buSzPts val="1600"/>
                        <a:buFont typeface="Arial"/>
                        <a:buNone/>
                      </a:pPr>
                      <a:r>
                        <a:rPr lang="ar-SA" sz="1600" b="1" u="none" strike="noStrike" cap="none">
                          <a:solidFill>
                            <a:srgbClr val="7DA7BC"/>
                          </a:solidFill>
                          <a:latin typeface="Arial"/>
                          <a:ea typeface="Arial"/>
                          <a:cs typeface="Arial"/>
                          <a:sym typeface="Arial"/>
                        </a:rPr>
                        <a:t>مكان تنفيذ المشروع</a:t>
                      </a:r>
                      <a:endParaRPr sz="1600" b="1" u="none" strike="noStrike" cap="none">
                        <a:solidFill>
                          <a:srgbClr val="7DA7BC"/>
                        </a:solidFill>
                        <a:latin typeface="Arial"/>
                        <a:ea typeface="Arial"/>
                        <a:cs typeface="Arial"/>
                        <a:sym typeface="Arial"/>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400" b="0" u="none" strike="noStrike" cap="none">
                          <a:solidFill>
                            <a:srgbClr val="9D6B9C"/>
                          </a:solidFill>
                          <a:latin typeface="Arial"/>
                          <a:ea typeface="Arial"/>
                          <a:cs typeface="Arial"/>
                          <a:sym typeface="Arial"/>
                        </a:rPr>
                        <a:t>قاعة تدريبية</a:t>
                      </a:r>
                      <a:endParaRPr/>
                    </a:p>
                    <a:p>
                      <a:pPr marL="0" marR="0" lvl="0" indent="0" algn="r" rtl="1">
                        <a:spcBef>
                          <a:spcPts val="0"/>
                        </a:spcBef>
                        <a:spcAft>
                          <a:spcPts val="0"/>
                        </a:spcAft>
                        <a:buNone/>
                      </a:pPr>
                      <a:endParaRPr sz="1400" b="0" u="none" strike="noStrike" cap="none">
                        <a:solidFill>
                          <a:srgbClr val="9D6B9C"/>
                        </a:solidFill>
                        <a:latin typeface="Arial"/>
                        <a:ea typeface="Arial"/>
                        <a:cs typeface="Arial"/>
                        <a:sym typeface="Arial"/>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extLst>
                  <a:ext uri="{0D108BD9-81ED-4DB2-BD59-A6C34878D82A}">
                    <a16:rowId xmlns:a16="http://schemas.microsoft.com/office/drawing/2014/main" xmlns="" val="10001"/>
                  </a:ext>
                </a:extLst>
              </a:tr>
              <a:tr h="514575">
                <a:tc>
                  <a:txBody>
                    <a:bodyPr/>
                    <a:lstStyle/>
                    <a:p>
                      <a:pPr marL="0" marR="0" lvl="0" indent="0" algn="ctr" rtl="1">
                        <a:lnSpc>
                          <a:spcPct val="100000"/>
                        </a:lnSpc>
                        <a:spcBef>
                          <a:spcPts val="0"/>
                        </a:spcBef>
                        <a:spcAft>
                          <a:spcPts val="0"/>
                        </a:spcAft>
                        <a:buClr>
                          <a:srgbClr val="7DA7BC"/>
                        </a:buClr>
                        <a:buSzPts val="1600"/>
                        <a:buFont typeface="Arial"/>
                        <a:buNone/>
                      </a:pPr>
                      <a:r>
                        <a:rPr lang="ar-SA" sz="1600" b="1" u="none" strike="noStrike" cap="none">
                          <a:solidFill>
                            <a:srgbClr val="7DA7BC"/>
                          </a:solidFill>
                          <a:latin typeface="Arial"/>
                          <a:ea typeface="Arial"/>
                          <a:cs typeface="Arial"/>
                          <a:sym typeface="Arial"/>
                        </a:rPr>
                        <a:t>تاريخ البدء</a:t>
                      </a:r>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9D6B9C"/>
                        </a:buClr>
                        <a:buSzPts val="1400"/>
                        <a:buFont typeface="Arial"/>
                        <a:buNone/>
                      </a:pPr>
                      <a:r>
                        <a:rPr lang="ar-SA" sz="1400" b="0" u="none" strike="noStrike" cap="none" dirty="0">
                          <a:solidFill>
                            <a:srgbClr val="9D6B9C"/>
                          </a:solidFill>
                          <a:latin typeface="Arial"/>
                          <a:ea typeface="Arial"/>
                          <a:cs typeface="Arial"/>
                          <a:sym typeface="Arial"/>
                        </a:rPr>
                        <a:t>28 /1 / 1443 هـ</a:t>
                      </a:r>
                      <a:endParaRPr dirty="0"/>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extLst>
                  <a:ext uri="{0D108BD9-81ED-4DB2-BD59-A6C34878D82A}">
                    <a16:rowId xmlns:a16="http://schemas.microsoft.com/office/drawing/2014/main" xmlns="" val="10002"/>
                  </a:ext>
                </a:extLst>
              </a:tr>
              <a:tr h="514575">
                <a:tc>
                  <a:txBody>
                    <a:bodyPr/>
                    <a:lstStyle/>
                    <a:p>
                      <a:pPr marL="0" marR="0" lvl="0" indent="0" algn="ctr" rtl="1">
                        <a:lnSpc>
                          <a:spcPct val="100000"/>
                        </a:lnSpc>
                        <a:spcBef>
                          <a:spcPts val="0"/>
                        </a:spcBef>
                        <a:spcAft>
                          <a:spcPts val="0"/>
                        </a:spcAft>
                        <a:buClr>
                          <a:srgbClr val="7DA7BC"/>
                        </a:buClr>
                        <a:buSzPts val="1600"/>
                        <a:buFont typeface="Arial"/>
                        <a:buNone/>
                      </a:pPr>
                      <a:r>
                        <a:rPr lang="ar-SA" sz="1600" b="1" u="none" strike="noStrike" cap="none">
                          <a:solidFill>
                            <a:srgbClr val="7DA7BC"/>
                          </a:solidFill>
                          <a:latin typeface="Arial"/>
                          <a:ea typeface="Arial"/>
                          <a:cs typeface="Arial"/>
                          <a:sym typeface="Arial"/>
                        </a:rPr>
                        <a:t>تاريخ الانتهاء</a:t>
                      </a:r>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400" b="0" u="none" strike="noStrike" cap="none" dirty="0">
                          <a:solidFill>
                            <a:srgbClr val="9D6B9C"/>
                          </a:solidFill>
                          <a:latin typeface="Arial"/>
                          <a:ea typeface="Arial"/>
                          <a:cs typeface="Arial"/>
                          <a:sym typeface="Arial"/>
                        </a:rPr>
                        <a:t>10 /5 / 1443 هـ</a:t>
                      </a:r>
                      <a:endParaRPr dirty="0"/>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extLst>
                  <a:ext uri="{0D108BD9-81ED-4DB2-BD59-A6C34878D82A}">
                    <a16:rowId xmlns:a16="http://schemas.microsoft.com/office/drawing/2014/main" xmlns="" val="10003"/>
                  </a:ext>
                </a:extLst>
              </a:tr>
              <a:tr h="1130425">
                <a:tc>
                  <a:txBody>
                    <a:bodyPr/>
                    <a:lstStyle/>
                    <a:p>
                      <a:pPr marL="0" marR="0" lvl="0" indent="0" algn="ctr" rtl="1">
                        <a:lnSpc>
                          <a:spcPct val="100000"/>
                        </a:lnSpc>
                        <a:spcBef>
                          <a:spcPts val="0"/>
                        </a:spcBef>
                        <a:spcAft>
                          <a:spcPts val="0"/>
                        </a:spcAft>
                        <a:buClr>
                          <a:srgbClr val="7DA7BC"/>
                        </a:buClr>
                        <a:buSzPts val="1600"/>
                        <a:buFont typeface="Arial"/>
                        <a:buNone/>
                      </a:pPr>
                      <a:r>
                        <a:rPr lang="ar-SA" sz="1600" b="1" u="none" strike="noStrike" cap="none">
                          <a:solidFill>
                            <a:srgbClr val="7DA7BC"/>
                          </a:solidFill>
                          <a:latin typeface="Arial"/>
                          <a:ea typeface="Arial"/>
                          <a:cs typeface="Arial"/>
                          <a:sym typeface="Arial"/>
                        </a:rPr>
                        <a:t>مدة المشروع</a:t>
                      </a:r>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400" b="0" u="none" strike="noStrike" cap="none">
                          <a:solidFill>
                            <a:srgbClr val="9D6B9C"/>
                          </a:solidFill>
                          <a:latin typeface="Arial"/>
                          <a:ea typeface="Arial"/>
                          <a:cs typeface="Arial"/>
                          <a:sym typeface="Arial"/>
                        </a:rPr>
                        <a:t>3 أشهر – 12 يوم تدريبي </a:t>
                      </a:r>
                      <a:endParaRPr/>
                    </a:p>
                    <a:p>
                      <a:pPr marL="0" marR="0" lvl="0" indent="0" algn="r" rtl="1">
                        <a:spcBef>
                          <a:spcPts val="0"/>
                        </a:spcBef>
                        <a:spcAft>
                          <a:spcPts val="0"/>
                        </a:spcAft>
                        <a:buNone/>
                      </a:pPr>
                      <a:r>
                        <a:rPr lang="ar-SA" sz="1400" b="0" u="none" strike="noStrike" cap="none">
                          <a:solidFill>
                            <a:srgbClr val="9D6B9C"/>
                          </a:solidFill>
                          <a:latin typeface="Arial"/>
                          <a:ea typeface="Arial"/>
                          <a:cs typeface="Arial"/>
                          <a:sym typeface="Arial"/>
                        </a:rPr>
                        <a:t>(بمعدل دورة تدريبية في الأسبوع)</a:t>
                      </a:r>
                      <a:endParaRPr sz="1400" b="0" u="none" strike="noStrike" cap="none">
                        <a:solidFill>
                          <a:srgbClr val="9D6B9C"/>
                        </a:solidFill>
                        <a:latin typeface="Arial"/>
                        <a:ea typeface="Arial"/>
                        <a:cs typeface="Arial"/>
                        <a:sym typeface="Arial"/>
                      </a:endParaRPr>
                    </a:p>
                    <a:p>
                      <a:pPr marL="0" marR="0" lvl="0" indent="0" algn="r" rtl="1">
                        <a:spcBef>
                          <a:spcPts val="0"/>
                        </a:spcBef>
                        <a:spcAft>
                          <a:spcPts val="0"/>
                        </a:spcAft>
                        <a:buNone/>
                      </a:pPr>
                      <a:r>
                        <a:rPr lang="ar-SA" sz="1400" b="0" u="none" strike="noStrike" cap="none">
                          <a:solidFill>
                            <a:srgbClr val="9D6B9C"/>
                          </a:solidFill>
                          <a:latin typeface="Arial"/>
                          <a:ea typeface="Arial"/>
                          <a:cs typeface="Arial"/>
                          <a:sym typeface="Arial"/>
                        </a:rPr>
                        <a:t> +3 لقاءات مفتوحة + الحفل الختامي</a:t>
                      </a:r>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extLst>
                  <a:ext uri="{0D108BD9-81ED-4DB2-BD59-A6C34878D82A}">
                    <a16:rowId xmlns:a16="http://schemas.microsoft.com/office/drawing/2014/main" xmlns="" val="10004"/>
                  </a:ext>
                </a:extLst>
              </a:tr>
              <a:tr h="782600">
                <a:tc>
                  <a:txBody>
                    <a:bodyPr/>
                    <a:lstStyle/>
                    <a:p>
                      <a:pPr marL="0" marR="0" lvl="0" indent="0" algn="ctr" rtl="1">
                        <a:lnSpc>
                          <a:spcPct val="100000"/>
                        </a:lnSpc>
                        <a:spcBef>
                          <a:spcPts val="0"/>
                        </a:spcBef>
                        <a:spcAft>
                          <a:spcPts val="0"/>
                        </a:spcAft>
                        <a:buClr>
                          <a:srgbClr val="7DA7BC"/>
                        </a:buClr>
                        <a:buSzPts val="1600"/>
                        <a:buFont typeface="Arial"/>
                        <a:buNone/>
                      </a:pPr>
                      <a:r>
                        <a:rPr lang="ar-SA" sz="1600" b="1" u="none" strike="noStrike" cap="none">
                          <a:solidFill>
                            <a:srgbClr val="7DA7BC"/>
                          </a:solidFill>
                          <a:latin typeface="Arial"/>
                          <a:ea typeface="Arial"/>
                          <a:cs typeface="Arial"/>
                          <a:sym typeface="Arial"/>
                        </a:rPr>
                        <a:t>عدد المستفيدات</a:t>
                      </a:r>
                      <a:endParaRPr/>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400" b="0" u="none" strike="noStrike" cap="none" dirty="0">
                          <a:solidFill>
                            <a:srgbClr val="9D6B9C"/>
                          </a:solidFill>
                          <a:latin typeface="Arial"/>
                          <a:ea typeface="Arial"/>
                          <a:cs typeface="Arial"/>
                          <a:sym typeface="Arial"/>
                        </a:rPr>
                        <a:t>30 متدربة ، مع تخصيص 10مقعد لطالبات المنح بجامعة الأميرة نورة من جنسيات متعددة .</a:t>
                      </a:r>
                      <a:endParaRPr dirty="0"/>
                    </a:p>
                  </a:txBody>
                  <a:tcPr marL="91450" marR="91450" marT="45725" marB="45725">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491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4043037490"/>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88.7%</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86%</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80%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هادي الصالح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1851489047"/>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890331" y="1298593"/>
            <a:ext cx="5229737" cy="75622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( 9 ) :</a:t>
            </a:r>
          </a:p>
          <a:p>
            <a:pPr algn="ctr"/>
            <a:r>
              <a:rPr lang="ar-SA" b="1" dirty="0" smtClean="0"/>
              <a:t> توظيف التقنية في الدعوة وصناعة المحتوى الرقمي ( 1 ) </a:t>
            </a:r>
            <a:endParaRPr lang="ar-SA" b="1" dirty="0"/>
          </a:p>
        </p:txBody>
      </p:sp>
      <p:pic>
        <p:nvPicPr>
          <p:cNvPr id="22" name="صورة 21">
            <a:extLst>
              <a:ext uri="{FF2B5EF4-FFF2-40B4-BE49-F238E27FC236}">
                <a16:creationId xmlns="" xmlns:a16="http://schemas.microsoft.com/office/drawing/2014/main" id="{C4A6FA62-CDF0-494D-9207-663E006BB1D7}"/>
              </a:ext>
            </a:extLst>
          </p:cNvPr>
          <p:cNvPicPr>
            <a:picLocks noChangeAspect="1"/>
          </p:cNvPicPr>
          <p:nvPr/>
        </p:nvPicPr>
        <p:blipFill>
          <a:blip r:embed="rId9"/>
          <a:stretch>
            <a:fillRect/>
          </a:stretch>
        </p:blipFill>
        <p:spPr>
          <a:xfrm>
            <a:off x="2534813" y="2860632"/>
            <a:ext cx="2326751" cy="2405553"/>
          </a:xfrm>
          <a:prstGeom prst="rect">
            <a:avLst/>
          </a:prstGeom>
          <a:ln>
            <a:solidFill>
              <a:schemeClr val="accent1"/>
            </a:solidFill>
          </a:ln>
        </p:spPr>
      </p:pic>
      <p:pic>
        <p:nvPicPr>
          <p:cNvPr id="23" name="صورة 22">
            <a:extLst>
              <a:ext uri="{FF2B5EF4-FFF2-40B4-BE49-F238E27FC236}">
                <a16:creationId xmlns="" xmlns:a16="http://schemas.microsoft.com/office/drawing/2014/main" id="{B84446D1-3276-44F1-B3B5-827A69F2E14B}"/>
              </a:ext>
            </a:extLst>
          </p:cNvPr>
          <p:cNvPicPr>
            <a:picLocks noChangeAspect="1"/>
          </p:cNvPicPr>
          <p:nvPr/>
        </p:nvPicPr>
        <p:blipFill>
          <a:blip r:embed="rId10"/>
          <a:stretch>
            <a:fillRect/>
          </a:stretch>
        </p:blipFill>
        <p:spPr>
          <a:xfrm>
            <a:off x="251640" y="2855913"/>
            <a:ext cx="2232375" cy="2426260"/>
          </a:xfrm>
          <a:prstGeom prst="rect">
            <a:avLst/>
          </a:prstGeom>
          <a:ln>
            <a:solidFill>
              <a:schemeClr val="accent1"/>
            </a:solidFill>
          </a:ln>
        </p:spPr>
      </p:pic>
    </p:spTree>
    <p:extLst>
      <p:ext uri="{BB962C8B-B14F-4D97-AF65-F5344CB8AC3E}">
        <p14:creationId xmlns:p14="http://schemas.microsoft.com/office/powerpoint/2010/main" val="4211426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3293209"/>
          </a:xfrm>
          <a:prstGeom prst="rect">
            <a:avLst/>
          </a:prstGeom>
        </p:spPr>
        <p:txBody>
          <a:bodyPr wrap="square">
            <a:spAutoFit/>
          </a:bodyPr>
          <a:lstStyle/>
          <a:p>
            <a:pPr marL="285750" indent="-285750">
              <a:buFont typeface="Wingdings" panose="05000000000000000000" pitchFamily="2" charset="2"/>
              <a:buChar char="§"/>
            </a:pPr>
            <a:r>
              <a:rPr lang="ar-SA" sz="1600" dirty="0" err="1"/>
              <a:t>شكرالله</a:t>
            </a:r>
            <a:r>
              <a:rPr lang="ar-SA" sz="1600" dirty="0"/>
              <a:t> جهودكم</a:t>
            </a:r>
          </a:p>
          <a:p>
            <a:pPr marL="285750" indent="-285750">
              <a:buFont typeface="Wingdings" panose="05000000000000000000" pitchFamily="2" charset="2"/>
              <a:buChar char="§"/>
            </a:pPr>
            <a:r>
              <a:rPr lang="ar-SA" sz="1600" dirty="0"/>
              <a:t>دورة رائعة نترقب بشوق اللقاء الثاني</a:t>
            </a:r>
          </a:p>
          <a:p>
            <a:pPr marL="285750" indent="-285750">
              <a:buFont typeface="Wingdings" panose="05000000000000000000" pitchFamily="2" charset="2"/>
              <a:buChar char="§"/>
            </a:pPr>
            <a:r>
              <a:rPr lang="ar-SA" sz="1600" dirty="0"/>
              <a:t>الله </a:t>
            </a:r>
            <a:r>
              <a:rPr lang="ar-SA" sz="1600" dirty="0" err="1"/>
              <a:t>يجزاكم</a:t>
            </a:r>
            <a:r>
              <a:rPr lang="ar-SA" sz="1600" dirty="0"/>
              <a:t> الجنة. ❤️</a:t>
            </a:r>
          </a:p>
          <a:p>
            <a:pPr marL="285750" indent="-285750">
              <a:buFont typeface="Wingdings" panose="05000000000000000000" pitchFamily="2" charset="2"/>
              <a:buChar char="§"/>
            </a:pPr>
            <a:r>
              <a:rPr lang="ar-SA" sz="1600" dirty="0"/>
              <a:t>شكرا لكم إبداع بكل مره وتميز باختيار </a:t>
            </a:r>
            <a:r>
              <a:rPr lang="ar-SA" sz="1600" dirty="0" smtClean="0"/>
              <a:t>الدعاة. شكرا </a:t>
            </a:r>
            <a:r>
              <a:rPr lang="ar-SA" sz="1600" dirty="0"/>
              <a:t>لجهودكم </a:t>
            </a:r>
            <a:r>
              <a:rPr lang="ar-SA" sz="1600" dirty="0" err="1"/>
              <a:t>الرائع..دمتم</a:t>
            </a:r>
            <a:r>
              <a:rPr lang="ar-SA" sz="1600" dirty="0"/>
              <a:t> منارة خير للعلم </a:t>
            </a:r>
            <a:r>
              <a:rPr lang="ar-SA" sz="1600" dirty="0" smtClean="0"/>
              <a:t>والدعوة..</a:t>
            </a:r>
            <a:r>
              <a:rPr lang="ar-SA" sz="1600" dirty="0" err="1"/>
              <a:t>ولاتقفو</a:t>
            </a:r>
            <a:r>
              <a:rPr lang="ar-SA" sz="1600" dirty="0"/>
              <a:t> فالوقت وقتكم ونحتاج مثل هذه البرامج دائما ولجميع فئات المجتمع</a:t>
            </a:r>
          </a:p>
          <a:p>
            <a:pPr marL="285750" indent="-285750">
              <a:buFont typeface="Wingdings" panose="05000000000000000000" pitchFamily="2" charset="2"/>
              <a:buChar char="§"/>
            </a:pPr>
            <a:r>
              <a:rPr lang="ar-SA" sz="1600" dirty="0"/>
              <a:t>مدرب </a:t>
            </a:r>
            <a:r>
              <a:rPr lang="ar-SA" sz="1600" dirty="0" smtClean="0"/>
              <a:t>ممتاز</a:t>
            </a:r>
            <a:endParaRPr lang="ar-SA" sz="1600" dirty="0"/>
          </a:p>
          <a:p>
            <a:pPr marL="285750" indent="-285750">
              <a:buFont typeface="Wingdings" panose="05000000000000000000" pitchFamily="2" charset="2"/>
              <a:buChar char="§"/>
            </a:pPr>
            <a:r>
              <a:rPr lang="ar-SA" sz="1600" dirty="0"/>
              <a:t>اللقاء كان مفيد وممتع</a:t>
            </a:r>
          </a:p>
          <a:p>
            <a:pPr marL="285750" indent="-285750">
              <a:buFont typeface="Wingdings" panose="05000000000000000000" pitchFamily="2" charset="2"/>
              <a:buChar char="§"/>
            </a:pPr>
            <a:r>
              <a:rPr lang="ar-SA" sz="1600" dirty="0"/>
              <a:t>شكرا لكم ❤️❤️❤️</a:t>
            </a:r>
          </a:p>
          <a:p>
            <a:pPr marL="285750" indent="-285750">
              <a:buFont typeface="Wingdings" panose="05000000000000000000" pitchFamily="2" charset="2"/>
              <a:buChar char="§"/>
            </a:pPr>
            <a:r>
              <a:rPr lang="ar-SA" sz="1600" dirty="0"/>
              <a:t>شكرًا </a:t>
            </a:r>
            <a:r>
              <a:rPr lang="ar-SA" sz="1600" dirty="0" smtClean="0"/>
              <a:t>لكم</a:t>
            </a:r>
            <a:endParaRPr lang="ar-SA" sz="1600" dirty="0"/>
          </a:p>
          <a:p>
            <a:pPr marL="285750" indent="-285750">
              <a:buFont typeface="Wingdings" panose="05000000000000000000" pitchFamily="2" charset="2"/>
              <a:buChar char="§"/>
            </a:pPr>
            <a:r>
              <a:rPr lang="ar-SA" sz="1600" dirty="0"/>
              <a:t>استمروا ❤️</a:t>
            </a:r>
          </a:p>
          <a:p>
            <a:pPr marL="285750" indent="-285750">
              <a:buFont typeface="Wingdings" panose="05000000000000000000" pitchFamily="2" charset="2"/>
              <a:buChar char="§"/>
            </a:pPr>
            <a:r>
              <a:rPr lang="ar-SA" sz="1600" dirty="0"/>
              <a:t>جزاكم الله خير الجزاء بالدنيا </a:t>
            </a:r>
            <a:r>
              <a:rPr lang="ar-SA" sz="1600" dirty="0" err="1"/>
              <a:t>والاخره</a:t>
            </a:r>
            <a:endParaRPr lang="ar-SA" sz="1600" dirty="0"/>
          </a:p>
          <a:p>
            <a:pPr marL="285750" indent="-285750">
              <a:buFont typeface="Wingdings" panose="05000000000000000000" pitchFamily="2" charset="2"/>
              <a:buChar char="§"/>
            </a:pPr>
            <a:r>
              <a:rPr lang="ar-SA" sz="1600" dirty="0"/>
              <a:t>بارك الله لكم</a:t>
            </a:r>
          </a:p>
        </p:txBody>
      </p:sp>
    </p:spTree>
    <p:extLst>
      <p:ext uri="{BB962C8B-B14F-4D97-AF65-F5344CB8AC3E}">
        <p14:creationId xmlns:p14="http://schemas.microsoft.com/office/powerpoint/2010/main" val="2646688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470489770"/>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87%</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95%</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91%</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هند </a:t>
            </a:r>
            <a:r>
              <a:rPr lang="ar-SA" sz="1600" dirty="0" err="1" smtClean="0">
                <a:solidFill>
                  <a:prstClr val="black"/>
                </a:solidFill>
                <a:cs typeface="Calibri" panose="020F0502020204030204" pitchFamily="34" charset="0"/>
              </a:rPr>
              <a:t>جعموم</a:t>
            </a:r>
            <a:r>
              <a:rPr lang="ar-SA" sz="1600" dirty="0" smtClean="0">
                <a:solidFill>
                  <a:prstClr val="black"/>
                </a:solidFill>
                <a:cs typeface="Calibri" panose="020F0502020204030204" pitchFamily="34" charset="0"/>
              </a:rPr>
              <a:t>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05861" y="2241801"/>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3365663428"/>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( 10 ) : أنماط الشخصيّة وطرق التأثير</a:t>
            </a:r>
            <a:endParaRPr lang="ar-SA" b="1" dirty="0"/>
          </a:p>
        </p:txBody>
      </p:sp>
      <p:pic>
        <p:nvPicPr>
          <p:cNvPr id="22" name="صورة 21">
            <a:extLst>
              <a:ext uri="{FF2B5EF4-FFF2-40B4-BE49-F238E27FC236}">
                <a16:creationId xmlns="" xmlns:a16="http://schemas.microsoft.com/office/drawing/2014/main" id="{2BBC3BF2-B81C-408C-8099-C58C40C251D5}"/>
              </a:ext>
            </a:extLst>
          </p:cNvPr>
          <p:cNvPicPr>
            <a:picLocks noChangeAspect="1"/>
          </p:cNvPicPr>
          <p:nvPr/>
        </p:nvPicPr>
        <p:blipFill>
          <a:blip r:embed="rId9"/>
          <a:stretch>
            <a:fillRect/>
          </a:stretch>
        </p:blipFill>
        <p:spPr>
          <a:xfrm>
            <a:off x="2470989" y="2831082"/>
            <a:ext cx="2068421" cy="2240455"/>
          </a:xfrm>
          <a:prstGeom prst="rect">
            <a:avLst/>
          </a:prstGeom>
          <a:ln>
            <a:solidFill>
              <a:schemeClr val="accent1"/>
            </a:solidFill>
          </a:ln>
        </p:spPr>
      </p:pic>
      <p:pic>
        <p:nvPicPr>
          <p:cNvPr id="23" name="صورة 22">
            <a:extLst>
              <a:ext uri="{FF2B5EF4-FFF2-40B4-BE49-F238E27FC236}">
                <a16:creationId xmlns="" xmlns:a16="http://schemas.microsoft.com/office/drawing/2014/main" id="{4C6B8B42-2C70-4B4E-8F2D-2483B58D0757}"/>
              </a:ext>
            </a:extLst>
          </p:cNvPr>
          <p:cNvPicPr>
            <a:picLocks noChangeAspect="1"/>
          </p:cNvPicPr>
          <p:nvPr/>
        </p:nvPicPr>
        <p:blipFill>
          <a:blip r:embed="rId10"/>
          <a:stretch>
            <a:fillRect/>
          </a:stretch>
        </p:blipFill>
        <p:spPr>
          <a:xfrm>
            <a:off x="460375" y="2826952"/>
            <a:ext cx="1926060" cy="2246240"/>
          </a:xfrm>
          <a:prstGeom prst="rect">
            <a:avLst/>
          </a:prstGeom>
          <a:ln>
            <a:solidFill>
              <a:schemeClr val="accent1"/>
            </a:solidFill>
          </a:ln>
        </p:spPr>
      </p:pic>
    </p:spTree>
    <p:extLst>
      <p:ext uri="{BB962C8B-B14F-4D97-AF65-F5344CB8AC3E}">
        <p14:creationId xmlns:p14="http://schemas.microsoft.com/office/powerpoint/2010/main" val="3188287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2062103"/>
          </a:xfrm>
          <a:prstGeom prst="rect">
            <a:avLst/>
          </a:prstGeom>
        </p:spPr>
        <p:txBody>
          <a:bodyPr wrap="square">
            <a:spAutoFit/>
          </a:bodyPr>
          <a:lstStyle/>
          <a:p>
            <a:pPr marL="285750" indent="-285750">
              <a:buFont typeface="Wingdings" panose="05000000000000000000" pitchFamily="2" charset="2"/>
              <a:buChar char="§"/>
            </a:pPr>
            <a:r>
              <a:rPr lang="ar-SA" sz="1600" dirty="0" err="1"/>
              <a:t>شكرالله</a:t>
            </a:r>
            <a:r>
              <a:rPr lang="ar-SA" sz="1600" dirty="0"/>
              <a:t> جهودكم</a:t>
            </a:r>
          </a:p>
          <a:p>
            <a:pPr marL="285750" indent="-285750">
              <a:buFont typeface="Wingdings" panose="05000000000000000000" pitchFamily="2" charset="2"/>
              <a:buChar char="§"/>
            </a:pPr>
            <a:r>
              <a:rPr lang="ar-SA" sz="1600" dirty="0" smtClean="0"/>
              <a:t>مدربة ممتاز</a:t>
            </a:r>
            <a:endParaRPr lang="ar-SA" sz="1600" dirty="0"/>
          </a:p>
          <a:p>
            <a:pPr marL="285750" indent="-285750">
              <a:buFont typeface="Wingdings" panose="05000000000000000000" pitchFamily="2" charset="2"/>
              <a:buChar char="§"/>
            </a:pPr>
            <a:r>
              <a:rPr lang="ar-SA" sz="1600" dirty="0"/>
              <a:t>اللقاء كان مفيد وممتع</a:t>
            </a:r>
          </a:p>
          <a:p>
            <a:pPr marL="285750" indent="-285750">
              <a:buFont typeface="Wingdings" panose="05000000000000000000" pitchFamily="2" charset="2"/>
              <a:buChar char="§"/>
            </a:pPr>
            <a:r>
              <a:rPr lang="ar-SA" sz="1600" dirty="0"/>
              <a:t>شكرا لكم ❤️❤️❤️</a:t>
            </a:r>
          </a:p>
          <a:p>
            <a:pPr marL="285750" indent="-285750">
              <a:buFont typeface="Wingdings" panose="05000000000000000000" pitchFamily="2" charset="2"/>
              <a:buChar char="§"/>
            </a:pPr>
            <a:r>
              <a:rPr lang="ar-SA" sz="1600" dirty="0"/>
              <a:t>شكرًا </a:t>
            </a:r>
            <a:r>
              <a:rPr lang="ar-SA" sz="1600" dirty="0" smtClean="0"/>
              <a:t>لكم</a:t>
            </a:r>
            <a:endParaRPr lang="ar-SA" sz="1600" dirty="0"/>
          </a:p>
          <a:p>
            <a:pPr marL="285750" indent="-285750">
              <a:buFont typeface="Wingdings" panose="05000000000000000000" pitchFamily="2" charset="2"/>
              <a:buChar char="§"/>
            </a:pPr>
            <a:r>
              <a:rPr lang="ar-SA" sz="1600" dirty="0"/>
              <a:t>استمروا ❤️</a:t>
            </a:r>
          </a:p>
          <a:p>
            <a:pPr marL="285750" indent="-285750">
              <a:buFont typeface="Wingdings" panose="05000000000000000000" pitchFamily="2" charset="2"/>
              <a:buChar char="§"/>
            </a:pPr>
            <a:r>
              <a:rPr lang="ar-SA" sz="1600" dirty="0"/>
              <a:t>جزاكم الله خير الجزاء بالدنيا </a:t>
            </a:r>
            <a:r>
              <a:rPr lang="ar-SA" sz="1600" dirty="0" err="1"/>
              <a:t>والاخره</a:t>
            </a:r>
            <a:endParaRPr lang="ar-SA" sz="1600" dirty="0"/>
          </a:p>
          <a:p>
            <a:pPr marL="285750" indent="-285750">
              <a:buFont typeface="Wingdings" panose="05000000000000000000" pitchFamily="2" charset="2"/>
              <a:buChar char="§"/>
            </a:pPr>
            <a:r>
              <a:rPr lang="ar-SA" sz="1600" dirty="0"/>
              <a:t>بارك الله لكم</a:t>
            </a:r>
          </a:p>
        </p:txBody>
      </p:sp>
    </p:spTree>
    <p:extLst>
      <p:ext uri="{BB962C8B-B14F-4D97-AF65-F5344CB8AC3E}">
        <p14:creationId xmlns:p14="http://schemas.microsoft.com/office/powerpoint/2010/main" val="1915225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376768024"/>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90.5%</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نجاة </a:t>
            </a:r>
            <a:r>
              <a:rPr lang="ar-SA" sz="1600" dirty="0" err="1" smtClean="0">
                <a:solidFill>
                  <a:prstClr val="black"/>
                </a:solidFill>
                <a:cs typeface="Calibri" panose="020F0502020204030204" pitchFamily="34" charset="0"/>
              </a:rPr>
              <a:t>شراحيلي</a:t>
            </a:r>
            <a:r>
              <a:rPr lang="ar-SA" sz="1600" dirty="0" smtClean="0">
                <a:solidFill>
                  <a:prstClr val="black"/>
                </a:solidFill>
                <a:cs typeface="Calibri" panose="020F0502020204030204" pitchFamily="34" charset="0"/>
              </a:rPr>
              <a:t>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1891987209"/>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( 11) : مهارات العرض والإلقـــــــــاء</a:t>
            </a:r>
            <a:endParaRPr lang="ar-SA" b="1" dirty="0"/>
          </a:p>
        </p:txBody>
      </p:sp>
      <p:pic>
        <p:nvPicPr>
          <p:cNvPr id="22" name="صورة 21">
            <a:extLst>
              <a:ext uri="{FF2B5EF4-FFF2-40B4-BE49-F238E27FC236}">
                <a16:creationId xmlns="" xmlns:a16="http://schemas.microsoft.com/office/drawing/2014/main" id="{181DA9AE-D540-4BF7-93B4-06E4554F892B}"/>
              </a:ext>
            </a:extLst>
          </p:cNvPr>
          <p:cNvPicPr>
            <a:picLocks noChangeAspect="1"/>
          </p:cNvPicPr>
          <p:nvPr/>
        </p:nvPicPr>
        <p:blipFill>
          <a:blip r:embed="rId9"/>
          <a:stretch>
            <a:fillRect/>
          </a:stretch>
        </p:blipFill>
        <p:spPr>
          <a:xfrm>
            <a:off x="275095" y="2933265"/>
            <a:ext cx="2049145" cy="2159204"/>
          </a:xfrm>
          <a:prstGeom prst="rect">
            <a:avLst/>
          </a:prstGeom>
          <a:ln>
            <a:solidFill>
              <a:schemeClr val="accent1"/>
            </a:solidFill>
          </a:ln>
        </p:spPr>
      </p:pic>
      <p:pic>
        <p:nvPicPr>
          <p:cNvPr id="23" name="صورة 22">
            <a:extLst>
              <a:ext uri="{FF2B5EF4-FFF2-40B4-BE49-F238E27FC236}">
                <a16:creationId xmlns="" xmlns:a16="http://schemas.microsoft.com/office/drawing/2014/main" id="{D79205D0-0DEF-4616-9554-1D3594EEE5A9}"/>
              </a:ext>
            </a:extLst>
          </p:cNvPr>
          <p:cNvPicPr>
            <a:picLocks noChangeAspect="1"/>
          </p:cNvPicPr>
          <p:nvPr/>
        </p:nvPicPr>
        <p:blipFill>
          <a:blip r:embed="rId10"/>
          <a:stretch>
            <a:fillRect/>
          </a:stretch>
        </p:blipFill>
        <p:spPr>
          <a:xfrm>
            <a:off x="2425064" y="2933266"/>
            <a:ext cx="2276112" cy="2159204"/>
          </a:xfrm>
          <a:prstGeom prst="rect">
            <a:avLst/>
          </a:prstGeom>
          <a:ln>
            <a:solidFill>
              <a:schemeClr val="accent1"/>
            </a:solidFill>
          </a:ln>
        </p:spPr>
      </p:pic>
    </p:spTree>
    <p:extLst>
      <p:ext uri="{BB962C8B-B14F-4D97-AF65-F5344CB8AC3E}">
        <p14:creationId xmlns:p14="http://schemas.microsoft.com/office/powerpoint/2010/main" val="2725614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6247864"/>
          </a:xfrm>
          <a:prstGeom prst="rect">
            <a:avLst/>
          </a:prstGeom>
        </p:spPr>
        <p:txBody>
          <a:bodyPr wrap="square">
            <a:spAutoFit/>
          </a:bodyPr>
          <a:lstStyle/>
          <a:p>
            <a:pPr marL="285750" indent="-285750">
              <a:buFont typeface="Wingdings" panose="05000000000000000000" pitchFamily="2" charset="2"/>
              <a:buChar char="§"/>
            </a:pPr>
            <a:r>
              <a:rPr lang="ar-SA" sz="1600" dirty="0"/>
              <a:t>جزاكم الله خير الجزاء بالدنيا </a:t>
            </a:r>
            <a:r>
              <a:rPr lang="ar-SA" sz="1600" dirty="0" err="1"/>
              <a:t>والاخره</a:t>
            </a:r>
            <a:endParaRPr lang="ar-SA" sz="1600" dirty="0"/>
          </a:p>
          <a:p>
            <a:pPr marL="285750" indent="-285750">
              <a:buFont typeface="Wingdings" panose="05000000000000000000" pitchFamily="2" charset="2"/>
              <a:buChar char="§"/>
            </a:pPr>
            <a:r>
              <a:rPr lang="ar-SA" sz="1600" dirty="0"/>
              <a:t>جزاكم الله خير </a:t>
            </a:r>
            <a:r>
              <a:rPr lang="ar-SA" sz="1600" dirty="0" smtClean="0"/>
              <a:t>الجزاء</a:t>
            </a:r>
            <a:endParaRPr lang="ar-SA" sz="1600" dirty="0"/>
          </a:p>
          <a:p>
            <a:pPr marL="285750" indent="-285750">
              <a:buFont typeface="Wingdings" panose="05000000000000000000" pitchFamily="2" charset="2"/>
              <a:buChar char="§"/>
            </a:pPr>
            <a:r>
              <a:rPr lang="ar-SA" sz="1600" dirty="0"/>
              <a:t>جزاكم الله خير</a:t>
            </a:r>
          </a:p>
          <a:p>
            <a:pPr marL="285750" indent="-285750">
              <a:buFont typeface="Wingdings" panose="05000000000000000000" pitchFamily="2" charset="2"/>
              <a:buChar char="§"/>
            </a:pPr>
            <a:r>
              <a:rPr lang="ar-SA" sz="1600" dirty="0"/>
              <a:t>جزاكن الله خير الجزاء</a:t>
            </a:r>
          </a:p>
          <a:p>
            <a:pPr marL="285750" indent="-285750">
              <a:buFont typeface="Wingdings" panose="05000000000000000000" pitchFamily="2" charset="2"/>
              <a:buChar char="§"/>
            </a:pPr>
            <a:r>
              <a:rPr lang="ar-SA" sz="1600" dirty="0"/>
              <a:t>دورة تطبيقية ممتازة يحتاجها الداعية و تحتاج لوقت أكبر للتطبيق</a:t>
            </a:r>
          </a:p>
          <a:p>
            <a:pPr marL="285750" indent="-285750">
              <a:buFont typeface="Wingdings" panose="05000000000000000000" pitchFamily="2" charset="2"/>
              <a:buChar char="§"/>
            </a:pPr>
            <a:r>
              <a:rPr lang="ar-SA" sz="1600" dirty="0"/>
              <a:t>جزاكم الله خيرا واسعدكم المولى</a:t>
            </a:r>
          </a:p>
          <a:p>
            <a:pPr marL="285750" indent="-285750">
              <a:buFont typeface="Wingdings" panose="05000000000000000000" pitchFamily="2" charset="2"/>
              <a:buChar char="§"/>
            </a:pPr>
            <a:r>
              <a:rPr lang="ar-SA" sz="1600" dirty="0"/>
              <a:t>يا لها من جمال مدربة متميزة ومبدعه</a:t>
            </a:r>
          </a:p>
          <a:p>
            <a:pPr marL="285750" indent="-285750">
              <a:buFont typeface="Wingdings" panose="05000000000000000000" pitchFamily="2" charset="2"/>
              <a:buChar char="§"/>
            </a:pPr>
            <a:r>
              <a:rPr lang="ar-SA" sz="1600" dirty="0"/>
              <a:t>ابدعت أ. نجاة دورة جدا </a:t>
            </a:r>
            <a:r>
              <a:rPr lang="ar-SA" sz="1600" dirty="0" err="1"/>
              <a:t>مثرية</a:t>
            </a:r>
            <a:r>
              <a:rPr lang="ar-SA" sz="1600" dirty="0"/>
              <a:t> استفدت منها الكثير ..وبشاشتها تجذب </a:t>
            </a:r>
            <a:r>
              <a:rPr lang="ar-SA" sz="1600" dirty="0" err="1"/>
              <a:t>الجمهور..شكرا</a:t>
            </a:r>
            <a:r>
              <a:rPr lang="ar-SA" sz="1600" dirty="0"/>
              <a:t> لكم معين على الاختيار المتميز والدورة الأروع</a:t>
            </a:r>
          </a:p>
          <a:p>
            <a:pPr marL="285750" indent="-285750">
              <a:buFont typeface="Wingdings" panose="05000000000000000000" pitchFamily="2" charset="2"/>
              <a:buChar char="§"/>
            </a:pPr>
            <a:r>
              <a:rPr lang="ar-SA" sz="1600" dirty="0"/>
              <a:t>الله يوفقكم ويبارك في جهودكم</a:t>
            </a:r>
          </a:p>
          <a:p>
            <a:pPr marL="285750" indent="-285750">
              <a:buFont typeface="Wingdings" panose="05000000000000000000" pitchFamily="2" charset="2"/>
              <a:buChar char="§"/>
            </a:pPr>
            <a:r>
              <a:rPr lang="ar-SA" sz="1600" dirty="0"/>
              <a:t>الأستاذة متمكنة ما شاء الله فاقترح لو تكون معنا يوم السبت بإذن الله عند التدريب على الإلقاء.. جزيتم خيرًا</a:t>
            </a:r>
          </a:p>
          <a:p>
            <a:pPr marL="285750" indent="-285750">
              <a:buFont typeface="Wingdings" panose="05000000000000000000" pitchFamily="2" charset="2"/>
              <a:buChar char="§"/>
            </a:pPr>
            <a:r>
              <a:rPr lang="ar-SA" sz="1600" dirty="0"/>
              <a:t>نشكركم على ما تقدموه و كتب الله أجركم و احسن اليكم و وفقكم لكل خير❤</a:t>
            </a:r>
          </a:p>
          <a:p>
            <a:pPr marL="285750" indent="-285750">
              <a:buFont typeface="Wingdings" panose="05000000000000000000" pitchFamily="2" charset="2"/>
              <a:buChar char="§"/>
            </a:pPr>
            <a:r>
              <a:rPr lang="ar-SA" sz="1600" dirty="0"/>
              <a:t>جزاكم ربي خير الجزاء، أعجبني وجود تطبيق على الدورة لكن تمنيت أن الوقت يكون أكثر للتمرين</a:t>
            </a:r>
          </a:p>
          <a:p>
            <a:pPr marL="285750" indent="-285750">
              <a:buFont typeface="Wingdings" panose="05000000000000000000" pitchFamily="2" charset="2"/>
              <a:buChar char="§"/>
            </a:pPr>
            <a:r>
              <a:rPr lang="ar-SA" sz="1600" dirty="0"/>
              <a:t>شكرا لكم لاستضافتكم مثل هذا الجمال والإبداع ❤️</a:t>
            </a:r>
          </a:p>
          <a:p>
            <a:pPr marL="285750" indent="-285750">
              <a:buFont typeface="Wingdings" panose="05000000000000000000" pitchFamily="2" charset="2"/>
              <a:buChar char="§"/>
            </a:pPr>
            <a:r>
              <a:rPr lang="ar-SA" sz="1600" dirty="0"/>
              <a:t>ليس لدي ملاحظه وانما شكر وثناء وتقدير</a:t>
            </a:r>
          </a:p>
          <a:p>
            <a:pPr marL="285750" indent="-285750">
              <a:buFont typeface="Wingdings" panose="05000000000000000000" pitchFamily="2" charset="2"/>
              <a:buChar char="§"/>
            </a:pPr>
            <a:r>
              <a:rPr lang="ar-SA" sz="1600" dirty="0"/>
              <a:t>رائعة جدًا</a:t>
            </a:r>
          </a:p>
          <a:p>
            <a:pPr marL="285750" indent="-285750">
              <a:buFont typeface="Wingdings" panose="05000000000000000000" pitchFamily="2" charset="2"/>
              <a:buChar char="§"/>
            </a:pPr>
            <a:r>
              <a:rPr lang="ar-SA" sz="1600" dirty="0"/>
              <a:t>جزاكم الله عنا خير الجزاء و رزقنا الله و إياكم العلم النافع و الدرجات العالية بالدنيا و الآخرة </a:t>
            </a:r>
            <a:endParaRPr lang="ar-SA" sz="1600" dirty="0" smtClean="0"/>
          </a:p>
          <a:p>
            <a:pPr marL="285750" indent="-285750">
              <a:buFont typeface="Wingdings" panose="05000000000000000000" pitchFamily="2" charset="2"/>
              <a:buChar char="§"/>
            </a:pPr>
            <a:r>
              <a:rPr lang="ar-SA" sz="1600" dirty="0" smtClean="0"/>
              <a:t>دورة </a:t>
            </a:r>
            <a:r>
              <a:rPr lang="ar-SA" sz="1600" dirty="0"/>
              <a:t>ثرية جداً جداً جداً جزاكم الله عنا خير الجزاء</a:t>
            </a:r>
          </a:p>
          <a:p>
            <a:pPr marL="285750" indent="-285750">
              <a:buFont typeface="Wingdings" panose="05000000000000000000" pitchFamily="2" charset="2"/>
              <a:buChar char="§"/>
            </a:pPr>
            <a:r>
              <a:rPr lang="ar-SA" sz="1600" dirty="0"/>
              <a:t>شكر الله سعيكم</a:t>
            </a:r>
          </a:p>
          <a:p>
            <a:pPr marL="285750" indent="-285750">
              <a:buFont typeface="Wingdings" panose="05000000000000000000" pitchFamily="2" charset="2"/>
              <a:buChar char="§"/>
            </a:pPr>
            <a:r>
              <a:rPr lang="ar-SA" sz="1600" dirty="0"/>
              <a:t>رائع جداً ربي يسعدكم </a:t>
            </a:r>
            <a:r>
              <a:rPr lang="ar-SA" sz="1600" dirty="0" smtClean="0"/>
              <a:t>❤️</a:t>
            </a:r>
            <a:endParaRPr lang="ar-SA" sz="1600" dirty="0"/>
          </a:p>
          <a:p>
            <a:pPr marL="285750" indent="-285750">
              <a:buFont typeface="Wingdings" panose="05000000000000000000" pitchFamily="2" charset="2"/>
              <a:buChar char="§"/>
            </a:pPr>
            <a:r>
              <a:rPr lang="ar-SA" sz="1600" dirty="0"/>
              <a:t>أروع لقاء حضرته</a:t>
            </a:r>
          </a:p>
        </p:txBody>
      </p:sp>
    </p:spTree>
    <p:extLst>
      <p:ext uri="{BB962C8B-B14F-4D97-AF65-F5344CB8AC3E}">
        <p14:creationId xmlns:p14="http://schemas.microsoft.com/office/powerpoint/2010/main" val="149498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2165119252"/>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92.5%</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85.7%</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a:t>
            </a:r>
            <a:r>
              <a:rPr lang="ar-SA" sz="1600" dirty="0" err="1" smtClean="0">
                <a:solidFill>
                  <a:prstClr val="black"/>
                </a:solidFill>
                <a:cs typeface="Calibri" panose="020F0502020204030204" pitchFamily="34" charset="0"/>
              </a:rPr>
              <a:t>أ.بدور</a:t>
            </a:r>
            <a:r>
              <a:rPr lang="ar-SA" sz="1600" dirty="0" smtClean="0">
                <a:solidFill>
                  <a:prstClr val="black"/>
                </a:solidFill>
                <a:cs typeface="Calibri" panose="020F0502020204030204" pitchFamily="34" charset="0"/>
              </a:rPr>
              <a:t> </a:t>
            </a:r>
            <a:r>
              <a:rPr lang="ar-SA" sz="1600" dirty="0" err="1" smtClean="0">
                <a:solidFill>
                  <a:prstClr val="black"/>
                </a:solidFill>
                <a:cs typeface="Calibri" panose="020F0502020204030204" pitchFamily="34" charset="0"/>
              </a:rPr>
              <a:t>العوبثاني</a:t>
            </a:r>
            <a:r>
              <a:rPr lang="ar-SA" sz="1600" dirty="0" smtClean="0">
                <a:solidFill>
                  <a:prstClr val="black"/>
                </a:solidFill>
                <a:cs typeface="Calibri" panose="020F0502020204030204" pitchFamily="34" charset="0"/>
              </a:rPr>
              <a:t>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69073" y="2217898"/>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2210467574"/>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( 12 ) : </a:t>
            </a:r>
          </a:p>
          <a:p>
            <a:pPr algn="ctr"/>
            <a:r>
              <a:rPr lang="ar-SA" b="1" dirty="0" smtClean="0"/>
              <a:t>اللقاء التطبيقي لمهارات العرض </a:t>
            </a:r>
            <a:r>
              <a:rPr lang="ar-SA" b="1" dirty="0" err="1" smtClean="0"/>
              <a:t>والإلفاء</a:t>
            </a:r>
            <a:r>
              <a:rPr lang="ar-SA" b="1" dirty="0" smtClean="0"/>
              <a:t> </a:t>
            </a:r>
            <a:endParaRPr lang="ar-SA" b="1" dirty="0"/>
          </a:p>
        </p:txBody>
      </p:sp>
      <p:pic>
        <p:nvPicPr>
          <p:cNvPr id="22" name="صورة 21">
            <a:extLst>
              <a:ext uri="{FF2B5EF4-FFF2-40B4-BE49-F238E27FC236}">
                <a16:creationId xmlns="" xmlns:a16="http://schemas.microsoft.com/office/drawing/2014/main" id="{E3804628-3373-463F-8B2D-79A38DE85198}"/>
              </a:ext>
            </a:extLst>
          </p:cNvPr>
          <p:cNvPicPr>
            <a:picLocks noChangeAspect="1"/>
          </p:cNvPicPr>
          <p:nvPr/>
        </p:nvPicPr>
        <p:blipFill>
          <a:blip r:embed="rId9"/>
          <a:stretch>
            <a:fillRect/>
          </a:stretch>
        </p:blipFill>
        <p:spPr>
          <a:xfrm>
            <a:off x="2407741" y="2570925"/>
            <a:ext cx="2337133" cy="2549252"/>
          </a:xfrm>
          <a:prstGeom prst="rect">
            <a:avLst/>
          </a:prstGeom>
          <a:ln>
            <a:solidFill>
              <a:schemeClr val="accent1"/>
            </a:solidFill>
          </a:ln>
        </p:spPr>
      </p:pic>
      <p:pic>
        <p:nvPicPr>
          <p:cNvPr id="23" name="صورة 22">
            <a:extLst>
              <a:ext uri="{FF2B5EF4-FFF2-40B4-BE49-F238E27FC236}">
                <a16:creationId xmlns="" xmlns:a16="http://schemas.microsoft.com/office/drawing/2014/main" id="{74D6F61C-C5ED-4883-9E9C-4490BB4654EF}"/>
              </a:ext>
            </a:extLst>
          </p:cNvPr>
          <p:cNvPicPr>
            <a:picLocks noChangeAspect="1"/>
          </p:cNvPicPr>
          <p:nvPr/>
        </p:nvPicPr>
        <p:blipFill>
          <a:blip r:embed="rId10"/>
          <a:stretch>
            <a:fillRect/>
          </a:stretch>
        </p:blipFill>
        <p:spPr>
          <a:xfrm>
            <a:off x="155575" y="2577534"/>
            <a:ext cx="2130726" cy="2549252"/>
          </a:xfrm>
          <a:prstGeom prst="rect">
            <a:avLst/>
          </a:prstGeom>
          <a:ln>
            <a:solidFill>
              <a:schemeClr val="accent1"/>
            </a:solidFill>
          </a:ln>
        </p:spPr>
      </p:pic>
    </p:spTree>
    <p:extLst>
      <p:ext uri="{BB962C8B-B14F-4D97-AF65-F5344CB8AC3E}">
        <p14:creationId xmlns:p14="http://schemas.microsoft.com/office/powerpoint/2010/main" val="1552684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3785652"/>
          </a:xfrm>
          <a:prstGeom prst="rect">
            <a:avLst/>
          </a:prstGeom>
        </p:spPr>
        <p:txBody>
          <a:bodyPr wrap="square">
            <a:spAutoFit/>
          </a:bodyPr>
          <a:lstStyle/>
          <a:p>
            <a:pPr marL="285750" indent="-285750">
              <a:buFont typeface="Wingdings" panose="05000000000000000000" pitchFamily="2" charset="2"/>
              <a:buChar char="§"/>
            </a:pPr>
            <a:r>
              <a:rPr lang="ar-SA" sz="1600" dirty="0"/>
              <a:t>جزاكم الله خير الجزاء بالدنيا </a:t>
            </a:r>
            <a:r>
              <a:rPr lang="ar-SA" sz="1600" dirty="0" err="1"/>
              <a:t>والاخره</a:t>
            </a:r>
            <a:endParaRPr lang="ar-SA" sz="1600" dirty="0"/>
          </a:p>
          <a:p>
            <a:pPr marL="285750" indent="-285750">
              <a:buFont typeface="Wingdings" panose="05000000000000000000" pitchFamily="2" charset="2"/>
              <a:buChar char="§"/>
            </a:pPr>
            <a:r>
              <a:rPr lang="ar-SA" sz="1600" dirty="0"/>
              <a:t>الله </a:t>
            </a:r>
            <a:r>
              <a:rPr lang="ar-SA" sz="1600" dirty="0" err="1"/>
              <a:t>يجزاكم</a:t>
            </a:r>
            <a:r>
              <a:rPr lang="ar-SA" sz="1600" dirty="0"/>
              <a:t> خير </a:t>
            </a:r>
            <a:r>
              <a:rPr lang="ar-SA" sz="1600" dirty="0" err="1"/>
              <a:t>الجزاااء</a:t>
            </a:r>
            <a:r>
              <a:rPr lang="ar-SA" sz="1600" dirty="0"/>
              <a:t> ❤️</a:t>
            </a:r>
          </a:p>
          <a:p>
            <a:pPr marL="285750" indent="-285750">
              <a:buFont typeface="Wingdings" panose="05000000000000000000" pitchFamily="2" charset="2"/>
              <a:buChar char="§"/>
            </a:pPr>
            <a:r>
              <a:rPr lang="ar-SA" sz="1600" dirty="0"/>
              <a:t>أحبكم ❤️</a:t>
            </a:r>
          </a:p>
          <a:p>
            <a:pPr marL="285750" indent="-285750">
              <a:buFont typeface="Wingdings" panose="05000000000000000000" pitchFamily="2" charset="2"/>
              <a:buChar char="§"/>
            </a:pPr>
            <a:r>
              <a:rPr lang="ar-SA" sz="1600" dirty="0"/>
              <a:t>تمكن المدربة ودقة الملاحظة </a:t>
            </a:r>
            <a:r>
              <a:rPr lang="ar-SA" sz="1600" dirty="0" err="1"/>
              <a:t>وسرعةالبديهة</a:t>
            </a:r>
            <a:r>
              <a:rPr lang="ar-SA" sz="1600" dirty="0"/>
              <a:t> بارك الله فيها ونفع بها وزادها من واسع فضله وكرمه وجميع الطاقم الإداري جهود تشكر بوركت الهمم جزاكم الله خير وجعلنا وإياكم مباركين حيثما كنا </a:t>
            </a:r>
            <a:r>
              <a:rPr lang="ar-SA" sz="1600" dirty="0" err="1"/>
              <a:t>يارب</a:t>
            </a:r>
            <a:r>
              <a:rPr lang="ar-SA" sz="1600" dirty="0"/>
              <a:t> العالمين</a:t>
            </a:r>
          </a:p>
          <a:p>
            <a:pPr marL="285750" indent="-285750">
              <a:buFont typeface="Wingdings" panose="05000000000000000000" pitchFamily="2" charset="2"/>
              <a:buChar char="§"/>
            </a:pPr>
            <a:r>
              <a:rPr lang="ar-SA" sz="1600" dirty="0"/>
              <a:t>إعادة مثل هذه التطبيقات</a:t>
            </a:r>
          </a:p>
          <a:p>
            <a:pPr marL="285750" indent="-285750">
              <a:buFont typeface="Wingdings" panose="05000000000000000000" pitchFamily="2" charset="2"/>
              <a:buChar char="§"/>
            </a:pPr>
            <a:r>
              <a:rPr lang="ar-SA" sz="1600" dirty="0"/>
              <a:t>كانت تجربة </a:t>
            </a:r>
            <a:r>
              <a:rPr lang="ar-SA" sz="1600" dirty="0" err="1"/>
              <a:t>جمييييلة</a:t>
            </a:r>
            <a:r>
              <a:rPr lang="ar-SA" sz="1600" dirty="0"/>
              <a:t> جدًا ، تمنيت انه يكون فيه زي الدوري ( مسابقة لأفضل القاء </a:t>
            </a:r>
            <a:r>
              <a:rPr lang="ar-SA" sz="1600" dirty="0" smtClean="0"/>
              <a:t>)</a:t>
            </a:r>
            <a:endParaRPr lang="ar-SA" sz="1600" dirty="0"/>
          </a:p>
          <a:p>
            <a:pPr marL="285750" indent="-285750">
              <a:buFont typeface="Wingdings" panose="05000000000000000000" pitchFamily="2" charset="2"/>
              <a:buChar char="§"/>
            </a:pPr>
            <a:r>
              <a:rPr lang="ar-SA" sz="1600" dirty="0" smtClean="0"/>
              <a:t>جزيتم </a:t>
            </a:r>
            <a:r>
              <a:rPr lang="ar-SA" sz="1600" dirty="0"/>
              <a:t>خيرًا على إعطاءنا الفرصة للتدرب على ما تعلمناه </a:t>
            </a:r>
            <a:r>
              <a:rPr lang="ar-SA" sz="1600" dirty="0" smtClean="0"/>
              <a:t>كان </a:t>
            </a:r>
            <a:r>
              <a:rPr lang="ar-SA" sz="1600" dirty="0"/>
              <a:t>لقاء جميل ومثري جداً استفدت الله </a:t>
            </a:r>
            <a:r>
              <a:rPr lang="ar-SA" sz="1600" dirty="0" err="1"/>
              <a:t>يجزاكم</a:t>
            </a:r>
            <a:r>
              <a:rPr lang="ar-SA" sz="1600" dirty="0"/>
              <a:t> الجنة</a:t>
            </a:r>
          </a:p>
          <a:p>
            <a:pPr marL="285750" indent="-285750">
              <a:buFont typeface="Wingdings" panose="05000000000000000000" pitchFamily="2" charset="2"/>
              <a:buChar char="§"/>
            </a:pPr>
            <a:r>
              <a:rPr lang="ar-SA" sz="1600" dirty="0"/>
              <a:t>جزاكم الله خير الجزاء</a:t>
            </a:r>
          </a:p>
          <a:p>
            <a:pPr marL="285750" indent="-285750">
              <a:buFont typeface="Wingdings" panose="05000000000000000000" pitchFamily="2" charset="2"/>
              <a:buChar char="§"/>
            </a:pPr>
            <a:r>
              <a:rPr lang="ar-SA" sz="1600" dirty="0"/>
              <a:t>من أفضل المهارات التي تعلمتها اختصرتها بنقاط سهله </a:t>
            </a:r>
            <a:r>
              <a:rPr lang="ar-SA" sz="1600" dirty="0" err="1"/>
              <a:t>يسيرة..نفع</a:t>
            </a:r>
            <a:r>
              <a:rPr lang="ar-SA" sz="1600" dirty="0"/>
              <a:t> الله </a:t>
            </a:r>
            <a:r>
              <a:rPr lang="ar-SA" sz="1600" dirty="0" err="1"/>
              <a:t>بها..شكرا</a:t>
            </a:r>
            <a:r>
              <a:rPr lang="ar-SA" sz="1600" dirty="0"/>
              <a:t> لكم طاقم معين6</a:t>
            </a:r>
          </a:p>
        </p:txBody>
      </p:sp>
    </p:spTree>
    <p:extLst>
      <p:ext uri="{BB962C8B-B14F-4D97-AF65-F5344CB8AC3E}">
        <p14:creationId xmlns:p14="http://schemas.microsoft.com/office/powerpoint/2010/main" val="1573856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2096162349"/>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92.9%</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85.9%</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هناء النفجان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69073" y="2309426"/>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1184405255"/>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( 13 ) : </a:t>
            </a:r>
          </a:p>
          <a:p>
            <a:pPr algn="ctr"/>
            <a:r>
              <a:rPr lang="ar-SA" b="1" dirty="0" smtClean="0"/>
              <a:t>الفكر العقدي الوافد ومنهجيّة التعامل معه</a:t>
            </a:r>
            <a:endParaRPr lang="ar-SA" b="1" dirty="0"/>
          </a:p>
        </p:txBody>
      </p:sp>
      <p:pic>
        <p:nvPicPr>
          <p:cNvPr id="22" name="صورة 21">
            <a:extLst>
              <a:ext uri="{FF2B5EF4-FFF2-40B4-BE49-F238E27FC236}">
                <a16:creationId xmlns="" xmlns:a16="http://schemas.microsoft.com/office/drawing/2014/main" id="{2F885D03-59D5-4534-998C-741487D86463}"/>
              </a:ext>
            </a:extLst>
          </p:cNvPr>
          <p:cNvPicPr>
            <a:picLocks noChangeAspect="1"/>
          </p:cNvPicPr>
          <p:nvPr/>
        </p:nvPicPr>
        <p:blipFill>
          <a:blip r:embed="rId9"/>
          <a:stretch>
            <a:fillRect/>
          </a:stretch>
        </p:blipFill>
        <p:spPr>
          <a:xfrm>
            <a:off x="213192" y="2744959"/>
            <a:ext cx="2375829" cy="2251164"/>
          </a:xfrm>
          <a:prstGeom prst="rect">
            <a:avLst/>
          </a:prstGeom>
          <a:ln>
            <a:solidFill>
              <a:schemeClr val="accent1"/>
            </a:solidFill>
          </a:ln>
        </p:spPr>
      </p:pic>
      <p:pic>
        <p:nvPicPr>
          <p:cNvPr id="23" name="صورة 22">
            <a:extLst>
              <a:ext uri="{FF2B5EF4-FFF2-40B4-BE49-F238E27FC236}">
                <a16:creationId xmlns="" xmlns:a16="http://schemas.microsoft.com/office/drawing/2014/main" id="{A0159B65-B096-4694-BEA9-0F3511274D9D}"/>
              </a:ext>
            </a:extLst>
          </p:cNvPr>
          <p:cNvPicPr>
            <a:picLocks noChangeAspect="1"/>
          </p:cNvPicPr>
          <p:nvPr/>
        </p:nvPicPr>
        <p:blipFill>
          <a:blip r:embed="rId10"/>
          <a:stretch>
            <a:fillRect/>
          </a:stretch>
        </p:blipFill>
        <p:spPr>
          <a:xfrm>
            <a:off x="2639820" y="2744959"/>
            <a:ext cx="2279432" cy="2251164"/>
          </a:xfrm>
          <a:prstGeom prst="rect">
            <a:avLst/>
          </a:prstGeom>
          <a:ln>
            <a:solidFill>
              <a:schemeClr val="accent1"/>
            </a:solidFill>
          </a:ln>
        </p:spPr>
      </p:pic>
    </p:spTree>
    <p:extLst>
      <p:ext uri="{BB962C8B-B14F-4D97-AF65-F5344CB8AC3E}">
        <p14:creationId xmlns:p14="http://schemas.microsoft.com/office/powerpoint/2010/main" val="2632451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4278094"/>
          </a:xfrm>
          <a:prstGeom prst="rect">
            <a:avLst/>
          </a:prstGeom>
        </p:spPr>
        <p:txBody>
          <a:bodyPr wrap="square">
            <a:spAutoFit/>
          </a:bodyPr>
          <a:lstStyle/>
          <a:p>
            <a:pPr marL="285750" indent="-285750">
              <a:buFont typeface="Wingdings" panose="05000000000000000000" pitchFamily="2" charset="2"/>
              <a:buChar char="§"/>
            </a:pPr>
            <a:r>
              <a:rPr lang="ar-SA" sz="1600" dirty="0"/>
              <a:t>كتب الله أجركم و احسن اليكم</a:t>
            </a:r>
          </a:p>
          <a:p>
            <a:pPr marL="285750" indent="-285750">
              <a:buFont typeface="Wingdings" panose="05000000000000000000" pitchFamily="2" charset="2"/>
              <a:buChar char="§"/>
            </a:pPr>
            <a:r>
              <a:rPr lang="ar-SA" sz="1600" dirty="0" err="1"/>
              <a:t>ياليت</a:t>
            </a:r>
            <a:r>
              <a:rPr lang="ar-SA" sz="1600" dirty="0"/>
              <a:t> يكون فواصل لتغير الجو بعد كل ساعة</a:t>
            </a:r>
          </a:p>
          <a:p>
            <a:pPr marL="285750" indent="-285750">
              <a:buFont typeface="Wingdings" panose="05000000000000000000" pitchFamily="2" charset="2"/>
              <a:buChar char="§"/>
            </a:pPr>
            <a:r>
              <a:rPr lang="ar-SA" sz="1600" dirty="0"/>
              <a:t>إقامة مثل هذه الدورات النافعة المدارس والجامعات وغيرها </a:t>
            </a:r>
            <a:r>
              <a:rPr lang="ar-SA" sz="1600" dirty="0" err="1"/>
              <a:t>فاالناس</a:t>
            </a:r>
            <a:r>
              <a:rPr lang="ar-SA" sz="1600" dirty="0"/>
              <a:t> بحاجة ماسة لذلك نفعنا الله جميعاً وجعلنا وإياكم مباركين حيثما كنا </a:t>
            </a:r>
            <a:r>
              <a:rPr lang="ar-SA" sz="1600" dirty="0" err="1"/>
              <a:t>يارب</a:t>
            </a:r>
            <a:r>
              <a:rPr lang="ar-SA" sz="1600" dirty="0"/>
              <a:t> العالمين </a:t>
            </a:r>
            <a:r>
              <a:rPr lang="ar-SA" sz="1600" dirty="0" err="1"/>
              <a:t>ياذا</a:t>
            </a:r>
            <a:r>
              <a:rPr lang="ar-SA" sz="1600" dirty="0"/>
              <a:t> الجلال والإكرام</a:t>
            </a:r>
          </a:p>
          <a:p>
            <a:pPr marL="285750" indent="-285750">
              <a:buFont typeface="Wingdings" panose="05000000000000000000" pitchFamily="2" charset="2"/>
              <a:buChar char="§"/>
            </a:pPr>
            <a:r>
              <a:rPr lang="ar-SA" sz="1600" dirty="0"/>
              <a:t>دورة جدا جدا </a:t>
            </a:r>
            <a:r>
              <a:rPr lang="ar-SA" sz="1600" dirty="0" err="1"/>
              <a:t>رائعه</a:t>
            </a:r>
            <a:r>
              <a:rPr lang="ar-SA" sz="1600" dirty="0"/>
              <a:t> اتمنى ان يتم طرحها دائما نحتاج وعي بالأمور العقدية كثيرا جزاكم الله خير</a:t>
            </a:r>
          </a:p>
          <a:p>
            <a:pPr marL="285750" indent="-285750">
              <a:buFont typeface="Wingdings" panose="05000000000000000000" pitchFamily="2" charset="2"/>
              <a:buChar char="§"/>
            </a:pPr>
            <a:r>
              <a:rPr lang="ar-SA" sz="1600" dirty="0"/>
              <a:t>آمل ان يكون القاء </a:t>
            </a:r>
            <a:r>
              <a:rPr lang="ar-SA" sz="1600" dirty="0" err="1"/>
              <a:t>الساعه</a:t>
            </a:r>
            <a:r>
              <a:rPr lang="ar-SA" sz="1600" dirty="0"/>
              <a:t> ٦ مسائي و لقاء يوم السبت مسائي لكي استفيد من الدورة و جزاكم الله عنا خير الجزاء</a:t>
            </a:r>
          </a:p>
          <a:p>
            <a:pPr marL="285750" indent="-285750">
              <a:buFont typeface="Wingdings" panose="05000000000000000000" pitchFamily="2" charset="2"/>
              <a:buChar char="§"/>
            </a:pPr>
            <a:r>
              <a:rPr lang="ar-SA" sz="1600" dirty="0"/>
              <a:t>رائع</a:t>
            </a:r>
          </a:p>
          <a:p>
            <a:pPr marL="285750" indent="-285750">
              <a:buFont typeface="Wingdings" panose="05000000000000000000" pitchFamily="2" charset="2"/>
              <a:buChar char="§"/>
            </a:pPr>
            <a:r>
              <a:rPr lang="ar-SA" sz="1600" dirty="0" err="1"/>
              <a:t>رااااااائعه</a:t>
            </a:r>
            <a:r>
              <a:rPr lang="ar-SA" sz="1600" dirty="0"/>
              <a:t> </a:t>
            </a:r>
            <a:r>
              <a:rPr lang="ar-SA" sz="1600" dirty="0" err="1"/>
              <a:t>جدددداً</a:t>
            </a:r>
            <a:r>
              <a:rPr lang="ar-SA" sz="1600" dirty="0"/>
              <a:t> تبارك الله .. كانت ماده دسمه ومهمه </a:t>
            </a:r>
            <a:r>
              <a:rPr lang="ar-SA" sz="1600" dirty="0" err="1"/>
              <a:t>جددداً</a:t>
            </a:r>
            <a:r>
              <a:rPr lang="ar-SA" sz="1600" dirty="0"/>
              <a:t> </a:t>
            </a:r>
            <a:r>
              <a:rPr lang="ar-SA" sz="1600" dirty="0" err="1" smtClean="0"/>
              <a:t>ومفيدددد</a:t>
            </a:r>
            <a:endParaRPr lang="ar-SA" sz="1600" dirty="0" smtClean="0"/>
          </a:p>
          <a:p>
            <a:pPr marL="285750" indent="-285750">
              <a:buFont typeface="Wingdings" panose="05000000000000000000" pitchFamily="2" charset="2"/>
              <a:buChar char="§"/>
            </a:pPr>
            <a:endParaRPr lang="ar-SA" sz="1600" dirty="0"/>
          </a:p>
          <a:p>
            <a:pPr marL="285750" indent="-285750">
              <a:buFont typeface="Wingdings" panose="05000000000000000000" pitchFamily="2" charset="2"/>
              <a:buChar char="§"/>
            </a:pPr>
            <a:r>
              <a:rPr lang="ar-SA" sz="1600" dirty="0"/>
              <a:t>اللقاء اليوم كان </a:t>
            </a:r>
            <a:r>
              <a:rPr lang="ar-SA" sz="1600" dirty="0" err="1"/>
              <a:t>رااااااااااااائع</a:t>
            </a:r>
            <a:r>
              <a:rPr lang="ar-SA" sz="1600" dirty="0"/>
              <a:t> والأستاذة هناء </a:t>
            </a:r>
            <a:r>
              <a:rPr lang="ar-SA" sz="1600" dirty="0" err="1"/>
              <a:t>ولااااا</a:t>
            </a:r>
            <a:r>
              <a:rPr lang="ar-SA" sz="1600" dirty="0"/>
              <a:t> أروع تبارك الله ، كان ودي اللقاء يطول اكثر مرة </a:t>
            </a:r>
            <a:r>
              <a:rPr lang="ar-SA" sz="1600" dirty="0" err="1"/>
              <a:t>مرة</a:t>
            </a:r>
            <a:r>
              <a:rPr lang="ar-SA" sz="1600" dirty="0"/>
              <a:t> </a:t>
            </a:r>
            <a:r>
              <a:rPr lang="ar-SA" sz="1600" dirty="0" err="1"/>
              <a:t>مرة</a:t>
            </a:r>
            <a:r>
              <a:rPr lang="ar-SA" sz="1600" dirty="0"/>
              <a:t> كان </a:t>
            </a:r>
            <a:r>
              <a:rPr lang="ar-SA" sz="1600" dirty="0" err="1"/>
              <a:t>جمييييل</a:t>
            </a:r>
            <a:r>
              <a:rPr lang="ar-SA" sz="1600" dirty="0"/>
              <a:t> الحمد لله </a:t>
            </a:r>
          </a:p>
          <a:p>
            <a:pPr marL="285750" indent="-285750">
              <a:buFont typeface="Wingdings" panose="05000000000000000000" pitchFamily="2" charset="2"/>
              <a:buChar char="§"/>
            </a:pPr>
            <a:r>
              <a:rPr lang="ar-SA" sz="1600" dirty="0"/>
              <a:t>❤️❤️</a:t>
            </a:r>
          </a:p>
          <a:p>
            <a:pPr marL="285750" indent="-285750">
              <a:buFont typeface="Wingdings" panose="05000000000000000000" pitchFamily="2" charset="2"/>
              <a:buChar char="§"/>
            </a:pPr>
            <a:r>
              <a:rPr lang="ar-SA" sz="1600" dirty="0"/>
              <a:t>جزاكم الله خير</a:t>
            </a:r>
          </a:p>
          <a:p>
            <a:endParaRPr lang="ar-SA" sz="1600" dirty="0"/>
          </a:p>
        </p:txBody>
      </p:sp>
    </p:spTree>
    <p:extLst>
      <p:ext uri="{BB962C8B-B14F-4D97-AF65-F5344CB8AC3E}">
        <p14:creationId xmlns:p14="http://schemas.microsoft.com/office/powerpoint/2010/main" val="1661030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cxnSp>
        <p:nvCxnSpPr>
          <p:cNvPr id="35" name="Straight Connector 13"/>
          <p:cNvCxnSpPr/>
          <p:nvPr/>
        </p:nvCxnSpPr>
        <p:spPr>
          <a:xfrm>
            <a:off x="4879370" y="5478539"/>
            <a:ext cx="0" cy="46800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13"/>
          <p:cNvCxnSpPr>
            <a:endCxn id="27" idx="1"/>
          </p:cNvCxnSpPr>
          <p:nvPr/>
        </p:nvCxnSpPr>
        <p:spPr>
          <a:xfrm flipH="1">
            <a:off x="3151998" y="3744835"/>
            <a:ext cx="500818" cy="668223"/>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3"/>
          <p:cNvCxnSpPr/>
          <p:nvPr/>
        </p:nvCxnSpPr>
        <p:spPr>
          <a:xfrm>
            <a:off x="3652812" y="2356305"/>
            <a:ext cx="0" cy="46800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3" name="Oval 16"/>
          <p:cNvSpPr/>
          <p:nvPr/>
        </p:nvSpPr>
        <p:spPr>
          <a:xfrm>
            <a:off x="3064932" y="1333564"/>
            <a:ext cx="1175761" cy="1007581"/>
          </a:xfrm>
          <a:prstGeom prst="ellipse">
            <a:avLst/>
          </a:prstGeom>
          <a:noFill/>
          <a:ln w="63500" cap="flat" cmpd="sng" algn="ctr">
            <a:solidFill>
              <a:srgbClr val="D062A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Open Sans Light"/>
            </a:endParaRPr>
          </a:p>
        </p:txBody>
      </p:sp>
      <p:sp>
        <p:nvSpPr>
          <p:cNvPr id="14" name="Rounded Rectangle 17"/>
          <p:cNvSpPr/>
          <p:nvPr/>
        </p:nvSpPr>
        <p:spPr>
          <a:xfrm>
            <a:off x="3064932" y="1883024"/>
            <a:ext cx="1175761" cy="285052"/>
          </a:xfrm>
          <a:prstGeom prst="roundRect">
            <a:avLst/>
          </a:prstGeom>
          <a:solidFill>
            <a:srgbClr val="D062A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400" b="1" i="0" u="none" strike="noStrike" kern="0" cap="none" spc="0" normalizeH="0" baseline="0" noProof="0" dirty="0">
                <a:ln>
                  <a:noFill/>
                </a:ln>
                <a:solidFill>
                  <a:srgbClr val="FFFFFF"/>
                </a:solidFill>
                <a:effectLst/>
                <a:uLnTx/>
                <a:uFillTx/>
                <a:latin typeface="Raleway"/>
              </a:rPr>
              <a:t>فريق العمل </a:t>
            </a:r>
            <a:endParaRPr kumimoji="0" lang="id-ID" sz="1400" b="1" i="0" u="none" strike="noStrike" kern="0" cap="none" spc="0" normalizeH="0" baseline="0" noProof="0" dirty="0">
              <a:ln>
                <a:noFill/>
              </a:ln>
              <a:solidFill>
                <a:srgbClr val="FFFFFF"/>
              </a:solidFill>
              <a:effectLst/>
              <a:uLnTx/>
              <a:uFillTx/>
              <a:latin typeface="Raleway"/>
            </a:endParaRPr>
          </a:p>
        </p:txBody>
      </p:sp>
      <p:sp>
        <p:nvSpPr>
          <p:cNvPr id="17" name="Oval 9"/>
          <p:cNvSpPr/>
          <p:nvPr/>
        </p:nvSpPr>
        <p:spPr>
          <a:xfrm>
            <a:off x="2708228" y="2737961"/>
            <a:ext cx="1965371" cy="1007581"/>
          </a:xfrm>
          <a:prstGeom prst="ellipse">
            <a:avLst/>
          </a:prstGeom>
          <a:noFill/>
          <a:ln w="63500" cap="flat" cmpd="sng" algn="ctr">
            <a:solidFill>
              <a:srgbClr val="5EA9C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Open Sans Light"/>
            </a:endParaRPr>
          </a:p>
        </p:txBody>
      </p:sp>
      <p:sp>
        <p:nvSpPr>
          <p:cNvPr id="18" name="Rounded Rectangle 15"/>
          <p:cNvSpPr/>
          <p:nvPr/>
        </p:nvSpPr>
        <p:spPr>
          <a:xfrm>
            <a:off x="3084021" y="3521912"/>
            <a:ext cx="1175761" cy="285052"/>
          </a:xfrm>
          <a:prstGeom prst="roundRect">
            <a:avLst/>
          </a:prstGeom>
          <a:solidFill>
            <a:srgbClr val="5EA9C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400" b="1" i="0" u="none" strike="noStrike" kern="0" cap="none" spc="0" normalizeH="0" baseline="0" noProof="0" dirty="0">
                <a:ln>
                  <a:noFill/>
                </a:ln>
                <a:solidFill>
                  <a:srgbClr val="FFFFFF"/>
                </a:solidFill>
                <a:effectLst/>
                <a:uLnTx/>
                <a:uFillTx/>
                <a:latin typeface="Raleway"/>
              </a:rPr>
              <a:t>المشرفة العامة </a:t>
            </a:r>
            <a:endParaRPr kumimoji="0" lang="id-ID" sz="1400" b="1" i="0" u="none" strike="noStrike" kern="0" cap="none" spc="0" normalizeH="0" baseline="0" noProof="0" dirty="0">
              <a:ln>
                <a:noFill/>
              </a:ln>
              <a:solidFill>
                <a:srgbClr val="FFFFFF"/>
              </a:solidFill>
              <a:effectLst/>
              <a:uLnTx/>
              <a:uFillTx/>
              <a:latin typeface="Raleway"/>
            </a:endParaRPr>
          </a:p>
        </p:txBody>
      </p:sp>
      <p:sp>
        <p:nvSpPr>
          <p:cNvPr id="20" name="Oval 4"/>
          <p:cNvSpPr/>
          <p:nvPr/>
        </p:nvSpPr>
        <p:spPr>
          <a:xfrm>
            <a:off x="3864899" y="4328432"/>
            <a:ext cx="1965371" cy="1007581"/>
          </a:xfrm>
          <a:prstGeom prst="ellipse">
            <a:avLst/>
          </a:prstGeom>
          <a:noFill/>
          <a:ln w="63500" cap="flat" cmpd="sng" algn="ctr">
            <a:solidFill>
              <a:srgbClr val="7F172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D062A3"/>
              </a:solidFill>
              <a:effectLst/>
              <a:uLnTx/>
              <a:uFillTx/>
              <a:latin typeface="Open Sans Light"/>
            </a:endParaRPr>
          </a:p>
        </p:txBody>
      </p:sp>
      <p:sp>
        <p:nvSpPr>
          <p:cNvPr id="21" name="Rounded Rectangle 12"/>
          <p:cNvSpPr/>
          <p:nvPr/>
        </p:nvSpPr>
        <p:spPr>
          <a:xfrm>
            <a:off x="4274559" y="5193487"/>
            <a:ext cx="1175761" cy="285052"/>
          </a:xfrm>
          <a:prstGeom prst="roundRect">
            <a:avLst/>
          </a:prstGeom>
          <a:solidFill>
            <a:srgbClr val="7F172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1400" b="1" kern="0" dirty="0">
                <a:solidFill>
                  <a:srgbClr val="FFFFFF"/>
                </a:solidFill>
                <a:latin typeface="Raleway"/>
              </a:rPr>
              <a:t>مديرة المشروع </a:t>
            </a:r>
            <a:endParaRPr kumimoji="0" lang="id-ID" sz="1400" b="1" i="0" u="none" strike="noStrike" kern="0" cap="none" spc="0" normalizeH="0" baseline="0" noProof="0" dirty="0">
              <a:ln>
                <a:noFill/>
              </a:ln>
              <a:solidFill>
                <a:srgbClr val="FFFFFF"/>
              </a:solidFill>
              <a:effectLst/>
              <a:uLnTx/>
              <a:uFillTx/>
              <a:latin typeface="Raleway"/>
            </a:endParaRPr>
          </a:p>
        </p:txBody>
      </p:sp>
      <p:sp>
        <p:nvSpPr>
          <p:cNvPr id="22" name="Oval 8"/>
          <p:cNvSpPr/>
          <p:nvPr/>
        </p:nvSpPr>
        <p:spPr>
          <a:xfrm>
            <a:off x="3864899" y="5852042"/>
            <a:ext cx="1965371" cy="1007581"/>
          </a:xfrm>
          <a:prstGeom prst="ellipse">
            <a:avLst/>
          </a:prstGeom>
          <a:noFill/>
          <a:ln w="63500" cap="flat" cmpd="sng" algn="ctr">
            <a:solidFill>
              <a:srgbClr val="75B3B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Open Sans Light"/>
            </a:endParaRPr>
          </a:p>
        </p:txBody>
      </p:sp>
      <p:sp>
        <p:nvSpPr>
          <p:cNvPr id="23" name="Rounded Rectangle 14"/>
          <p:cNvSpPr/>
          <p:nvPr/>
        </p:nvSpPr>
        <p:spPr>
          <a:xfrm>
            <a:off x="4240693" y="6739011"/>
            <a:ext cx="1175761" cy="285052"/>
          </a:xfrm>
          <a:prstGeom prst="roundRect">
            <a:avLst/>
          </a:prstGeom>
          <a:solidFill>
            <a:srgbClr val="75B3B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400" b="1" i="0" u="none" strike="noStrike" kern="0" cap="none" spc="0" normalizeH="0" baseline="0" noProof="0" dirty="0">
                <a:ln>
                  <a:noFill/>
                </a:ln>
                <a:solidFill>
                  <a:srgbClr val="FFFFFF"/>
                </a:solidFill>
                <a:effectLst/>
                <a:uLnTx/>
                <a:uFillTx/>
                <a:latin typeface="Raleway"/>
              </a:rPr>
              <a:t>المساعدة </a:t>
            </a:r>
            <a:endParaRPr kumimoji="0" lang="id-ID" sz="1400" b="1" i="0" u="none" strike="noStrike" kern="0" cap="none" spc="0" normalizeH="0" baseline="0" noProof="0" dirty="0">
              <a:ln>
                <a:noFill/>
              </a:ln>
              <a:solidFill>
                <a:srgbClr val="FFFFFF"/>
              </a:solidFill>
              <a:effectLst/>
              <a:uLnTx/>
              <a:uFillTx/>
              <a:latin typeface="Raleway"/>
            </a:endParaRPr>
          </a:p>
        </p:txBody>
      </p:sp>
      <p:sp>
        <p:nvSpPr>
          <p:cNvPr id="24" name="Chevron 12"/>
          <p:cNvSpPr/>
          <p:nvPr/>
        </p:nvSpPr>
        <p:spPr>
          <a:xfrm rot="5400000">
            <a:off x="3547555" y="2375939"/>
            <a:ext cx="248690" cy="277155"/>
          </a:xfrm>
          <a:prstGeom prst="chevron">
            <a:avLst/>
          </a:prstGeom>
          <a:solidFill>
            <a:srgbClr val="D062A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7" name="Chevron 12"/>
          <p:cNvSpPr/>
          <p:nvPr/>
        </p:nvSpPr>
        <p:spPr>
          <a:xfrm rot="7213109">
            <a:off x="3032149" y="4264583"/>
            <a:ext cx="239699" cy="296949"/>
          </a:xfrm>
          <a:prstGeom prst="chevron">
            <a:avLst/>
          </a:prstGeom>
          <a:solidFill>
            <a:srgbClr val="5EA9C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28" name="Chevron 12"/>
          <p:cNvSpPr/>
          <p:nvPr/>
        </p:nvSpPr>
        <p:spPr>
          <a:xfrm rot="5400000">
            <a:off x="4755025" y="5529898"/>
            <a:ext cx="248690" cy="277155"/>
          </a:xfrm>
          <a:prstGeom prst="chevron">
            <a:avLst/>
          </a:prstGeom>
          <a:solidFill>
            <a:srgbClr val="7F172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sp>
        <p:nvSpPr>
          <p:cNvPr id="30" name="مستطيل 29">
            <a:extLst>
              <a:ext uri="{FF2B5EF4-FFF2-40B4-BE49-F238E27FC236}">
                <a16:creationId xmlns:a16="http://schemas.microsoft.com/office/drawing/2014/main" xmlns="" id="{8421B103-9A16-9B4B-9FA1-B07252545B79}"/>
              </a:ext>
            </a:extLst>
          </p:cNvPr>
          <p:cNvSpPr/>
          <p:nvPr/>
        </p:nvSpPr>
        <p:spPr>
          <a:xfrm>
            <a:off x="3006796" y="2963888"/>
            <a:ext cx="1431803" cy="415498"/>
          </a:xfrm>
          <a:prstGeom prst="rect">
            <a:avLst/>
          </a:prstGeom>
        </p:spPr>
        <p:txBody>
          <a:bodyPr wrap="none">
            <a:spAutoFit/>
          </a:bodyPr>
          <a:lstStyle/>
          <a:p>
            <a:r>
              <a:rPr lang="ar-SA" sz="2100" b="1" dirty="0">
                <a:solidFill>
                  <a:srgbClr val="5EA9CA"/>
                </a:solidFill>
                <a:latin typeface="Questv1" pitchFamily="2" charset="-78"/>
                <a:cs typeface="Questv1" pitchFamily="2" charset="-78"/>
              </a:rPr>
              <a:t>أ: مريم الحسين </a:t>
            </a:r>
          </a:p>
        </p:txBody>
      </p:sp>
      <p:sp>
        <p:nvSpPr>
          <p:cNvPr id="31" name="مستطيل 30">
            <a:extLst>
              <a:ext uri="{FF2B5EF4-FFF2-40B4-BE49-F238E27FC236}">
                <a16:creationId xmlns:a16="http://schemas.microsoft.com/office/drawing/2014/main" xmlns="" id="{8421B103-9A16-9B4B-9FA1-B07252545B79}"/>
              </a:ext>
            </a:extLst>
          </p:cNvPr>
          <p:cNvSpPr/>
          <p:nvPr/>
        </p:nvSpPr>
        <p:spPr>
          <a:xfrm>
            <a:off x="3899774" y="4579192"/>
            <a:ext cx="1742786" cy="415498"/>
          </a:xfrm>
          <a:prstGeom prst="rect">
            <a:avLst/>
          </a:prstGeom>
        </p:spPr>
        <p:txBody>
          <a:bodyPr wrap="none">
            <a:spAutoFit/>
          </a:bodyPr>
          <a:lstStyle/>
          <a:p>
            <a:r>
              <a:rPr lang="ar-SA" sz="2100" b="1" dirty="0">
                <a:solidFill>
                  <a:srgbClr val="7F1721"/>
                </a:solidFill>
                <a:latin typeface="Questv1" pitchFamily="2" charset="-78"/>
                <a:cs typeface="Questv1" pitchFamily="2" charset="-78"/>
              </a:rPr>
              <a:t>أ: بدور </a:t>
            </a:r>
            <a:r>
              <a:rPr lang="ar-SA" sz="2100" b="1" dirty="0" err="1">
                <a:solidFill>
                  <a:srgbClr val="7F1721"/>
                </a:solidFill>
                <a:latin typeface="Questv1" pitchFamily="2" charset="-78"/>
                <a:cs typeface="Questv1" pitchFamily="2" charset="-78"/>
              </a:rPr>
              <a:t>العوبثاني</a:t>
            </a:r>
            <a:r>
              <a:rPr lang="ar-SA" sz="2100" b="1" dirty="0">
                <a:solidFill>
                  <a:srgbClr val="7F1721"/>
                </a:solidFill>
                <a:latin typeface="Questv1" pitchFamily="2" charset="-78"/>
                <a:cs typeface="Questv1" pitchFamily="2" charset="-78"/>
              </a:rPr>
              <a:t> </a:t>
            </a:r>
          </a:p>
        </p:txBody>
      </p:sp>
      <p:sp>
        <p:nvSpPr>
          <p:cNvPr id="32" name="مستطيل 31">
            <a:extLst>
              <a:ext uri="{FF2B5EF4-FFF2-40B4-BE49-F238E27FC236}">
                <a16:creationId xmlns:a16="http://schemas.microsoft.com/office/drawing/2014/main" xmlns="" id="{8421B103-9A16-9B4B-9FA1-B07252545B79}"/>
              </a:ext>
            </a:extLst>
          </p:cNvPr>
          <p:cNvSpPr/>
          <p:nvPr/>
        </p:nvSpPr>
        <p:spPr>
          <a:xfrm>
            <a:off x="3971604" y="6112293"/>
            <a:ext cx="1675460" cy="415498"/>
          </a:xfrm>
          <a:prstGeom prst="rect">
            <a:avLst/>
          </a:prstGeom>
        </p:spPr>
        <p:txBody>
          <a:bodyPr wrap="none">
            <a:spAutoFit/>
          </a:bodyPr>
          <a:lstStyle/>
          <a:p>
            <a:r>
              <a:rPr lang="ar-SA" sz="2100" b="1" dirty="0">
                <a:solidFill>
                  <a:srgbClr val="75B3B2"/>
                </a:solidFill>
                <a:latin typeface="Questv1" pitchFamily="2" charset="-78"/>
                <a:cs typeface="Questv1" pitchFamily="2" charset="-78"/>
              </a:rPr>
              <a:t>أ: أفنان عز الدين</a:t>
            </a:r>
          </a:p>
        </p:txBody>
      </p:sp>
      <p:sp>
        <p:nvSpPr>
          <p:cNvPr id="26" name="Oval 8"/>
          <p:cNvSpPr/>
          <p:nvPr/>
        </p:nvSpPr>
        <p:spPr>
          <a:xfrm>
            <a:off x="1580961" y="4372109"/>
            <a:ext cx="1965371" cy="1007581"/>
          </a:xfrm>
          <a:prstGeom prst="ellipse">
            <a:avLst/>
          </a:prstGeom>
          <a:noFill/>
          <a:ln w="635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Open Sans Light"/>
            </a:endParaRPr>
          </a:p>
        </p:txBody>
      </p:sp>
      <p:sp>
        <p:nvSpPr>
          <p:cNvPr id="29" name="Rounded Rectangle 14"/>
          <p:cNvSpPr/>
          <p:nvPr/>
        </p:nvSpPr>
        <p:spPr>
          <a:xfrm>
            <a:off x="1956755" y="5259078"/>
            <a:ext cx="1175761" cy="285052"/>
          </a:xfrm>
          <a:prstGeom prst="roundRect">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1200" b="1" kern="0" noProof="0" dirty="0" smtClean="0">
                <a:solidFill>
                  <a:srgbClr val="FFFFFF"/>
                </a:solidFill>
                <a:latin typeface="Raleway"/>
              </a:rPr>
              <a:t>مسؤولة البحوث والمشاريع</a:t>
            </a:r>
            <a:endParaRPr kumimoji="0" lang="id-ID" sz="1200" b="1" i="0" u="none" strike="noStrike" kern="0" cap="none" spc="0" normalizeH="0" baseline="0" noProof="0" dirty="0">
              <a:ln>
                <a:noFill/>
              </a:ln>
              <a:solidFill>
                <a:srgbClr val="FFFFFF"/>
              </a:solidFill>
              <a:effectLst/>
              <a:uLnTx/>
              <a:uFillTx/>
              <a:latin typeface="Raleway"/>
            </a:endParaRPr>
          </a:p>
        </p:txBody>
      </p:sp>
      <p:sp>
        <p:nvSpPr>
          <p:cNvPr id="37" name="مستطيل 36">
            <a:extLst>
              <a:ext uri="{FF2B5EF4-FFF2-40B4-BE49-F238E27FC236}">
                <a16:creationId xmlns:a16="http://schemas.microsoft.com/office/drawing/2014/main" xmlns="" id="{8421B103-9A16-9B4B-9FA1-B07252545B79}"/>
              </a:ext>
            </a:extLst>
          </p:cNvPr>
          <p:cNvSpPr/>
          <p:nvPr/>
        </p:nvSpPr>
        <p:spPr>
          <a:xfrm>
            <a:off x="1807093" y="4683734"/>
            <a:ext cx="1475084" cy="415498"/>
          </a:xfrm>
          <a:prstGeom prst="rect">
            <a:avLst/>
          </a:prstGeom>
          <a:ln>
            <a:noFill/>
          </a:ln>
        </p:spPr>
        <p:txBody>
          <a:bodyPr wrap="none">
            <a:spAutoFit/>
          </a:bodyPr>
          <a:lstStyle/>
          <a:p>
            <a:r>
              <a:rPr lang="ar-SA" sz="2100" b="1" dirty="0">
                <a:solidFill>
                  <a:srgbClr val="00B050"/>
                </a:solidFill>
                <a:latin typeface="Questv1" pitchFamily="2" charset="-78"/>
                <a:cs typeface="Questv1" pitchFamily="2" charset="-78"/>
              </a:rPr>
              <a:t>أ: </a:t>
            </a:r>
            <a:r>
              <a:rPr lang="ar-SA" sz="2100" b="1" dirty="0" smtClean="0">
                <a:solidFill>
                  <a:srgbClr val="00B050"/>
                </a:solidFill>
                <a:latin typeface="Questv1" pitchFamily="2" charset="-78"/>
                <a:cs typeface="Questv1" pitchFamily="2" charset="-78"/>
              </a:rPr>
              <a:t>إيمان المهداوي</a:t>
            </a:r>
            <a:endParaRPr lang="ar-SA" sz="2100" b="1" dirty="0">
              <a:solidFill>
                <a:srgbClr val="00B050"/>
              </a:solidFill>
              <a:latin typeface="Questv1" pitchFamily="2" charset="-78"/>
              <a:cs typeface="Questv1" pitchFamily="2" charset="-78"/>
            </a:endParaRPr>
          </a:p>
        </p:txBody>
      </p:sp>
      <p:sp>
        <p:nvSpPr>
          <p:cNvPr id="38" name="Chevron 12"/>
          <p:cNvSpPr/>
          <p:nvPr/>
        </p:nvSpPr>
        <p:spPr>
          <a:xfrm rot="3664793">
            <a:off x="4053688" y="4144738"/>
            <a:ext cx="267530" cy="346841"/>
          </a:xfrm>
          <a:prstGeom prst="chevron">
            <a:avLst/>
          </a:prstGeom>
          <a:solidFill>
            <a:srgbClr val="5EA9C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Light"/>
            </a:endParaRPr>
          </a:p>
        </p:txBody>
      </p:sp>
      <p:cxnSp>
        <p:nvCxnSpPr>
          <p:cNvPr id="39" name="Straight Connector 13"/>
          <p:cNvCxnSpPr>
            <a:stCxn id="17" idx="4"/>
            <a:endCxn id="38" idx="3"/>
          </p:cNvCxnSpPr>
          <p:nvPr/>
        </p:nvCxnSpPr>
        <p:spPr>
          <a:xfrm>
            <a:off x="3690914" y="3745542"/>
            <a:ext cx="561226" cy="68970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3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p:tgtEl>
                                          <p:spTgt spid="24"/>
                                        </p:tgtEl>
                                        <p:attrNameLst>
                                          <p:attrName>ppt_x</p:attrName>
                                        </p:attrNameLst>
                                      </p:cBhvr>
                                      <p:tavLst>
                                        <p:tav tm="0">
                                          <p:val>
                                            <p:strVal val="#ppt_x-#ppt_w*1.125000"/>
                                          </p:val>
                                        </p:tav>
                                        <p:tav tm="100000">
                                          <p:val>
                                            <p:strVal val="#ppt_x"/>
                                          </p:val>
                                        </p:tav>
                                      </p:tavLst>
                                    </p:anim>
                                    <p:animEffect transition="in" filter="wipe(right)">
                                      <p:cBhvr>
                                        <p:cTn id="47" dur="500"/>
                                        <p:tgtEl>
                                          <p:spTgt spid="24"/>
                                        </p:tgtEl>
                                      </p:cBhvr>
                                    </p:animEffect>
                                  </p:childTnLst>
                                </p:cTn>
                              </p:par>
                              <p:par>
                                <p:cTn id="48" presetID="12" presetClass="entr" presetSubtype="8"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p:tgtEl>
                                          <p:spTgt spid="27"/>
                                        </p:tgtEl>
                                        <p:attrNameLst>
                                          <p:attrName>ppt_x</p:attrName>
                                        </p:attrNameLst>
                                      </p:cBhvr>
                                      <p:tavLst>
                                        <p:tav tm="0">
                                          <p:val>
                                            <p:strVal val="#ppt_x-#ppt_w*1.125000"/>
                                          </p:val>
                                        </p:tav>
                                        <p:tav tm="100000">
                                          <p:val>
                                            <p:strVal val="#ppt_x"/>
                                          </p:val>
                                        </p:tav>
                                      </p:tavLst>
                                    </p:anim>
                                    <p:animEffect transition="in" filter="wipe(right)">
                                      <p:cBhvr>
                                        <p:cTn id="51" dur="500"/>
                                        <p:tgtEl>
                                          <p:spTgt spid="27"/>
                                        </p:tgtEl>
                                      </p:cBhvr>
                                    </p:animEffect>
                                  </p:childTnLst>
                                </p:cTn>
                              </p:par>
                              <p:par>
                                <p:cTn id="52" presetID="12" presetClass="entr" presetSubtype="8"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p:tgtEl>
                                          <p:spTgt spid="28"/>
                                        </p:tgtEl>
                                        <p:attrNameLst>
                                          <p:attrName>ppt_x</p:attrName>
                                        </p:attrNameLst>
                                      </p:cBhvr>
                                      <p:tavLst>
                                        <p:tav tm="0">
                                          <p:val>
                                            <p:strVal val="#ppt_x-#ppt_w*1.125000"/>
                                          </p:val>
                                        </p:tav>
                                        <p:tav tm="100000">
                                          <p:val>
                                            <p:strVal val="#ppt_x"/>
                                          </p:val>
                                        </p:tav>
                                      </p:tavLst>
                                    </p:anim>
                                    <p:animEffect transition="in" filter="wipe(right)">
                                      <p:cBhvr>
                                        <p:cTn id="55" dur="500"/>
                                        <p:tgtEl>
                                          <p:spTgt spid="28"/>
                                        </p:tgtEl>
                                      </p:cBhvr>
                                    </p:animEffect>
                                  </p:childTnLst>
                                </p:cTn>
                              </p:par>
                              <p:par>
                                <p:cTn id="56" presetID="22" presetClass="entr" presetSubtype="4"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22" presetClass="entr" presetSubtype="4"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500"/>
                                        <p:tgtEl>
                                          <p:spTgt spid="34"/>
                                        </p:tgtEl>
                                      </p:cBhvr>
                                    </p:animEffect>
                                  </p:childTnLst>
                                </p:cTn>
                              </p:par>
                              <p:par>
                                <p:cTn id="62" presetID="22" presetClass="entr" presetSubtype="4"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par>
                          <p:cTn id="65" fill="hold">
                            <p:stCondLst>
                              <p:cond delay="4000"/>
                            </p:stCondLst>
                            <p:childTnLst>
                              <p:par>
                                <p:cTn id="66" presetID="22" presetClass="entr" presetSubtype="1"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up)">
                                      <p:cBhvr>
                                        <p:cTn id="68" dur="500"/>
                                        <p:tgtEl>
                                          <p:spTgt spid="26"/>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animEffect transition="in" filter="fade">
                                      <p:cBhvr>
                                        <p:cTn id="74" dur="500"/>
                                        <p:tgtEl>
                                          <p:spTgt spid="29"/>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p:tgtEl>
                                          <p:spTgt spid="38"/>
                                        </p:tgtEl>
                                        <p:attrNameLst>
                                          <p:attrName>ppt_x</p:attrName>
                                        </p:attrNameLst>
                                      </p:cBhvr>
                                      <p:tavLst>
                                        <p:tav tm="0">
                                          <p:val>
                                            <p:strVal val="#ppt_x-#ppt_w*1.125000"/>
                                          </p:val>
                                        </p:tav>
                                        <p:tav tm="100000">
                                          <p:val>
                                            <p:strVal val="#ppt_x"/>
                                          </p:val>
                                        </p:tav>
                                      </p:tavLst>
                                    </p:anim>
                                    <p:animEffect transition="in" filter="wipe(right)">
                                      <p:cBhvr>
                                        <p:cTn id="78" dur="500"/>
                                        <p:tgtEl>
                                          <p:spTgt spid="38"/>
                                        </p:tgtEl>
                                      </p:cBhvr>
                                    </p:animEffect>
                                  </p:childTnLst>
                                </p:cTn>
                              </p:par>
                              <p:par>
                                <p:cTn id="79" presetID="22" presetClass="entr" presetSubtype="4"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20" grpId="0" animBg="1"/>
      <p:bldP spid="21" grpId="0" animBg="1"/>
      <p:bldP spid="22" grpId="0" animBg="1"/>
      <p:bldP spid="23" grpId="0" animBg="1"/>
      <p:bldP spid="24" grpId="0" animBg="1"/>
      <p:bldP spid="27" grpId="0" animBg="1"/>
      <p:bldP spid="28" grpId="0" animBg="1"/>
      <p:bldP spid="26" grpId="0" animBg="1"/>
      <p:bldP spid="29" grpId="0" animBg="1"/>
      <p:bldP spid="3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504683847"/>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أ. هادي الصالح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3086025279"/>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2" name="مستطيل مستدير الزوايا 21"/>
          <p:cNvSpPr/>
          <p:nvPr/>
        </p:nvSpPr>
        <p:spPr>
          <a:xfrm>
            <a:off x="890331" y="1298593"/>
            <a:ext cx="5229737" cy="75622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( 14 ) :</a:t>
            </a:r>
          </a:p>
          <a:p>
            <a:pPr algn="ctr"/>
            <a:r>
              <a:rPr lang="ar-SA" b="1" dirty="0" smtClean="0"/>
              <a:t> توظيف التقنية في الدعوة وصناعة المحتوى الرقمي ( 2 ) </a:t>
            </a:r>
            <a:endParaRPr lang="ar-SA" b="1" dirty="0"/>
          </a:p>
        </p:txBody>
      </p:sp>
      <p:pic>
        <p:nvPicPr>
          <p:cNvPr id="23" name="صورة 22">
            <a:extLst>
              <a:ext uri="{FF2B5EF4-FFF2-40B4-BE49-F238E27FC236}">
                <a16:creationId xmlns:a16="http://schemas.microsoft.com/office/drawing/2014/main" xmlns="" id="{F7A8655A-9D59-4FDD-BC13-87AFEE26C3A9}"/>
              </a:ext>
            </a:extLst>
          </p:cNvPr>
          <p:cNvPicPr>
            <a:picLocks noChangeAspect="1"/>
          </p:cNvPicPr>
          <p:nvPr/>
        </p:nvPicPr>
        <p:blipFill rotWithShape="1">
          <a:blip r:embed="rId9"/>
          <a:srcRect l="-669" r="-1" b="28918"/>
          <a:stretch/>
        </p:blipFill>
        <p:spPr>
          <a:xfrm>
            <a:off x="2490901" y="2933266"/>
            <a:ext cx="2370664" cy="2209186"/>
          </a:xfrm>
          <a:prstGeom prst="rect">
            <a:avLst/>
          </a:prstGeom>
          <a:ln>
            <a:solidFill>
              <a:schemeClr val="accent1"/>
            </a:solidFill>
          </a:ln>
        </p:spPr>
      </p:pic>
      <p:pic>
        <p:nvPicPr>
          <p:cNvPr id="24" name="صورة 23">
            <a:extLst>
              <a:ext uri="{FF2B5EF4-FFF2-40B4-BE49-F238E27FC236}">
                <a16:creationId xmlns:a16="http://schemas.microsoft.com/office/drawing/2014/main" xmlns="" id="{88B024EB-2E3F-4963-868D-0FB88E667BF2}"/>
              </a:ext>
            </a:extLst>
          </p:cNvPr>
          <p:cNvPicPr>
            <a:picLocks noChangeAspect="1"/>
          </p:cNvPicPr>
          <p:nvPr/>
        </p:nvPicPr>
        <p:blipFill rotWithShape="1">
          <a:blip r:embed="rId10"/>
          <a:srcRect t="33086" r="679"/>
          <a:stretch/>
        </p:blipFill>
        <p:spPr>
          <a:xfrm>
            <a:off x="155575" y="2933265"/>
            <a:ext cx="2244794" cy="2209186"/>
          </a:xfrm>
          <a:prstGeom prst="rect">
            <a:avLst/>
          </a:prstGeom>
          <a:ln>
            <a:solidFill>
              <a:schemeClr val="accent1"/>
            </a:solidFill>
          </a:ln>
        </p:spPr>
      </p:pic>
    </p:spTree>
    <p:extLst>
      <p:ext uri="{BB962C8B-B14F-4D97-AF65-F5344CB8AC3E}">
        <p14:creationId xmlns:p14="http://schemas.microsoft.com/office/powerpoint/2010/main" val="2505481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2092881"/>
          </a:xfrm>
          <a:prstGeom prst="rect">
            <a:avLst/>
          </a:prstGeom>
        </p:spPr>
        <p:txBody>
          <a:bodyPr wrap="square">
            <a:spAutoFit/>
          </a:bodyPr>
          <a:lstStyle/>
          <a:p>
            <a:pPr marL="285750" indent="-285750">
              <a:buFont typeface="Wingdings" panose="05000000000000000000" pitchFamily="2" charset="2"/>
              <a:buChar char="§"/>
            </a:pPr>
            <a:r>
              <a:rPr lang="ar-SA" sz="1600" dirty="0"/>
              <a:t>جزاكم الله خير</a:t>
            </a:r>
          </a:p>
          <a:p>
            <a:pPr marL="285750" indent="-285750">
              <a:buFont typeface="Wingdings" panose="05000000000000000000" pitchFamily="2" charset="2"/>
              <a:buChar char="§"/>
            </a:pPr>
            <a:r>
              <a:rPr lang="ar-SA" sz="1600" dirty="0"/>
              <a:t>❤️❤️</a:t>
            </a:r>
          </a:p>
          <a:p>
            <a:pPr marL="285750" indent="-285750">
              <a:buFont typeface="Wingdings" panose="05000000000000000000" pitchFamily="2" charset="2"/>
              <a:buChar char="§"/>
            </a:pPr>
            <a:r>
              <a:rPr lang="ar-SA" sz="1600" dirty="0"/>
              <a:t>دورة </a:t>
            </a:r>
            <a:r>
              <a:rPr lang="ar-SA" sz="1600" dirty="0" err="1"/>
              <a:t>راااائعة</a:t>
            </a:r>
            <a:r>
              <a:rPr lang="ar-SA" sz="1600" dirty="0"/>
              <a:t> جزاكم الله خير</a:t>
            </a:r>
          </a:p>
          <a:p>
            <a:pPr marL="285750" indent="-285750">
              <a:buFont typeface="Wingdings" panose="05000000000000000000" pitchFamily="2" charset="2"/>
              <a:buChar char="§"/>
            </a:pPr>
            <a:r>
              <a:rPr lang="ar-SA" sz="1600" dirty="0"/>
              <a:t>❤️</a:t>
            </a:r>
          </a:p>
          <a:p>
            <a:pPr marL="285750" indent="-285750">
              <a:buFont typeface="Wingdings" panose="05000000000000000000" pitchFamily="2" charset="2"/>
              <a:buChar char="§"/>
            </a:pPr>
            <a:r>
              <a:rPr lang="ar-SA" sz="1600" dirty="0"/>
              <a:t>شكرا</a:t>
            </a:r>
          </a:p>
          <a:p>
            <a:pPr marL="285750" indent="-285750">
              <a:buFont typeface="Wingdings" panose="05000000000000000000" pitchFamily="2" charset="2"/>
              <a:buChar char="§"/>
            </a:pPr>
            <a:r>
              <a:rPr lang="ar-SA" sz="1600" dirty="0"/>
              <a:t>جزاكم الله خيرًا</a:t>
            </a:r>
          </a:p>
          <a:p>
            <a:pPr marL="285750" indent="-285750">
              <a:buFont typeface="Wingdings" panose="05000000000000000000" pitchFamily="2" charset="2"/>
              <a:buChar char="§"/>
            </a:pPr>
            <a:r>
              <a:rPr lang="ar-SA" sz="1600" dirty="0"/>
              <a:t>جزاكم الله خير الجزاء بالدنيا </a:t>
            </a:r>
            <a:r>
              <a:rPr lang="ar-SA" sz="1600" dirty="0" err="1"/>
              <a:t>والاخره</a:t>
            </a:r>
            <a:endParaRPr lang="ar-SA" sz="1600" dirty="0"/>
          </a:p>
          <a:p>
            <a:pPr marL="285750" indent="-285750">
              <a:buFont typeface="Wingdings" panose="05000000000000000000" pitchFamily="2" charset="2"/>
              <a:buChar char="§"/>
            </a:pPr>
            <a:endParaRPr lang="ar-SA" sz="1600" dirty="0"/>
          </a:p>
        </p:txBody>
      </p:sp>
    </p:spTree>
    <p:extLst>
      <p:ext uri="{BB962C8B-B14F-4D97-AF65-F5344CB8AC3E}">
        <p14:creationId xmlns:p14="http://schemas.microsoft.com/office/powerpoint/2010/main" val="1505061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7" name="جدول 6">
            <a:extLst>
              <a:ext uri="{FF2B5EF4-FFF2-40B4-BE49-F238E27FC236}">
                <a16:creationId xmlns="" xmlns:a16="http://schemas.microsoft.com/office/drawing/2014/main" id="{98B9D5F7-3FF3-4CD9-803B-A7A577678EB3}"/>
              </a:ext>
            </a:extLst>
          </p:cNvPr>
          <p:cNvGraphicFramePr>
            <a:graphicFrameLocks noGrp="1"/>
          </p:cNvGraphicFramePr>
          <p:nvPr>
            <p:extLst>
              <p:ext uri="{D42A27DB-BD31-4B8C-83A1-F6EECF244321}">
                <p14:modId xmlns:p14="http://schemas.microsoft.com/office/powerpoint/2010/main" val="1834054656"/>
              </p:ext>
            </p:extLst>
          </p:nvPr>
        </p:nvGraphicFramePr>
        <p:xfrm>
          <a:off x="3339764" y="5681219"/>
          <a:ext cx="3413720" cy="1637875"/>
        </p:xfrm>
        <a:graphic>
          <a:graphicData uri="http://schemas.openxmlformats.org/drawingml/2006/table">
            <a:tbl>
              <a:tblPr rtl="1" firstRow="1" bandRow="1">
                <a:tableStyleId>{BDBED569-4797-4DF1-A0F4-6AAB3CD982D8}</a:tableStyleId>
              </a:tblPr>
              <a:tblGrid>
                <a:gridCol w="2149832">
                  <a:extLst>
                    <a:ext uri="{9D8B030D-6E8A-4147-A177-3AD203B41FA5}">
                      <a16:colId xmlns="" xmlns:a16="http://schemas.microsoft.com/office/drawing/2014/main" val="3224669052"/>
                    </a:ext>
                  </a:extLst>
                </a:gridCol>
                <a:gridCol w="1263888">
                  <a:extLst>
                    <a:ext uri="{9D8B030D-6E8A-4147-A177-3AD203B41FA5}">
                      <a16:colId xmlns="" xmlns:a16="http://schemas.microsoft.com/office/drawing/2014/main" val="2974604420"/>
                    </a:ext>
                  </a:extLst>
                </a:gridCol>
              </a:tblGrid>
              <a:tr h="327575">
                <a:tc>
                  <a:txBody>
                    <a:bodyPr/>
                    <a:lstStyle/>
                    <a:p>
                      <a:pPr algn="ctr" rtl="1"/>
                      <a:r>
                        <a:rPr lang="ar-SA" sz="1600" b="1" dirty="0">
                          <a:solidFill>
                            <a:schemeClr val="accent1">
                              <a:lumMod val="50000"/>
                            </a:schemeClr>
                          </a:solidFill>
                          <a:cs typeface="Calibri" panose="020F0502020204030204" pitchFamily="34" charset="0"/>
                        </a:rPr>
                        <a:t>البند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a:solidFill>
                            <a:schemeClr val="accent1">
                              <a:lumMod val="50000"/>
                            </a:schemeClr>
                          </a:solidFill>
                          <a:cs typeface="Calibri" panose="020F0502020204030204" pitchFamily="34" charset="0"/>
                        </a:rPr>
                        <a:t>النسبة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274433867"/>
                  </a:ext>
                </a:extLst>
              </a:tr>
              <a:tr h="327575">
                <a:tc>
                  <a:txBody>
                    <a:bodyPr/>
                    <a:lstStyle/>
                    <a:p>
                      <a:pPr algn="ctr" rtl="1"/>
                      <a:r>
                        <a:rPr lang="ar-SA" sz="1600" b="1" dirty="0">
                          <a:solidFill>
                            <a:schemeClr val="accent1">
                              <a:lumMod val="50000"/>
                            </a:schemeClr>
                          </a:solidFill>
                          <a:cs typeface="Calibri" panose="020F0502020204030204" pitchFamily="34" charset="0"/>
                        </a:rPr>
                        <a:t>موضوع الدورة ومحاورها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966340688"/>
                  </a:ext>
                </a:extLst>
              </a:tr>
              <a:tr h="327575">
                <a:tc>
                  <a:txBody>
                    <a:bodyPr/>
                    <a:lstStyle/>
                    <a:p>
                      <a:pPr algn="ctr" rtl="1"/>
                      <a:r>
                        <a:rPr lang="ar-SA" sz="1600" b="1" dirty="0">
                          <a:solidFill>
                            <a:schemeClr val="accent1">
                              <a:lumMod val="50000"/>
                            </a:schemeClr>
                          </a:solidFill>
                          <a:cs typeface="Calibri" panose="020F0502020204030204" pitchFamily="34" charset="0"/>
                        </a:rPr>
                        <a:t>المدرب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1"/>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40837420"/>
                  </a:ext>
                </a:extLst>
              </a:tr>
              <a:tr h="327575">
                <a:tc>
                  <a:txBody>
                    <a:bodyPr/>
                    <a:lstStyle/>
                    <a:p>
                      <a:pPr algn="ctr" rtl="1"/>
                      <a:r>
                        <a:rPr lang="ar-SA" sz="1600" b="1" dirty="0">
                          <a:solidFill>
                            <a:schemeClr val="accent1">
                              <a:lumMod val="50000"/>
                            </a:schemeClr>
                          </a:solidFill>
                          <a:cs typeface="Calibri" panose="020F0502020204030204" pitchFamily="34" charset="0"/>
                        </a:rPr>
                        <a:t>البيئة التدريبية </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cs typeface="Calibri" panose="020F0502020204030204" pitchFamily="34" charset="0"/>
                        </a:rPr>
                        <a:t>100%</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728536683"/>
                  </a:ext>
                </a:extLst>
              </a:tr>
              <a:tr h="327575">
                <a:tc>
                  <a:txBody>
                    <a:bodyPr/>
                    <a:lstStyle/>
                    <a:p>
                      <a:pPr algn="ctr" rtl="1"/>
                      <a:r>
                        <a:rPr lang="ar-SA" sz="1600" b="1" dirty="0" smtClean="0">
                          <a:solidFill>
                            <a:schemeClr val="accent1">
                              <a:lumMod val="50000"/>
                            </a:schemeClr>
                          </a:solidFill>
                          <a:latin typeface="Calibri" panose="020F0502020204030204" pitchFamily="34" charset="0"/>
                          <a:cs typeface="Calibri" panose="020F0502020204030204" pitchFamily="34" charset="0"/>
                        </a:rPr>
                        <a:t>نسبة تعلم</a:t>
                      </a:r>
                      <a:r>
                        <a:rPr lang="ar-SA" sz="1600" b="1" baseline="0" dirty="0" smtClean="0">
                          <a:solidFill>
                            <a:schemeClr val="accent1">
                              <a:lumMod val="50000"/>
                            </a:schemeClr>
                          </a:solidFill>
                          <a:latin typeface="Calibri" panose="020F0502020204030204" pitchFamily="34" charset="0"/>
                          <a:cs typeface="Calibri" panose="020F0502020204030204" pitchFamily="34" charset="0"/>
                        </a:rPr>
                        <a:t> مهارة جديد</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385763" rtl="1" eaLnBrk="1" fontAlgn="auto" latinLnBrk="0" hangingPunct="1">
                        <a:lnSpc>
                          <a:spcPct val="100000"/>
                        </a:lnSpc>
                        <a:spcBef>
                          <a:spcPts val="0"/>
                        </a:spcBef>
                        <a:spcAft>
                          <a:spcPts val="0"/>
                        </a:spcAft>
                        <a:buClrTx/>
                        <a:buSzTx/>
                        <a:buFontTx/>
                        <a:buNone/>
                        <a:tabLst/>
                        <a:defRPr/>
                      </a:pPr>
                      <a:r>
                        <a:rPr lang="ar-SA" sz="1600" b="1" dirty="0" smtClean="0">
                          <a:solidFill>
                            <a:schemeClr val="accent1">
                              <a:lumMod val="50000"/>
                            </a:schemeClr>
                          </a:solidFill>
                          <a:latin typeface="Calibri" panose="020F0502020204030204" pitchFamily="34" charset="0"/>
                          <a:cs typeface="Calibri" panose="020F0502020204030204" pitchFamily="34" charset="0"/>
                        </a:rPr>
                        <a:t>93%</a:t>
                      </a:r>
                      <a:endParaRPr lang="ar-SA" sz="1600" b="1" dirty="0">
                        <a:solidFill>
                          <a:schemeClr val="accent1">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8" name="مربع نص 7">
            <a:extLst>
              <a:ext uri="{FF2B5EF4-FFF2-40B4-BE49-F238E27FC236}">
                <a16:creationId xmlns="" xmlns:a16="http://schemas.microsoft.com/office/drawing/2014/main" id="{E90BF835-6279-44D0-8687-6DB069EEF61F}"/>
              </a:ext>
            </a:extLst>
          </p:cNvPr>
          <p:cNvSpPr txBox="1"/>
          <p:nvPr/>
        </p:nvSpPr>
        <p:spPr>
          <a:xfrm>
            <a:off x="2400369" y="5266186"/>
            <a:ext cx="1497526" cy="300082"/>
          </a:xfrm>
          <a:prstGeom prst="rect">
            <a:avLst/>
          </a:prstGeom>
          <a:solidFill>
            <a:srgbClr val="8B8B8B"/>
          </a:solidFill>
        </p:spPr>
        <p:txBody>
          <a:bodyPr wrap="none" rtlCol="1">
            <a:spAutoFit/>
          </a:bodyPr>
          <a:lstStyle/>
          <a:p>
            <a:r>
              <a:rPr lang="ar-SA" sz="1350" dirty="0">
                <a:solidFill>
                  <a:srgbClr val="6F8183">
                    <a:lumMod val="20000"/>
                    <a:lumOff val="80000"/>
                  </a:srgbClr>
                </a:solidFill>
                <a:cs typeface="Calibri" panose="020F0502020204030204" pitchFamily="34" charset="0"/>
              </a:rPr>
              <a:t>تقييم المتدربات للدورة </a:t>
            </a:r>
          </a:p>
        </p:txBody>
      </p:sp>
      <p:sp>
        <p:nvSpPr>
          <p:cNvPr id="9" name="مربع نص 8">
            <a:extLst>
              <a:ext uri="{FF2B5EF4-FFF2-40B4-BE49-F238E27FC236}">
                <a16:creationId xmlns="" xmlns:a16="http://schemas.microsoft.com/office/drawing/2014/main" id="{14F1802E-545B-4058-A9A9-0316CF391DC1}"/>
              </a:ext>
            </a:extLst>
          </p:cNvPr>
          <p:cNvSpPr txBox="1"/>
          <p:nvPr/>
        </p:nvSpPr>
        <p:spPr>
          <a:xfrm>
            <a:off x="4564156" y="4226596"/>
            <a:ext cx="2176234" cy="375487"/>
          </a:xfrm>
          <a:prstGeom prst="rect">
            <a:avLst/>
          </a:prstGeom>
          <a:noFill/>
        </p:spPr>
        <p:txBody>
          <a:bodyPr wrap="square">
            <a:spAutoFit/>
          </a:bodyPr>
          <a:lstStyle/>
          <a:p>
            <a:pPr>
              <a:lnSpc>
                <a:spcPct val="115000"/>
              </a:lnSpc>
            </a:pPr>
            <a:r>
              <a:rPr lang="ar-SA" sz="1600" dirty="0" smtClean="0">
                <a:solidFill>
                  <a:prstClr val="black"/>
                </a:solidFill>
                <a:cs typeface="Calibri" panose="020F0502020204030204" pitchFamily="34" charset="0"/>
              </a:rPr>
              <a:t>المدربة : د. منال </a:t>
            </a:r>
            <a:r>
              <a:rPr lang="ar-SA" sz="1600" dirty="0" err="1" smtClean="0">
                <a:solidFill>
                  <a:prstClr val="black"/>
                </a:solidFill>
                <a:cs typeface="Calibri" panose="020F0502020204030204" pitchFamily="34" charset="0"/>
              </a:rPr>
              <a:t>الدغيم</a:t>
            </a:r>
            <a:r>
              <a:rPr lang="ar-SA" sz="1600" dirty="0" smtClean="0">
                <a:solidFill>
                  <a:prstClr val="black"/>
                </a:solidFill>
                <a:cs typeface="Calibri" panose="020F0502020204030204" pitchFamily="34" charset="0"/>
              </a:rPr>
              <a:t>  </a:t>
            </a:r>
            <a:endParaRPr lang="ar-SA" sz="1600" dirty="0">
              <a:solidFill>
                <a:prstClr val="black"/>
              </a:solidFill>
              <a:cs typeface="Calibri" panose="020F0502020204030204" pitchFamily="34" charset="0"/>
            </a:endParaRPr>
          </a:p>
        </p:txBody>
      </p:sp>
      <p:sp>
        <p:nvSpPr>
          <p:cNvPr id="11" name="مربع نص 10">
            <a:extLst>
              <a:ext uri="{FF2B5EF4-FFF2-40B4-BE49-F238E27FC236}">
                <a16:creationId xmlns="" xmlns:a16="http://schemas.microsoft.com/office/drawing/2014/main" id="{2F21231A-4FAF-495D-A327-BCF8F1C30B4F}"/>
              </a:ext>
            </a:extLst>
          </p:cNvPr>
          <p:cNvSpPr txBox="1"/>
          <p:nvPr/>
        </p:nvSpPr>
        <p:spPr>
          <a:xfrm>
            <a:off x="1086395" y="2471790"/>
            <a:ext cx="2677336" cy="400110"/>
          </a:xfrm>
          <a:prstGeom prst="rect">
            <a:avLst/>
          </a:prstGeom>
          <a:noFill/>
        </p:spPr>
        <p:txBody>
          <a:bodyPr wrap="none" rtlCol="1">
            <a:spAutoFit/>
          </a:bodyPr>
          <a:lstStyle/>
          <a:p>
            <a:r>
              <a:rPr lang="ar-SA" sz="2000" dirty="0">
                <a:solidFill>
                  <a:prstClr val="black"/>
                </a:solidFill>
                <a:cs typeface="Calibri" panose="020F0502020204030204" pitchFamily="34" charset="0"/>
              </a:rPr>
              <a:t>صور </a:t>
            </a:r>
            <a:r>
              <a:rPr lang="ar-SA" sz="2000" dirty="0" smtClean="0">
                <a:solidFill>
                  <a:prstClr val="black"/>
                </a:solidFill>
                <a:cs typeface="Calibri" panose="020F0502020204030204" pitchFamily="34" charset="0"/>
              </a:rPr>
              <a:t>حيّة </a:t>
            </a:r>
            <a:r>
              <a:rPr lang="ar-SA" sz="2000" dirty="0">
                <a:solidFill>
                  <a:prstClr val="black"/>
                </a:solidFill>
                <a:cs typeface="Calibri" panose="020F0502020204030204" pitchFamily="34" charset="0"/>
              </a:rPr>
              <a:t>من الدورة التدريبية </a:t>
            </a:r>
          </a:p>
        </p:txBody>
      </p:sp>
      <p:cxnSp>
        <p:nvCxnSpPr>
          <p:cNvPr id="13" name="رابط مستقيم 12">
            <a:extLst>
              <a:ext uri="{FF2B5EF4-FFF2-40B4-BE49-F238E27FC236}">
                <a16:creationId xmlns="" xmlns:a16="http://schemas.microsoft.com/office/drawing/2014/main" id="{AAB8FC2F-C4F3-4949-83FC-BB0C50351817}"/>
              </a:ext>
            </a:extLst>
          </p:cNvPr>
          <p:cNvCxnSpPr/>
          <p:nvPr/>
        </p:nvCxnSpPr>
        <p:spPr>
          <a:xfrm flipH="1">
            <a:off x="857921" y="5416227"/>
            <a:ext cx="118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 xmlns:a16="http://schemas.microsoft.com/office/drawing/2014/main" id="{D37128CB-CE75-401B-9C33-830785D48E2D}"/>
              </a:ext>
            </a:extLst>
          </p:cNvPr>
          <p:cNvCxnSpPr>
            <a:cxnSpLocks/>
          </p:cNvCxnSpPr>
          <p:nvPr/>
        </p:nvCxnSpPr>
        <p:spPr>
          <a:xfrm flipH="1">
            <a:off x="3947963" y="5416227"/>
            <a:ext cx="2024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رسم 21" descr="ملف تعريف ذكر">
            <a:extLst>
              <a:ext uri="{FF2B5EF4-FFF2-40B4-BE49-F238E27FC236}">
                <a16:creationId xmlns="" xmlns:a16="http://schemas.microsoft.com/office/drawing/2014/main" id="{64660607-E42D-4144-9C6E-41CF8EF3F0E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84410" y="3312277"/>
            <a:ext cx="914400" cy="914400"/>
          </a:xfrm>
          <a:prstGeom prst="rect">
            <a:avLst/>
          </a:prstGeom>
        </p:spPr>
      </p:pic>
      <p:cxnSp>
        <p:nvCxnSpPr>
          <p:cNvPr id="18" name="رابط مستقيم 17">
            <a:extLst>
              <a:ext uri="{FF2B5EF4-FFF2-40B4-BE49-F238E27FC236}">
                <a16:creationId xmlns="" xmlns:a16="http://schemas.microsoft.com/office/drawing/2014/main" id="{E40E8881-040B-42AB-B516-D8B736C74526}"/>
              </a:ext>
            </a:extLst>
          </p:cNvPr>
          <p:cNvCxnSpPr/>
          <p:nvPr/>
        </p:nvCxnSpPr>
        <p:spPr>
          <a:xfrm>
            <a:off x="5054716" y="4091304"/>
            <a:ext cx="1437245" cy="0"/>
          </a:xfrm>
          <a:prstGeom prst="line">
            <a:avLst/>
          </a:prstGeom>
          <a:ln>
            <a:solidFill>
              <a:srgbClr val="533561"/>
            </a:solidFill>
          </a:ln>
        </p:spPr>
        <p:style>
          <a:lnRef idx="1">
            <a:schemeClr val="accent1"/>
          </a:lnRef>
          <a:fillRef idx="0">
            <a:schemeClr val="accent1"/>
          </a:fillRef>
          <a:effectRef idx="0">
            <a:schemeClr val="accent1"/>
          </a:effectRef>
          <a:fontRef idx="minor">
            <a:schemeClr val="tx1"/>
          </a:fontRef>
        </p:style>
      </p:cxnSp>
      <p:sp>
        <p:nvSpPr>
          <p:cNvPr id="2" name="AutoShape 2" descr="الرسم البياني للردود على النماذج. عنوان السؤال: مدى رضاك العام على اللقاء :. عدد الردود: 17 ردًا."/>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graphicFrame>
        <p:nvGraphicFramePr>
          <p:cNvPr id="26" name="مخطط 2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2712019937"/>
              </p:ext>
            </p:extLst>
          </p:nvPr>
        </p:nvGraphicFramePr>
        <p:xfrm>
          <a:off x="155575" y="5566268"/>
          <a:ext cx="3157749" cy="1576679"/>
        </p:xfrm>
        <a:graphic>
          <a:graphicData uri="http://schemas.openxmlformats.org/drawingml/2006/chart">
            <c:chart xmlns:c="http://schemas.openxmlformats.org/drawingml/2006/chart" xmlns:r="http://schemas.openxmlformats.org/officeDocument/2006/relationships" r:id="rId8"/>
          </a:graphicData>
        </a:graphic>
      </p:graphicFrame>
      <p:sp>
        <p:nvSpPr>
          <p:cNvPr id="29" name="مستطيل مستدير الزوايا 2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الدورة التدريبية ( 15 ) : الردّ على الشبهات المتعلقة بالمرأة  </a:t>
            </a:r>
            <a:endParaRPr lang="ar-SA" b="1" dirty="0"/>
          </a:p>
        </p:txBody>
      </p:sp>
      <p:pic>
        <p:nvPicPr>
          <p:cNvPr id="22" name="صورة 21">
            <a:extLst>
              <a:ext uri="{FF2B5EF4-FFF2-40B4-BE49-F238E27FC236}">
                <a16:creationId xmlns="" xmlns:a16="http://schemas.microsoft.com/office/drawing/2014/main" id="{5466E755-CF96-4930-957D-D74FB7E73993}"/>
              </a:ext>
            </a:extLst>
          </p:cNvPr>
          <p:cNvPicPr>
            <a:picLocks noChangeAspect="1"/>
          </p:cNvPicPr>
          <p:nvPr/>
        </p:nvPicPr>
        <p:blipFill>
          <a:blip r:embed="rId9"/>
          <a:stretch>
            <a:fillRect/>
          </a:stretch>
        </p:blipFill>
        <p:spPr>
          <a:xfrm>
            <a:off x="2533911" y="2906968"/>
            <a:ext cx="2207422" cy="2320384"/>
          </a:xfrm>
          <a:prstGeom prst="rect">
            <a:avLst/>
          </a:prstGeom>
        </p:spPr>
      </p:pic>
      <p:pic>
        <p:nvPicPr>
          <p:cNvPr id="23" name="صورة 22">
            <a:extLst>
              <a:ext uri="{FF2B5EF4-FFF2-40B4-BE49-F238E27FC236}">
                <a16:creationId xmlns="" xmlns:a16="http://schemas.microsoft.com/office/drawing/2014/main" id="{7E3C5007-D090-44F9-B1B1-E3A00888AA0B}"/>
              </a:ext>
            </a:extLst>
          </p:cNvPr>
          <p:cNvPicPr>
            <a:picLocks noChangeAspect="1"/>
          </p:cNvPicPr>
          <p:nvPr/>
        </p:nvPicPr>
        <p:blipFill rotWithShape="1">
          <a:blip r:embed="rId10"/>
          <a:srcRect r="4542" b="7905"/>
          <a:stretch/>
        </p:blipFill>
        <p:spPr>
          <a:xfrm>
            <a:off x="275095" y="2906968"/>
            <a:ext cx="2124870" cy="2320384"/>
          </a:xfrm>
          <a:prstGeom prst="rect">
            <a:avLst/>
          </a:prstGeom>
        </p:spPr>
      </p:pic>
    </p:spTree>
    <p:extLst>
      <p:ext uri="{BB962C8B-B14F-4D97-AF65-F5344CB8AC3E}">
        <p14:creationId xmlns:p14="http://schemas.microsoft.com/office/powerpoint/2010/main" val="199599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اللقاء : </a:t>
            </a:r>
            <a:endParaRPr lang="ar-SA" b="1" dirty="0"/>
          </a:p>
        </p:txBody>
      </p:sp>
      <p:sp>
        <p:nvSpPr>
          <p:cNvPr id="2" name="مستطيل 1"/>
          <p:cNvSpPr/>
          <p:nvPr/>
        </p:nvSpPr>
        <p:spPr>
          <a:xfrm>
            <a:off x="859030" y="2418715"/>
            <a:ext cx="4978400" cy="5509200"/>
          </a:xfrm>
          <a:prstGeom prst="rect">
            <a:avLst/>
          </a:prstGeom>
        </p:spPr>
        <p:txBody>
          <a:bodyPr wrap="square">
            <a:spAutoFit/>
          </a:bodyPr>
          <a:lstStyle/>
          <a:p>
            <a:pPr marL="285750" indent="-285750">
              <a:buFont typeface="Wingdings" panose="05000000000000000000" pitchFamily="2" charset="2"/>
              <a:buChar char="§"/>
            </a:pPr>
            <a:r>
              <a:rPr lang="ar-SA" sz="1600" dirty="0"/>
              <a:t>مثل هذه المواضيع تكون بحاجة إلى القاءها في المدارس وغيرها</a:t>
            </a:r>
          </a:p>
          <a:p>
            <a:pPr marL="285750" indent="-285750">
              <a:buFont typeface="Wingdings" panose="05000000000000000000" pitchFamily="2" charset="2"/>
              <a:buChar char="§"/>
            </a:pPr>
            <a:r>
              <a:rPr lang="ar-SA" sz="1600" dirty="0"/>
              <a:t>جزاكم الله عنا خير الجزاء </a:t>
            </a:r>
            <a:endParaRPr lang="ar-SA" sz="1600" dirty="0" smtClean="0"/>
          </a:p>
          <a:p>
            <a:pPr marL="285750" indent="-285750">
              <a:buFont typeface="Wingdings" panose="05000000000000000000" pitchFamily="2" charset="2"/>
              <a:buChar char="§"/>
            </a:pPr>
            <a:r>
              <a:rPr lang="ar-SA" sz="1600" dirty="0" smtClean="0"/>
              <a:t>أستاذة </a:t>
            </a:r>
            <a:r>
              <a:rPr lang="ar-SA" sz="1600" dirty="0"/>
              <a:t>رائعة و شرح ممتاز</a:t>
            </a:r>
          </a:p>
          <a:p>
            <a:pPr marL="285750" indent="-285750">
              <a:buFont typeface="Wingdings" panose="05000000000000000000" pitchFamily="2" charset="2"/>
              <a:buChar char="§"/>
            </a:pPr>
            <a:r>
              <a:rPr lang="ar-SA" sz="1600" dirty="0"/>
              <a:t>شكرًا لكم ❤️</a:t>
            </a:r>
          </a:p>
          <a:p>
            <a:pPr marL="285750" indent="-285750">
              <a:buFont typeface="Wingdings" panose="05000000000000000000" pitchFamily="2" charset="2"/>
              <a:buChar char="§"/>
            </a:pPr>
            <a:r>
              <a:rPr lang="ar-SA" sz="1600" dirty="0"/>
              <a:t>ربي يسعدكم بالدنيا </a:t>
            </a:r>
            <a:r>
              <a:rPr lang="ar-SA" sz="1600" dirty="0" err="1"/>
              <a:t>والاخره</a:t>
            </a:r>
            <a:r>
              <a:rPr lang="ar-SA" sz="1600" dirty="0"/>
              <a:t> مكتب دعوتها كنتم لنا خيرا </a:t>
            </a:r>
            <a:r>
              <a:rPr lang="ar-SA" sz="1600" dirty="0" err="1"/>
              <a:t>معييين</a:t>
            </a:r>
            <a:r>
              <a:rPr lang="ar-SA" sz="1600" dirty="0"/>
              <a:t> وانتم معين فعلا وفقكم الله لما يحبه </a:t>
            </a:r>
            <a:r>
              <a:rPr lang="ar-SA" sz="1600" dirty="0" err="1"/>
              <a:t>ويرضاه</a:t>
            </a:r>
            <a:endParaRPr lang="ar-SA" sz="1600" dirty="0"/>
          </a:p>
          <a:p>
            <a:pPr marL="285750" indent="-285750">
              <a:buFont typeface="Wingdings" panose="05000000000000000000" pitchFamily="2" charset="2"/>
              <a:buChar char="§"/>
            </a:pPr>
            <a:r>
              <a:rPr lang="ar-SA" sz="1600" dirty="0"/>
              <a:t>جزاكم الله خير وأحسن </a:t>
            </a:r>
            <a:r>
              <a:rPr lang="ar-SA" sz="1600" dirty="0" smtClean="0"/>
              <a:t>إليكم</a:t>
            </a:r>
            <a:endParaRPr lang="ar-SA" sz="1600" dirty="0"/>
          </a:p>
          <a:p>
            <a:pPr marL="285750" indent="-285750">
              <a:buFont typeface="Wingdings" panose="05000000000000000000" pitchFamily="2" charset="2"/>
              <a:buChar char="§"/>
            </a:pPr>
            <a:r>
              <a:rPr lang="ar-SA" sz="1600" dirty="0" err="1"/>
              <a:t>جميييل</a:t>
            </a:r>
            <a:r>
              <a:rPr lang="ar-SA" sz="1600" dirty="0"/>
              <a:t> اللقاء جداً ربي يسعدكم ❤️ بس كان الإشكال في </a:t>
            </a:r>
            <a:r>
              <a:rPr lang="ar-SA" sz="1600" dirty="0" err="1"/>
              <a:t>الإناره</a:t>
            </a:r>
            <a:r>
              <a:rPr lang="ar-SA" sz="1600" dirty="0"/>
              <a:t> وقت عرض </a:t>
            </a:r>
            <a:r>
              <a:rPr lang="ar-SA" sz="1600" dirty="0" err="1"/>
              <a:t>البروجكتر</a:t>
            </a:r>
            <a:r>
              <a:rPr lang="ar-SA" sz="1600" dirty="0"/>
              <a:t> يفضل تكون شغاله </a:t>
            </a:r>
          </a:p>
          <a:p>
            <a:pPr marL="285750" indent="-285750">
              <a:buFont typeface="Wingdings" panose="05000000000000000000" pitchFamily="2" charset="2"/>
              <a:buChar char="§"/>
            </a:pPr>
            <a:r>
              <a:rPr lang="ar-SA" sz="1600" dirty="0"/>
              <a:t>.</a:t>
            </a:r>
          </a:p>
          <a:p>
            <a:pPr marL="285750" indent="-285750">
              <a:buFont typeface="Wingdings" panose="05000000000000000000" pitchFamily="2" charset="2"/>
              <a:buChar char="§"/>
            </a:pPr>
            <a:r>
              <a:rPr lang="ar-SA" sz="1600" dirty="0"/>
              <a:t>أسأل الله أن يثقل موازين حسناتكم ويحفظكم ويثبتكم</a:t>
            </a:r>
          </a:p>
          <a:p>
            <a:pPr marL="285750" indent="-285750">
              <a:buFont typeface="Wingdings" panose="05000000000000000000" pitchFamily="2" charset="2"/>
              <a:buChar char="§"/>
            </a:pPr>
            <a:r>
              <a:rPr lang="ar-SA" sz="1600" dirty="0"/>
              <a:t>ختامها </a:t>
            </a:r>
            <a:r>
              <a:rPr lang="ar-SA" sz="1600" dirty="0" smtClean="0"/>
              <a:t>مسك</a:t>
            </a:r>
            <a:endParaRPr lang="ar-SA" sz="1600" dirty="0"/>
          </a:p>
          <a:p>
            <a:pPr marL="285750" indent="-285750">
              <a:buFont typeface="Wingdings" panose="05000000000000000000" pitchFamily="2" charset="2"/>
              <a:buChar char="§"/>
            </a:pPr>
            <a:r>
              <a:rPr lang="ar-SA" sz="1600" dirty="0"/>
              <a:t>جزاكم الله خيرا</a:t>
            </a:r>
          </a:p>
          <a:p>
            <a:pPr marL="285750" indent="-285750">
              <a:buFont typeface="Wingdings" panose="05000000000000000000" pitchFamily="2" charset="2"/>
              <a:buChar char="§"/>
            </a:pPr>
            <a:r>
              <a:rPr lang="ar-SA" sz="1600" dirty="0"/>
              <a:t>لقاء ممتع ومفيد جداً جداً فعلاً ختامها مسك د. منال </a:t>
            </a:r>
            <a:r>
              <a:rPr lang="ar-SA" sz="1600" dirty="0" err="1"/>
              <a:t>ماشاء</a:t>
            </a:r>
            <a:r>
              <a:rPr lang="ar-SA" sz="1600" dirty="0"/>
              <a:t> الله معلوماتها وأسلوبها في الطرح دخل قلوبنا الله يجعلها مباركة أينما حلت شكر لكم على حُسن اختيار الملقيات فعلاً </a:t>
            </a:r>
            <a:r>
              <a:rPr lang="ar-SA" sz="1600" dirty="0" err="1"/>
              <a:t>ماتجيبولنا</a:t>
            </a:r>
            <a:r>
              <a:rPr lang="ar-SA" sz="1600" dirty="0"/>
              <a:t> إلا نماذج تبارك الرحمن</a:t>
            </a:r>
          </a:p>
          <a:p>
            <a:pPr marL="285750" indent="-285750">
              <a:buFont typeface="Wingdings" panose="05000000000000000000" pitchFamily="2" charset="2"/>
              <a:buChar char="§"/>
            </a:pPr>
            <a:r>
              <a:rPr lang="ar-SA" sz="1600" dirty="0"/>
              <a:t>شكرا لكم كان الختام جدا رائع بارك الله فيكم وأتمنى أن يستمر البرنامج ويستقطب </a:t>
            </a:r>
            <a:r>
              <a:rPr lang="ar-SA" sz="1600" dirty="0" smtClean="0"/>
              <a:t>الفتيات</a:t>
            </a:r>
            <a:endParaRPr lang="ar-SA" sz="1600" dirty="0"/>
          </a:p>
          <a:p>
            <a:pPr marL="285750" indent="-285750">
              <a:buFont typeface="Wingdings" panose="05000000000000000000" pitchFamily="2" charset="2"/>
              <a:buChar char="§"/>
            </a:pPr>
            <a:r>
              <a:rPr lang="ar-SA" sz="1600" dirty="0"/>
              <a:t>شكرا لجهودكم </a:t>
            </a:r>
            <a:endParaRPr lang="ar-SA" sz="1600" dirty="0" smtClean="0"/>
          </a:p>
          <a:p>
            <a:pPr marL="285750" indent="-285750">
              <a:buFont typeface="Wingdings" panose="05000000000000000000" pitchFamily="2" charset="2"/>
              <a:buChar char="§"/>
            </a:pPr>
            <a:r>
              <a:rPr lang="ar-SA" sz="1600" dirty="0" smtClean="0"/>
              <a:t>بارك </a:t>
            </a:r>
            <a:r>
              <a:rPr lang="ar-SA" sz="1600" dirty="0"/>
              <a:t>الله في جهودكم </a:t>
            </a:r>
            <a:endParaRPr lang="ar-SA" sz="1600" dirty="0" smtClean="0"/>
          </a:p>
          <a:p>
            <a:pPr marL="285750" indent="-285750">
              <a:buFont typeface="Wingdings" panose="05000000000000000000" pitchFamily="2" charset="2"/>
              <a:buChar char="§"/>
            </a:pPr>
            <a:r>
              <a:rPr lang="ar-SA" sz="1600" dirty="0" smtClean="0"/>
              <a:t>وفقكم </a:t>
            </a:r>
            <a:r>
              <a:rPr lang="ar-SA" sz="1600" dirty="0"/>
              <a:t>الله وبارك في جهودكم</a:t>
            </a:r>
          </a:p>
          <a:p>
            <a:pPr marL="285750" indent="-285750">
              <a:buFont typeface="Wingdings" panose="05000000000000000000" pitchFamily="2" charset="2"/>
              <a:buChar char="§"/>
            </a:pPr>
            <a:r>
              <a:rPr lang="ar-SA" sz="1600" dirty="0"/>
              <a:t>كتب الله </a:t>
            </a:r>
            <a:r>
              <a:rPr lang="ar-SA" sz="1600" dirty="0" smtClean="0"/>
              <a:t>اجركم</a:t>
            </a:r>
            <a:endParaRPr lang="ar-SA" sz="1600" dirty="0"/>
          </a:p>
        </p:txBody>
      </p:sp>
    </p:spTree>
    <p:extLst>
      <p:ext uri="{BB962C8B-B14F-4D97-AF65-F5344CB8AC3E}">
        <p14:creationId xmlns:p14="http://schemas.microsoft.com/office/powerpoint/2010/main" val="3146167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7" name="مستطيل مستدير الزوايا 16"/>
          <p:cNvSpPr/>
          <p:nvPr/>
        </p:nvSpPr>
        <p:spPr>
          <a:xfrm>
            <a:off x="1244528" y="2336057"/>
            <a:ext cx="3513739" cy="338546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تقييم البرنامج</a:t>
            </a:r>
          </a:p>
          <a:p>
            <a:pPr algn="ctr"/>
            <a:r>
              <a:rPr lang="ar-SA" sz="1600" b="1" dirty="0" smtClean="0"/>
              <a:t>تقييم المدربين والمدربات ـ تقييم المتدربات </a:t>
            </a:r>
          </a:p>
        </p:txBody>
      </p:sp>
      <p:pic>
        <p:nvPicPr>
          <p:cNvPr id="8" name="صورة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4915" y="3202686"/>
            <a:ext cx="1846245" cy="1798584"/>
          </a:xfrm>
          <a:prstGeom prst="rect">
            <a:avLst/>
          </a:prstGeom>
        </p:spPr>
      </p:pic>
    </p:spTree>
    <p:extLst>
      <p:ext uri="{BB962C8B-B14F-4D97-AF65-F5344CB8AC3E}">
        <p14:creationId xmlns:p14="http://schemas.microsoft.com/office/powerpoint/2010/main" val="41941338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ربع نص 6">
            <a:extLst>
              <a:ext uri="{FF2B5EF4-FFF2-40B4-BE49-F238E27FC236}">
                <a16:creationId xmlns:a16="http://schemas.microsoft.com/office/drawing/2014/main" xmlns="" id="{AF96814C-1200-45DC-87FB-EFC360ECB5A1}"/>
              </a:ext>
            </a:extLst>
          </p:cNvPr>
          <p:cNvSpPr txBox="1"/>
          <p:nvPr/>
        </p:nvSpPr>
        <p:spPr>
          <a:xfrm>
            <a:off x="321733" y="1581860"/>
            <a:ext cx="5968346" cy="400110"/>
          </a:xfrm>
          <a:prstGeom prst="rect">
            <a:avLst/>
          </a:prstGeom>
          <a:solidFill>
            <a:srgbClr val="75B3B2"/>
          </a:solidFill>
        </p:spPr>
        <p:txBody>
          <a:bodyPr wrap="square" rtlCol="1">
            <a:spAutoFit/>
          </a:bodyPr>
          <a:lstStyle>
            <a:defPPr>
              <a:defRPr lang="en-US"/>
            </a:defPPr>
            <a:lvl1pPr algn="ctr">
              <a:defRPr sz="2400">
                <a:solidFill>
                  <a:schemeClr val="accent1">
                    <a:lumMod val="50000"/>
                  </a:schemeClr>
                </a:solidFill>
                <a:latin typeface="Traditional Arabic" panose="02020603050405020304" pitchFamily="18" charset="-78"/>
                <a:cs typeface="Mudir MT" pitchFamily="2" charset="-78"/>
              </a:defRPr>
            </a:lvl1pPr>
          </a:lstStyle>
          <a:p>
            <a:r>
              <a:rPr lang="ar-SA" sz="2000" dirty="0">
                <a:solidFill>
                  <a:schemeClr val="bg1"/>
                </a:solidFill>
                <a:latin typeface="Calibri" panose="020F0502020204030204" pitchFamily="34" charset="0"/>
                <a:cs typeface="Calibri" panose="020F0502020204030204" pitchFamily="34" charset="0"/>
              </a:rPr>
              <a:t>تقييم رضا المدربين والمدربات عن العملية التدريبية </a:t>
            </a:r>
          </a:p>
        </p:txBody>
      </p:sp>
      <p:pic>
        <p:nvPicPr>
          <p:cNvPr id="8" name="صورة 7">
            <a:extLst>
              <a:ext uri="{FF2B5EF4-FFF2-40B4-BE49-F238E27FC236}">
                <a16:creationId xmlns:a16="http://schemas.microsoft.com/office/drawing/2014/main" xmlns="" id="{0F47DA8C-7922-4ACA-BF42-7A21D94DE93B}"/>
              </a:ext>
            </a:extLst>
          </p:cNvPr>
          <p:cNvPicPr>
            <a:picLocks noChangeAspect="1"/>
          </p:cNvPicPr>
          <p:nvPr/>
        </p:nvPicPr>
        <p:blipFill rotWithShape="1">
          <a:blip r:embed="rId6"/>
          <a:srcRect l="16400" t="24600" r="17466" b="14374"/>
          <a:stretch/>
        </p:blipFill>
        <p:spPr>
          <a:xfrm>
            <a:off x="349353" y="2250935"/>
            <a:ext cx="6080759" cy="3740773"/>
          </a:xfrm>
          <a:prstGeom prst="rect">
            <a:avLst/>
          </a:prstGeom>
        </p:spPr>
      </p:pic>
      <p:pic>
        <p:nvPicPr>
          <p:cNvPr id="9" name="صورة 8">
            <a:extLst>
              <a:ext uri="{FF2B5EF4-FFF2-40B4-BE49-F238E27FC236}">
                <a16:creationId xmlns:a16="http://schemas.microsoft.com/office/drawing/2014/main" xmlns="" id="{87BD7B2D-46E6-4275-92E5-A5799FEE2A2F}"/>
              </a:ext>
            </a:extLst>
          </p:cNvPr>
          <p:cNvPicPr>
            <a:picLocks noChangeAspect="1"/>
          </p:cNvPicPr>
          <p:nvPr/>
        </p:nvPicPr>
        <p:blipFill rotWithShape="1">
          <a:blip r:embed="rId7"/>
          <a:srcRect l="16266" t="69400" r="17733" b="10200"/>
          <a:stretch/>
        </p:blipFill>
        <p:spPr>
          <a:xfrm>
            <a:off x="400152" y="5910182"/>
            <a:ext cx="6080758" cy="1253005"/>
          </a:xfrm>
          <a:prstGeom prst="rect">
            <a:avLst/>
          </a:prstGeom>
        </p:spPr>
      </p:pic>
    </p:spTree>
    <p:extLst>
      <p:ext uri="{BB962C8B-B14F-4D97-AF65-F5344CB8AC3E}">
        <p14:creationId xmlns:p14="http://schemas.microsoft.com/office/powerpoint/2010/main" val="1676824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12" name="مخطط 11">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4149412872"/>
              </p:ext>
            </p:extLst>
          </p:nvPr>
        </p:nvGraphicFramePr>
        <p:xfrm>
          <a:off x="1016000" y="2489199"/>
          <a:ext cx="4985393" cy="2844801"/>
        </p:xfrm>
        <a:graphic>
          <a:graphicData uri="http://schemas.openxmlformats.org/drawingml/2006/chart">
            <c:chart xmlns:c="http://schemas.openxmlformats.org/drawingml/2006/chart" xmlns:r="http://schemas.openxmlformats.org/officeDocument/2006/relationships" r:id="rId6"/>
          </a:graphicData>
        </a:graphic>
      </p:graphicFrame>
      <p:sp>
        <p:nvSpPr>
          <p:cNvPr id="13" name="مربع نص 12">
            <a:extLst>
              <a:ext uri="{FF2B5EF4-FFF2-40B4-BE49-F238E27FC236}">
                <a16:creationId xmlns:a16="http://schemas.microsoft.com/office/drawing/2014/main" xmlns="" id="{AF96814C-1200-45DC-87FB-EFC360ECB5A1}"/>
              </a:ext>
            </a:extLst>
          </p:cNvPr>
          <p:cNvSpPr txBox="1"/>
          <p:nvPr/>
        </p:nvSpPr>
        <p:spPr>
          <a:xfrm>
            <a:off x="521027" y="1855104"/>
            <a:ext cx="5968346" cy="400110"/>
          </a:xfrm>
          <a:prstGeom prst="rect">
            <a:avLst/>
          </a:prstGeom>
          <a:solidFill>
            <a:srgbClr val="75B3B2"/>
          </a:solidFill>
        </p:spPr>
        <p:txBody>
          <a:bodyPr wrap="square" rtlCol="1">
            <a:spAutoFit/>
          </a:bodyPr>
          <a:lstStyle>
            <a:defPPr>
              <a:defRPr lang="en-US"/>
            </a:defPPr>
            <a:lvl1pPr algn="ctr">
              <a:defRPr sz="2400">
                <a:solidFill>
                  <a:schemeClr val="accent1">
                    <a:lumMod val="50000"/>
                  </a:schemeClr>
                </a:solidFill>
                <a:latin typeface="Traditional Arabic" panose="02020603050405020304" pitchFamily="18" charset="-78"/>
                <a:cs typeface="Mudir MT" pitchFamily="2" charset="-78"/>
              </a:defRPr>
            </a:lvl1pPr>
          </a:lstStyle>
          <a:p>
            <a:r>
              <a:rPr lang="ar-SA" sz="2000" dirty="0">
                <a:solidFill>
                  <a:schemeClr val="bg1"/>
                </a:solidFill>
                <a:latin typeface="Calibri" panose="020F0502020204030204" pitchFamily="34" charset="0"/>
                <a:cs typeface="Calibri" panose="020F0502020204030204" pitchFamily="34" charset="0"/>
              </a:rPr>
              <a:t>تقييم رضا المدربين والمدربات عن العملية التدريبية </a:t>
            </a:r>
          </a:p>
        </p:txBody>
      </p:sp>
      <p:pic>
        <p:nvPicPr>
          <p:cNvPr id="4" name="صورة 3"/>
          <p:cNvPicPr>
            <a:picLocks noChangeAspect="1"/>
          </p:cNvPicPr>
          <p:nvPr/>
        </p:nvPicPr>
        <p:blipFill rotWithShape="1">
          <a:blip r:embed="rId7"/>
          <a:srcRect l="44937" t="39815" r="23776" b="25231"/>
          <a:stretch/>
        </p:blipFill>
        <p:spPr>
          <a:xfrm>
            <a:off x="999067" y="5588001"/>
            <a:ext cx="5096933" cy="3182700"/>
          </a:xfrm>
          <a:prstGeom prst="rect">
            <a:avLst/>
          </a:prstGeom>
        </p:spPr>
      </p:pic>
    </p:spTree>
    <p:extLst>
      <p:ext uri="{BB962C8B-B14F-4D97-AF65-F5344CB8AC3E}">
        <p14:creationId xmlns:p14="http://schemas.microsoft.com/office/powerpoint/2010/main" val="2563054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1" name="مربع نص 10">
            <a:extLst>
              <a:ext uri="{FF2B5EF4-FFF2-40B4-BE49-F238E27FC236}">
                <a16:creationId xmlns:a16="http://schemas.microsoft.com/office/drawing/2014/main" xmlns="" id="{57963B72-978C-4009-A748-D0B4D9AE521B}"/>
              </a:ext>
            </a:extLst>
          </p:cNvPr>
          <p:cNvSpPr txBox="1"/>
          <p:nvPr/>
        </p:nvSpPr>
        <p:spPr>
          <a:xfrm>
            <a:off x="1473196" y="1494307"/>
            <a:ext cx="4413437" cy="707886"/>
          </a:xfrm>
          <a:prstGeom prst="rect">
            <a:avLst/>
          </a:prstGeom>
          <a:solidFill>
            <a:srgbClr val="75B3B2"/>
          </a:solidFill>
        </p:spPr>
        <p:txBody>
          <a:bodyPr wrap="square" rtlCol="1">
            <a:spAutoFit/>
          </a:bodyPr>
          <a:lstStyle>
            <a:defPPr>
              <a:defRPr lang="en-US"/>
            </a:defPPr>
            <a:lvl1pPr algn="ctr">
              <a:defRPr sz="2400">
                <a:solidFill>
                  <a:schemeClr val="accent1">
                    <a:lumMod val="50000"/>
                  </a:schemeClr>
                </a:solidFill>
                <a:latin typeface="Traditional Arabic" panose="02020603050405020304" pitchFamily="18" charset="-78"/>
                <a:cs typeface="Mudir MT" pitchFamily="2" charset="-78"/>
              </a:defRPr>
            </a:lvl1pPr>
          </a:lstStyle>
          <a:p>
            <a:r>
              <a:rPr lang="ar-SA" sz="2000" dirty="0">
                <a:solidFill>
                  <a:schemeClr val="bg1"/>
                </a:solidFill>
                <a:latin typeface="Calibri" panose="020F0502020204030204" pitchFamily="34" charset="0"/>
                <a:cs typeface="Calibri" panose="020F0502020204030204" pitchFamily="34" charset="0"/>
              </a:rPr>
              <a:t>نتائج / نسبة التحسن و امتلاك المهارة للمتدربات بناءً على المقاييس البعدية للدورات </a:t>
            </a:r>
          </a:p>
        </p:txBody>
      </p:sp>
      <p:graphicFrame>
        <p:nvGraphicFramePr>
          <p:cNvPr id="12" name="جدول 11">
            <a:extLst>
              <a:ext uri="{FF2B5EF4-FFF2-40B4-BE49-F238E27FC236}">
                <a16:creationId xmlns:a16="http://schemas.microsoft.com/office/drawing/2014/main" xmlns="" id="{76528A83-C597-4437-8B15-38C3AE28897B}"/>
              </a:ext>
            </a:extLst>
          </p:cNvPr>
          <p:cNvGraphicFramePr>
            <a:graphicFrameLocks noGrp="1"/>
          </p:cNvGraphicFramePr>
          <p:nvPr>
            <p:extLst>
              <p:ext uri="{D42A27DB-BD31-4B8C-83A1-F6EECF244321}">
                <p14:modId xmlns:p14="http://schemas.microsoft.com/office/powerpoint/2010/main" val="616615638"/>
              </p:ext>
            </p:extLst>
          </p:nvPr>
        </p:nvGraphicFramePr>
        <p:xfrm>
          <a:off x="522834" y="2415030"/>
          <a:ext cx="5945700" cy="2271407"/>
        </p:xfrm>
        <a:graphic>
          <a:graphicData uri="http://schemas.openxmlformats.org/drawingml/2006/table">
            <a:tbl>
              <a:tblPr rtl="1">
                <a:tableStyleId>{69CF1AB2-1976-4502-BF36-3FF5EA218861}</a:tableStyleId>
              </a:tblPr>
              <a:tblGrid>
                <a:gridCol w="1486425">
                  <a:extLst>
                    <a:ext uri="{9D8B030D-6E8A-4147-A177-3AD203B41FA5}">
                      <a16:colId xmlns:a16="http://schemas.microsoft.com/office/drawing/2014/main" xmlns="" val="1642011464"/>
                    </a:ext>
                  </a:extLst>
                </a:gridCol>
                <a:gridCol w="1486425">
                  <a:extLst>
                    <a:ext uri="{9D8B030D-6E8A-4147-A177-3AD203B41FA5}">
                      <a16:colId xmlns:a16="http://schemas.microsoft.com/office/drawing/2014/main" xmlns="" val="3927634442"/>
                    </a:ext>
                  </a:extLst>
                </a:gridCol>
                <a:gridCol w="1486425">
                  <a:extLst>
                    <a:ext uri="{9D8B030D-6E8A-4147-A177-3AD203B41FA5}">
                      <a16:colId xmlns:a16="http://schemas.microsoft.com/office/drawing/2014/main" xmlns="" val="556880450"/>
                    </a:ext>
                  </a:extLst>
                </a:gridCol>
                <a:gridCol w="1486425">
                  <a:extLst>
                    <a:ext uri="{9D8B030D-6E8A-4147-A177-3AD203B41FA5}">
                      <a16:colId xmlns:a16="http://schemas.microsoft.com/office/drawing/2014/main" xmlns="" val="3847335459"/>
                    </a:ext>
                  </a:extLst>
                </a:gridCol>
              </a:tblGrid>
              <a:tr h="336869">
                <a:tc>
                  <a:txBody>
                    <a:bodyPr/>
                    <a:lstStyle/>
                    <a:p>
                      <a:pPr algn="ctr" rtl="0" fontAlgn="b"/>
                      <a:r>
                        <a:rPr lang="ar-SA" sz="1600" u="none" strike="noStrike" dirty="0">
                          <a:effectLst/>
                        </a:rPr>
                        <a:t>المجال </a:t>
                      </a:r>
                      <a:endParaRPr lang="ar-SA" sz="1600" b="1" i="0" u="none" strike="noStrike" dirty="0">
                        <a:solidFill>
                          <a:schemeClr val="bg1"/>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1" fontAlgn="b"/>
                      <a:r>
                        <a:rPr lang="ar-SA" sz="1600" u="none" strike="noStrike" dirty="0">
                          <a:effectLst/>
                        </a:rPr>
                        <a:t>التحسن بنسبة 80%</a:t>
                      </a:r>
                      <a:endParaRPr lang="ar-SA" sz="1600" b="1" i="0" u="none" strike="noStrike" dirty="0">
                        <a:solidFill>
                          <a:schemeClr val="tx1"/>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1" fontAlgn="b"/>
                      <a:r>
                        <a:rPr lang="ar-SA" sz="1600" u="none" strike="noStrike" dirty="0">
                          <a:effectLst/>
                        </a:rPr>
                        <a:t>التحسن بنسبة 40%</a:t>
                      </a:r>
                      <a:endParaRPr lang="ar-SA" sz="1600" b="1" i="0" u="none" strike="noStrike" dirty="0">
                        <a:solidFill>
                          <a:schemeClr val="tx1"/>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1" fontAlgn="b"/>
                      <a:r>
                        <a:rPr lang="ar-SA" sz="1600" u="none" strike="noStrike" dirty="0">
                          <a:effectLst/>
                        </a:rPr>
                        <a:t>التحسن بنسبة 20 %</a:t>
                      </a:r>
                      <a:endParaRPr lang="ar-SA" sz="1600" b="1" i="0" u="none" strike="noStrike" dirty="0">
                        <a:solidFill>
                          <a:schemeClr val="tx1"/>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xmlns="" val="3628501899"/>
                  </a:ext>
                </a:extLst>
              </a:tr>
              <a:tr h="322423">
                <a:tc>
                  <a:txBody>
                    <a:bodyPr/>
                    <a:lstStyle/>
                    <a:p>
                      <a:pPr algn="ctr" rtl="1" fontAlgn="b"/>
                      <a:r>
                        <a:rPr lang="ar-SA" sz="1600" u="none" strike="noStrike" dirty="0">
                          <a:effectLst/>
                        </a:rPr>
                        <a:t>المجال الشخصي </a:t>
                      </a:r>
                      <a:endParaRPr lang="ar-SA" sz="16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1600" b="1" i="0" u="none" strike="noStrike" dirty="0" smtClean="0">
                          <a:solidFill>
                            <a:srgbClr val="8D2B3B"/>
                          </a:solidFill>
                          <a:effectLst/>
                          <a:latin typeface="Calibri" panose="020F0502020204030204" pitchFamily="34" charset="0"/>
                          <a:cs typeface="Calibri" panose="020F0502020204030204" pitchFamily="34" charset="0"/>
                        </a:rPr>
                        <a:t>95%</a:t>
                      </a:r>
                    </a:p>
                  </a:txBody>
                  <a:tcPr marL="6350" marR="6350" marT="6350" marB="0" anchor="ctr"/>
                </a:tc>
                <a:tc>
                  <a:txBody>
                    <a:bodyPr/>
                    <a:lstStyle/>
                    <a:p>
                      <a:pPr algn="ctr" rtl="0" fontAlgn="b"/>
                      <a:r>
                        <a:rPr lang="ar-SA" sz="1600" b="1" i="0" u="none" strike="noStrike" dirty="0" smtClean="0">
                          <a:solidFill>
                            <a:srgbClr val="8D2B3B"/>
                          </a:solidFill>
                          <a:effectLst/>
                          <a:latin typeface="Calibri" panose="020F0502020204030204" pitchFamily="34" charset="0"/>
                          <a:cs typeface="Calibri" panose="020F0502020204030204" pitchFamily="34" charset="0"/>
                        </a:rPr>
                        <a:t>5 %</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1600" b="1" i="0" u="none" strike="noStrike" dirty="0" smtClean="0">
                          <a:solidFill>
                            <a:srgbClr val="8D2B3B"/>
                          </a:solidFill>
                          <a:effectLst/>
                          <a:latin typeface="Calibri" panose="020F0502020204030204" pitchFamily="34" charset="0"/>
                          <a:cs typeface="Calibri" panose="020F0502020204030204" pitchFamily="34" charset="0"/>
                        </a:rPr>
                        <a:t>ـــــــــــــــــ</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xmlns="" val="728489925"/>
                  </a:ext>
                </a:extLst>
              </a:tr>
              <a:tr h="322423">
                <a:tc>
                  <a:txBody>
                    <a:bodyPr/>
                    <a:lstStyle/>
                    <a:p>
                      <a:pPr algn="ctr" rtl="1" fontAlgn="b"/>
                      <a:r>
                        <a:rPr lang="ar-SA" sz="1600" u="none" strike="noStrike" dirty="0">
                          <a:effectLst/>
                        </a:rPr>
                        <a:t>المجال الدعوي </a:t>
                      </a:r>
                      <a:endParaRPr lang="ar-SA" sz="16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2000" b="0" i="0" u="none" strike="noStrike" dirty="0">
                          <a:solidFill>
                            <a:srgbClr val="000000"/>
                          </a:solidFill>
                          <a:effectLst/>
                          <a:latin typeface="Arial" panose="020B0604020202020204" pitchFamily="34" charset="0"/>
                        </a:rPr>
                        <a:t>89.30%</a:t>
                      </a:r>
                    </a:p>
                  </a:txBody>
                  <a:tcPr marL="9525" marR="9525" marT="9525" marB="0" anchor="b"/>
                </a:tc>
                <a:tc>
                  <a:txBody>
                    <a:bodyPr/>
                    <a:lstStyle/>
                    <a:p>
                      <a:pPr algn="ctr" rtl="0" fontAlgn="b"/>
                      <a:r>
                        <a:rPr lang="ar-SA" sz="1600" b="1" i="0" u="none" strike="noStrike" dirty="0" smtClean="0">
                          <a:solidFill>
                            <a:srgbClr val="8D2B3B"/>
                          </a:solidFill>
                          <a:effectLst/>
                          <a:latin typeface="Calibri" panose="020F0502020204030204" pitchFamily="34" charset="0"/>
                          <a:cs typeface="Calibri" panose="020F0502020204030204" pitchFamily="34" charset="0"/>
                        </a:rPr>
                        <a:t>11%</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1600" b="1" i="0" u="none" strike="noStrike" smtClean="0">
                          <a:solidFill>
                            <a:srgbClr val="8D2B3B"/>
                          </a:solidFill>
                          <a:effectLst/>
                          <a:latin typeface="Calibri" panose="020F0502020204030204" pitchFamily="34" charset="0"/>
                          <a:cs typeface="Calibri" panose="020F0502020204030204" pitchFamily="34" charset="0"/>
                        </a:rPr>
                        <a:t>ـــــــــــــــــ</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xmlns="" val="1816005210"/>
                  </a:ext>
                </a:extLst>
              </a:tr>
              <a:tr h="322423">
                <a:tc>
                  <a:txBody>
                    <a:bodyPr/>
                    <a:lstStyle/>
                    <a:p>
                      <a:pPr algn="ctr" rtl="1" fontAlgn="b"/>
                      <a:r>
                        <a:rPr lang="ar-SA" sz="1600" u="none" strike="noStrike" dirty="0">
                          <a:effectLst/>
                        </a:rPr>
                        <a:t>المجال العلمي</a:t>
                      </a:r>
                      <a:endParaRPr lang="ar-SA" sz="16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2000" b="0" i="0" u="none" strike="noStrike" dirty="0">
                          <a:solidFill>
                            <a:srgbClr val="000000"/>
                          </a:solidFill>
                          <a:effectLst/>
                          <a:latin typeface="Arial" panose="020B0604020202020204" pitchFamily="34" charset="0"/>
                        </a:rPr>
                        <a:t>81%</a:t>
                      </a:r>
                    </a:p>
                  </a:txBody>
                  <a:tcPr marL="9525" marR="9525" marT="9525" marB="0" anchor="b"/>
                </a:tc>
                <a:tc>
                  <a:txBody>
                    <a:bodyPr/>
                    <a:lstStyle/>
                    <a:p>
                      <a:pPr marL="0" algn="ctr" defTabSz="685800" rtl="0" eaLnBrk="1" fontAlgn="b" latinLnBrk="0" hangingPunct="1"/>
                      <a:r>
                        <a:rPr lang="ar-SA" sz="1600" b="1" i="0" u="none" strike="noStrike" kern="1200" dirty="0" smtClean="0">
                          <a:solidFill>
                            <a:srgbClr val="8D2B3B"/>
                          </a:solidFill>
                          <a:effectLst/>
                          <a:latin typeface="Calibri" panose="020F0502020204030204" pitchFamily="34" charset="0"/>
                          <a:ea typeface="+mn-ea"/>
                          <a:cs typeface="Calibri" panose="020F0502020204030204" pitchFamily="34" charset="0"/>
                        </a:rPr>
                        <a:t>19%</a:t>
                      </a:r>
                      <a:endParaRPr lang="ar-SA" sz="1600" b="1" i="0" u="none" strike="noStrike" kern="1200" dirty="0">
                        <a:solidFill>
                          <a:srgbClr val="8D2B3B"/>
                        </a:solidFill>
                        <a:effectLst/>
                        <a:latin typeface="Calibri" panose="020F0502020204030204" pitchFamily="34" charset="0"/>
                        <a:ea typeface="+mn-ea"/>
                        <a:cs typeface="Calibri" panose="020F0502020204030204" pitchFamily="34" charset="0"/>
                      </a:endParaRPr>
                    </a:p>
                  </a:txBody>
                  <a:tcPr marL="6350" marR="6350" marT="6350" marB="0" anchor="ctr"/>
                </a:tc>
                <a:tc>
                  <a:txBody>
                    <a:bodyPr/>
                    <a:lstStyle/>
                    <a:p>
                      <a:pPr algn="ctr" rtl="0" fontAlgn="b"/>
                      <a:r>
                        <a:rPr lang="ar-SA" sz="1600" b="1" i="0" u="none" strike="noStrike" smtClean="0">
                          <a:solidFill>
                            <a:srgbClr val="8D2B3B"/>
                          </a:solidFill>
                          <a:effectLst/>
                          <a:latin typeface="Calibri" panose="020F0502020204030204" pitchFamily="34" charset="0"/>
                          <a:cs typeface="Calibri" panose="020F0502020204030204" pitchFamily="34" charset="0"/>
                        </a:rPr>
                        <a:t>ـــــــــــــــــ</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xmlns="" val="2594564066"/>
                  </a:ext>
                </a:extLst>
              </a:tr>
              <a:tr h="322423">
                <a:tc>
                  <a:txBody>
                    <a:bodyPr/>
                    <a:lstStyle/>
                    <a:p>
                      <a:pPr algn="ctr" rtl="1" fontAlgn="b"/>
                      <a:r>
                        <a:rPr lang="ar-SA" sz="1600" u="none" strike="noStrike" dirty="0">
                          <a:effectLst/>
                        </a:rPr>
                        <a:t>المجال </a:t>
                      </a:r>
                      <a:r>
                        <a:rPr lang="ar-SA" sz="1600" u="none" strike="noStrike" dirty="0" err="1" smtClean="0">
                          <a:effectLst/>
                        </a:rPr>
                        <a:t>المهاري</a:t>
                      </a:r>
                      <a:endParaRPr lang="ar-SA" sz="16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2000" b="0" i="0" u="none" strike="noStrike" dirty="0">
                          <a:solidFill>
                            <a:srgbClr val="000000"/>
                          </a:solidFill>
                          <a:effectLst/>
                          <a:latin typeface="Arial" panose="020B0604020202020204" pitchFamily="34" charset="0"/>
                        </a:rPr>
                        <a:t>82.70%</a:t>
                      </a:r>
                    </a:p>
                  </a:txBody>
                  <a:tcPr marL="9525" marR="9525" marT="9525" marB="0" anchor="b"/>
                </a:tc>
                <a:tc>
                  <a:txBody>
                    <a:bodyPr/>
                    <a:lstStyle/>
                    <a:p>
                      <a:pPr marL="0" algn="ctr" defTabSz="685800" rtl="0" eaLnBrk="1" fontAlgn="b" latinLnBrk="0" hangingPunct="1"/>
                      <a:r>
                        <a:rPr lang="ar-SA" sz="1600" b="1" i="0" u="none" strike="noStrike" kern="1200" dirty="0" smtClean="0">
                          <a:solidFill>
                            <a:srgbClr val="8D2B3B"/>
                          </a:solidFill>
                          <a:effectLst/>
                          <a:latin typeface="Calibri" panose="020F0502020204030204" pitchFamily="34" charset="0"/>
                          <a:ea typeface="+mn-ea"/>
                          <a:cs typeface="Calibri" panose="020F0502020204030204" pitchFamily="34" charset="0"/>
                        </a:rPr>
                        <a:t>18.3%</a:t>
                      </a:r>
                      <a:endParaRPr lang="ar-SA" sz="1600" b="1" i="0" u="none" strike="noStrike" kern="1200" dirty="0">
                        <a:solidFill>
                          <a:srgbClr val="8D2B3B"/>
                        </a:solidFill>
                        <a:effectLst/>
                        <a:latin typeface="Calibri" panose="020F0502020204030204" pitchFamily="34" charset="0"/>
                        <a:ea typeface="+mn-ea"/>
                        <a:cs typeface="Calibri" panose="020F0502020204030204" pitchFamily="34" charset="0"/>
                      </a:endParaRPr>
                    </a:p>
                  </a:txBody>
                  <a:tcPr marL="6350" marR="6350" marT="6350" marB="0" anchor="ctr"/>
                </a:tc>
                <a:tc>
                  <a:txBody>
                    <a:bodyPr/>
                    <a:lstStyle/>
                    <a:p>
                      <a:pPr algn="ctr" rtl="0" fontAlgn="b"/>
                      <a:r>
                        <a:rPr lang="ar-SA" sz="1600" b="1" i="0" u="none" strike="noStrike" smtClean="0">
                          <a:solidFill>
                            <a:srgbClr val="8D2B3B"/>
                          </a:solidFill>
                          <a:effectLst/>
                          <a:latin typeface="Calibri" panose="020F0502020204030204" pitchFamily="34" charset="0"/>
                          <a:cs typeface="Calibri" panose="020F0502020204030204" pitchFamily="34" charset="0"/>
                        </a:rPr>
                        <a:t>ـــــــــــــــــ</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xmlns="" val="3033219108"/>
                  </a:ext>
                </a:extLst>
              </a:tr>
              <a:tr h="322423">
                <a:tc>
                  <a:txBody>
                    <a:bodyPr/>
                    <a:lstStyle/>
                    <a:p>
                      <a:pPr algn="ctr" rtl="1" fontAlgn="b"/>
                      <a:r>
                        <a:rPr lang="ar-SA" sz="1600" u="none" strike="noStrike" dirty="0" smtClean="0">
                          <a:effectLst/>
                        </a:rPr>
                        <a:t>المجال الفكري</a:t>
                      </a:r>
                      <a:endParaRPr lang="ar-SA" sz="16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2000" b="0" i="0" u="none" strike="noStrike" dirty="0">
                          <a:solidFill>
                            <a:srgbClr val="000000"/>
                          </a:solidFill>
                          <a:effectLst/>
                          <a:latin typeface="Arial" panose="020B0604020202020204" pitchFamily="34" charset="0"/>
                        </a:rPr>
                        <a:t>89.45%</a:t>
                      </a:r>
                    </a:p>
                  </a:txBody>
                  <a:tcPr marL="9525" marR="9525" marT="9525" marB="0" anchor="b"/>
                </a:tc>
                <a:tc>
                  <a:txBody>
                    <a:bodyPr/>
                    <a:lstStyle/>
                    <a:p>
                      <a:pPr algn="ctr" rtl="0" fontAlgn="b"/>
                      <a:r>
                        <a:rPr lang="ar-SA" sz="1600" b="1" i="0" u="none" strike="noStrike" dirty="0" smtClean="0">
                          <a:solidFill>
                            <a:srgbClr val="8D2B3B"/>
                          </a:solidFill>
                          <a:effectLst/>
                          <a:latin typeface="Calibri" panose="020F0502020204030204" pitchFamily="34" charset="0"/>
                          <a:cs typeface="Calibri" panose="020F0502020204030204" pitchFamily="34" charset="0"/>
                        </a:rPr>
                        <a:t>10.55%</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1600" b="1" i="0" u="none" strike="noStrike" smtClean="0">
                          <a:solidFill>
                            <a:srgbClr val="8D2B3B"/>
                          </a:solidFill>
                          <a:effectLst/>
                          <a:latin typeface="Calibri" panose="020F0502020204030204" pitchFamily="34" charset="0"/>
                          <a:cs typeface="Calibri" panose="020F0502020204030204" pitchFamily="34" charset="0"/>
                        </a:rPr>
                        <a:t>ـــــــــــــــــ</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r>
              <a:tr h="322423">
                <a:tc>
                  <a:txBody>
                    <a:bodyPr/>
                    <a:lstStyle/>
                    <a:p>
                      <a:pPr algn="ctr" rtl="1" fontAlgn="b"/>
                      <a:r>
                        <a:rPr lang="ar-SA" sz="1600" u="none" strike="noStrike" dirty="0" smtClean="0">
                          <a:effectLst/>
                        </a:rPr>
                        <a:t>المجال التقني</a:t>
                      </a:r>
                      <a:endParaRPr lang="ar-SA" sz="16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2000" b="0" i="0" u="none" strike="noStrike" dirty="0">
                          <a:solidFill>
                            <a:srgbClr val="000000"/>
                          </a:solidFill>
                          <a:effectLst/>
                          <a:latin typeface="Arial" panose="020B0604020202020204" pitchFamily="34" charset="0"/>
                        </a:rPr>
                        <a:t>79.43%</a:t>
                      </a:r>
                    </a:p>
                  </a:txBody>
                  <a:tcPr marL="9525" marR="9525" marT="9525" marB="0" anchor="b"/>
                </a:tc>
                <a:tc>
                  <a:txBody>
                    <a:bodyPr/>
                    <a:lstStyle/>
                    <a:p>
                      <a:pPr algn="ctr" rtl="0" fontAlgn="b"/>
                      <a:r>
                        <a:rPr lang="ar-SA" sz="1600" b="1" i="0" u="none" strike="noStrike" dirty="0" smtClean="0">
                          <a:solidFill>
                            <a:srgbClr val="8D2B3B"/>
                          </a:solidFill>
                          <a:effectLst/>
                          <a:latin typeface="Calibri" panose="020F0502020204030204" pitchFamily="34" charset="0"/>
                          <a:cs typeface="Calibri" panose="020F0502020204030204" pitchFamily="34" charset="0"/>
                        </a:rPr>
                        <a:t>20.57%</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rtl="0" fontAlgn="b"/>
                      <a:r>
                        <a:rPr lang="ar-SA" sz="1600" b="1" i="0" u="none" strike="noStrike" dirty="0" smtClean="0">
                          <a:solidFill>
                            <a:srgbClr val="8D2B3B"/>
                          </a:solidFill>
                          <a:effectLst/>
                          <a:latin typeface="Calibri" panose="020F0502020204030204" pitchFamily="34" charset="0"/>
                          <a:cs typeface="Calibri" panose="020F0502020204030204" pitchFamily="34" charset="0"/>
                        </a:rPr>
                        <a:t>ـــــــــــــــــ</a:t>
                      </a:r>
                      <a:endParaRPr lang="ar-SA" sz="1600" b="1" i="0" u="none" strike="noStrike" dirty="0">
                        <a:solidFill>
                          <a:srgbClr val="8D2B3B"/>
                        </a:solidFill>
                        <a:effectLst/>
                        <a:latin typeface="Calibri" panose="020F0502020204030204" pitchFamily="34" charset="0"/>
                        <a:cs typeface="Calibri" panose="020F0502020204030204" pitchFamily="34" charset="0"/>
                      </a:endParaRPr>
                    </a:p>
                  </a:txBody>
                  <a:tcPr marL="6350" marR="6350" marT="6350" marB="0" anchor="ctr"/>
                </a:tc>
              </a:tr>
            </a:tbl>
          </a:graphicData>
        </a:graphic>
      </p:graphicFrame>
      <p:graphicFrame>
        <p:nvGraphicFramePr>
          <p:cNvPr id="13" name="مخطط 12">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1822077800"/>
              </p:ext>
            </p:extLst>
          </p:nvPr>
        </p:nvGraphicFramePr>
        <p:xfrm>
          <a:off x="901240" y="5249332"/>
          <a:ext cx="4985393" cy="2844801"/>
        </p:xfrm>
        <a:graphic>
          <a:graphicData uri="http://schemas.openxmlformats.org/drawingml/2006/chart">
            <c:chart xmlns:c="http://schemas.openxmlformats.org/drawingml/2006/chart" xmlns:r="http://schemas.openxmlformats.org/officeDocument/2006/relationships" r:id="rId6"/>
          </a:graphicData>
        </a:graphic>
      </p:graphicFrame>
      <p:sp>
        <p:nvSpPr>
          <p:cNvPr id="2" name="مستطيل 1"/>
          <p:cNvSpPr/>
          <p:nvPr/>
        </p:nvSpPr>
        <p:spPr>
          <a:xfrm>
            <a:off x="4149947" y="8144933"/>
            <a:ext cx="1734192" cy="338667"/>
          </a:xfrm>
          <a:prstGeom prst="rect">
            <a:avLst/>
          </a:prstGeom>
          <a:solidFill>
            <a:srgbClr val="64A0D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نسبة 80 %  تحسن </a:t>
            </a:r>
            <a:endParaRPr lang="ar-SA" dirty="0"/>
          </a:p>
        </p:txBody>
      </p:sp>
      <p:sp>
        <p:nvSpPr>
          <p:cNvPr id="14" name="مستطيل 13"/>
          <p:cNvSpPr/>
          <p:nvPr/>
        </p:nvSpPr>
        <p:spPr>
          <a:xfrm>
            <a:off x="2222428" y="8144933"/>
            <a:ext cx="1734192" cy="338667"/>
          </a:xfrm>
          <a:prstGeom prst="rect">
            <a:avLst/>
          </a:prstGeom>
          <a:solidFill>
            <a:srgbClr val="EF9C6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نسبة 40 %  تحسن </a:t>
            </a:r>
            <a:endParaRPr lang="ar-SA" dirty="0"/>
          </a:p>
        </p:txBody>
      </p:sp>
    </p:spTree>
    <p:extLst>
      <p:ext uri="{BB962C8B-B14F-4D97-AF65-F5344CB8AC3E}">
        <p14:creationId xmlns:p14="http://schemas.microsoft.com/office/powerpoint/2010/main" val="566898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graphicFrame>
        <p:nvGraphicFramePr>
          <p:cNvPr id="11" name="مخطط 10">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1976805709"/>
              </p:ext>
            </p:extLst>
          </p:nvPr>
        </p:nvGraphicFramePr>
        <p:xfrm>
          <a:off x="932612" y="2658532"/>
          <a:ext cx="4985393" cy="2844801"/>
        </p:xfrm>
        <a:graphic>
          <a:graphicData uri="http://schemas.openxmlformats.org/drawingml/2006/chart">
            <c:chart xmlns:c="http://schemas.openxmlformats.org/drawingml/2006/chart" xmlns:r="http://schemas.openxmlformats.org/officeDocument/2006/relationships" r:id="rId6"/>
          </a:graphicData>
        </a:graphic>
      </p:graphicFrame>
      <p:sp>
        <p:nvSpPr>
          <p:cNvPr id="12" name="مربع نص 11">
            <a:extLst>
              <a:ext uri="{FF2B5EF4-FFF2-40B4-BE49-F238E27FC236}">
                <a16:creationId xmlns:a16="http://schemas.microsoft.com/office/drawing/2014/main" xmlns="" id="{57963B72-978C-4009-A748-D0B4D9AE521B}"/>
              </a:ext>
            </a:extLst>
          </p:cNvPr>
          <p:cNvSpPr txBox="1"/>
          <p:nvPr/>
        </p:nvSpPr>
        <p:spPr>
          <a:xfrm>
            <a:off x="1298481" y="1887687"/>
            <a:ext cx="4413437" cy="400110"/>
          </a:xfrm>
          <a:prstGeom prst="rect">
            <a:avLst/>
          </a:prstGeom>
          <a:solidFill>
            <a:srgbClr val="75B3B2"/>
          </a:solidFill>
        </p:spPr>
        <p:txBody>
          <a:bodyPr wrap="square" rtlCol="1">
            <a:spAutoFit/>
          </a:bodyPr>
          <a:lstStyle>
            <a:defPPr>
              <a:defRPr lang="en-US"/>
            </a:defPPr>
            <a:lvl1pPr algn="ctr">
              <a:defRPr sz="2400">
                <a:solidFill>
                  <a:schemeClr val="accent1">
                    <a:lumMod val="50000"/>
                  </a:schemeClr>
                </a:solidFill>
                <a:latin typeface="Traditional Arabic" panose="02020603050405020304" pitchFamily="18" charset="-78"/>
                <a:cs typeface="Mudir MT" pitchFamily="2" charset="-78"/>
              </a:defRPr>
            </a:lvl1pPr>
          </a:lstStyle>
          <a:p>
            <a:r>
              <a:rPr lang="ar-SA" sz="2000" dirty="0" smtClean="0">
                <a:solidFill>
                  <a:schemeClr val="bg1"/>
                </a:solidFill>
                <a:latin typeface="Calibri" panose="020F0502020204030204" pitchFamily="34" charset="0"/>
                <a:cs typeface="Calibri" panose="020F0502020204030204" pitchFamily="34" charset="0"/>
              </a:rPr>
              <a:t>التقييم العام لبرنامج معين ( 6 )</a:t>
            </a:r>
            <a:endParaRPr lang="ar-SA"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1265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إيجابيات برنامج معين ( 6 ) </a:t>
            </a:r>
            <a:endParaRPr lang="ar-SA" b="1" dirty="0"/>
          </a:p>
        </p:txBody>
      </p:sp>
      <p:sp>
        <p:nvSpPr>
          <p:cNvPr id="2" name="مستطيل 1"/>
          <p:cNvSpPr/>
          <p:nvPr/>
        </p:nvSpPr>
        <p:spPr>
          <a:xfrm>
            <a:off x="821471" y="2120362"/>
            <a:ext cx="5367458" cy="6494085"/>
          </a:xfrm>
          <a:prstGeom prst="rect">
            <a:avLst/>
          </a:prstGeom>
        </p:spPr>
        <p:txBody>
          <a:bodyPr wrap="square">
            <a:spAutoFit/>
          </a:bodyPr>
          <a:lstStyle/>
          <a:p>
            <a:pPr marL="285750" indent="-285750">
              <a:buFont typeface="Wingdings" panose="05000000000000000000" pitchFamily="2" charset="2"/>
              <a:buChar char="§"/>
            </a:pPr>
            <a:r>
              <a:rPr lang="ar-SA" sz="1600" dirty="0">
                <a:solidFill>
                  <a:srgbClr val="202124"/>
                </a:solidFill>
                <a:latin typeface="Roboto"/>
              </a:rPr>
              <a:t>تنوع في الأساتذة المحاضرين بحيث كل شخص يتحدث بما يتخصص به وبارع فيه أفضل من الطرق المعتادة بأن تكون ملقية واحدة متخصصة في موضوع معين ، تنوع المواضيع الشاملة لتأهيل مهاري حقيقي من حيث الجوانب العقدية والنفسية والاخلاقية ، تقسيم الطالبات لمجموعات وليس فردي ، الوقت مناسب .. جزاكم الله خير على </a:t>
            </a:r>
            <a:r>
              <a:rPr lang="ar-SA" sz="1600" dirty="0" smtClean="0">
                <a:solidFill>
                  <a:srgbClr val="202124"/>
                </a:solidFill>
                <a:latin typeface="Roboto"/>
              </a:rPr>
              <a:t>ما قدمتموه </a:t>
            </a:r>
            <a:r>
              <a:rPr lang="ar-SA" sz="1600" dirty="0">
                <a:solidFill>
                  <a:srgbClr val="202124"/>
                </a:solidFill>
                <a:latin typeface="Roboto"/>
              </a:rPr>
              <a:t>لنا وجمعنا الله وإياكم بجناته</a:t>
            </a:r>
            <a:r>
              <a:rPr lang="ar-SA" sz="1600" dirty="0" smtClean="0">
                <a:solidFill>
                  <a:srgbClr val="202124"/>
                </a:solidFill>
                <a:latin typeface="Roboto"/>
              </a:rPr>
              <a:t>.</a:t>
            </a:r>
          </a:p>
          <a:p>
            <a:pPr marL="285750" indent="-285750">
              <a:buFont typeface="Wingdings" panose="05000000000000000000" pitchFamily="2" charset="2"/>
              <a:buChar char="§"/>
            </a:pPr>
            <a:r>
              <a:rPr lang="ar-SA" sz="1600" dirty="0" smtClean="0"/>
              <a:t>التدريب </a:t>
            </a:r>
            <a:r>
              <a:rPr lang="ar-SA" sz="1600" dirty="0"/>
              <a:t>على الإلقاء وتقييمه. - وجود نموذج دعوي -التجربة الدعوية- كانت من أهم الدورات التحفيزية بالنسبة لي. - تنوع الدورات بين </a:t>
            </a:r>
            <a:r>
              <a:rPr lang="ar-SA" sz="1600" dirty="0" smtClean="0"/>
              <a:t>المهارى </a:t>
            </a:r>
            <a:r>
              <a:rPr lang="ar-SA" sz="1600" dirty="0"/>
              <a:t>والعلمي</a:t>
            </a:r>
            <a:r>
              <a:rPr lang="ar-SA" sz="1600" dirty="0" smtClean="0"/>
              <a:t>.</a:t>
            </a:r>
          </a:p>
          <a:p>
            <a:pPr marL="285750" indent="-285750">
              <a:buFont typeface="Wingdings" panose="05000000000000000000" pitchFamily="2" charset="2"/>
              <a:buChar char="§"/>
            </a:pPr>
            <a:r>
              <a:rPr lang="ar-SA" sz="1600" dirty="0"/>
              <a:t>برنامج شامل لتنمية مهارات </a:t>
            </a:r>
            <a:r>
              <a:rPr lang="ar-SA" sz="1600" dirty="0" smtClean="0"/>
              <a:t>الداعية</a:t>
            </a:r>
          </a:p>
          <a:p>
            <a:pPr marL="285750" indent="-285750">
              <a:buFont typeface="Wingdings" panose="05000000000000000000" pitchFamily="2" charset="2"/>
              <a:buChar char="§"/>
            </a:pPr>
            <a:r>
              <a:rPr lang="ar-SA" sz="1600" dirty="0"/>
              <a:t>الوقت الثابت التنوع في اختيار المدرب </a:t>
            </a:r>
            <a:r>
              <a:rPr lang="ar-SA" sz="1600" dirty="0" smtClean="0"/>
              <a:t>مرونة </a:t>
            </a:r>
            <a:r>
              <a:rPr lang="ar-SA" sz="1600" dirty="0"/>
              <a:t>التعامل مع </a:t>
            </a:r>
            <a:r>
              <a:rPr lang="ar-SA" sz="1600" dirty="0" smtClean="0"/>
              <a:t>الإدارة</a:t>
            </a:r>
          </a:p>
          <a:p>
            <a:pPr marL="285750" indent="-285750">
              <a:buFont typeface="Wingdings" panose="05000000000000000000" pitchFamily="2" charset="2"/>
              <a:buChar char="§"/>
            </a:pPr>
            <a:r>
              <a:rPr lang="ar-SA" sz="1600" dirty="0"/>
              <a:t>تقديم كثير من البرامج </a:t>
            </a:r>
            <a:r>
              <a:rPr lang="ar-SA" sz="1600" dirty="0" err="1"/>
              <a:t>المثرية</a:t>
            </a:r>
            <a:r>
              <a:rPr lang="ar-SA" sz="1600" dirty="0"/>
              <a:t> ، اختيار جميل للمدربين ، عطاء ادارة البرنامج و </a:t>
            </a:r>
            <a:r>
              <a:rPr lang="ar-SA" sz="1600" dirty="0" smtClean="0"/>
              <a:t>تعاونهم</a:t>
            </a:r>
          </a:p>
          <a:p>
            <a:pPr marL="285750" indent="-285750">
              <a:buFont typeface="Wingdings" panose="05000000000000000000" pitchFamily="2" charset="2"/>
              <a:buChar char="§"/>
            </a:pPr>
            <a:r>
              <a:rPr lang="ar-SA" sz="1600" dirty="0"/>
              <a:t>التطبيق العملي </a:t>
            </a:r>
            <a:r>
              <a:rPr lang="ar-SA" sz="1600" dirty="0" smtClean="0"/>
              <a:t>الاختيار </a:t>
            </a:r>
            <a:r>
              <a:rPr lang="ar-SA" sz="1600" dirty="0"/>
              <a:t>الموفق من مواضيع </a:t>
            </a:r>
            <a:r>
              <a:rPr lang="ar-SA" sz="1600" dirty="0" smtClean="0"/>
              <a:t>ومدربات ، الأخلاق </a:t>
            </a:r>
            <a:r>
              <a:rPr lang="ar-SA" sz="1600" dirty="0"/>
              <a:t>العالية التي يتمتع بها الطاقم </a:t>
            </a:r>
            <a:r>
              <a:rPr lang="ar-SA" sz="1600" dirty="0" smtClean="0"/>
              <a:t>الإداري</a:t>
            </a:r>
          </a:p>
          <a:p>
            <a:pPr marL="285750" indent="-285750">
              <a:buFont typeface="Wingdings" panose="05000000000000000000" pitchFamily="2" charset="2"/>
              <a:buChar char="§"/>
            </a:pPr>
            <a:r>
              <a:rPr lang="ar-SA" sz="1600" dirty="0"/>
              <a:t>اختيار عناوين الدورات وتنوعها وقوتها، مدة البرنامج لفصل دراسي كامل كان جميل ودليل على قوة البرنامج تبارك الله، موقع البرنامج </a:t>
            </a:r>
            <a:r>
              <a:rPr lang="ar-SA" sz="1600" dirty="0" smtClean="0"/>
              <a:t>..</a:t>
            </a:r>
          </a:p>
          <a:p>
            <a:pPr marL="285750" indent="-285750">
              <a:buFont typeface="Wingdings" panose="05000000000000000000" pitchFamily="2" charset="2"/>
              <a:buChar char="§"/>
            </a:pPr>
            <a:r>
              <a:rPr lang="ar-SA" sz="1600" dirty="0"/>
              <a:t>١- عناوين الدورات متنوعة ومفيدة للتطوير ذات الداعية. ٢- أغلب المدربات متميزات. ٣- الاهتمام بالعمل الجماعي</a:t>
            </a:r>
            <a:r>
              <a:rPr lang="ar-SA" sz="1600" dirty="0" smtClean="0"/>
              <a:t>.</a:t>
            </a:r>
          </a:p>
          <a:p>
            <a:pPr marL="285750" indent="-285750">
              <a:buFont typeface="Wingdings" panose="05000000000000000000" pitchFamily="2" charset="2"/>
              <a:buChar char="§"/>
            </a:pPr>
            <a:r>
              <a:rPr lang="ar-SA" sz="1600" dirty="0" smtClean="0"/>
              <a:t>ما شاء </a:t>
            </a:r>
            <a:r>
              <a:rPr lang="ar-SA" sz="1600" dirty="0"/>
              <a:t>الله كل البرنامج ايجابيات اللقاءات ومواضيعها والأستاذات اللي حضروا </a:t>
            </a:r>
            <a:r>
              <a:rPr lang="ar-SA" sz="1600" dirty="0" smtClean="0"/>
              <a:t>ماشا الله رائعات</a:t>
            </a:r>
          </a:p>
          <a:p>
            <a:pPr marL="285750" indent="-285750">
              <a:buFont typeface="Wingdings" panose="05000000000000000000" pitchFamily="2" charset="2"/>
              <a:buChar char="§"/>
            </a:pPr>
            <a:r>
              <a:rPr lang="ar-SA" sz="1600" dirty="0"/>
              <a:t>مدربات مميزات في إيصال </a:t>
            </a:r>
            <a:r>
              <a:rPr lang="ar-SA" sz="1600" dirty="0" smtClean="0"/>
              <a:t>المعلومة</a:t>
            </a:r>
          </a:p>
          <a:p>
            <a:pPr marL="285750" indent="-285750">
              <a:buFont typeface="Wingdings" panose="05000000000000000000" pitchFamily="2" charset="2"/>
              <a:buChar char="§"/>
            </a:pPr>
            <a:r>
              <a:rPr lang="ar-SA" sz="1600" dirty="0"/>
              <a:t>تنوع البرامج وعمق الاثر </a:t>
            </a:r>
            <a:r>
              <a:rPr lang="ar-SA" sz="1600" dirty="0" smtClean="0"/>
              <a:t>فيها. اختيار </a:t>
            </a:r>
            <a:r>
              <a:rPr lang="ar-SA" sz="1600" dirty="0"/>
              <a:t>المتدربات جدا رائع </a:t>
            </a:r>
            <a:r>
              <a:rPr lang="ar-SA" sz="1600" dirty="0" smtClean="0"/>
              <a:t>ومتميز. تجديد </a:t>
            </a:r>
            <a:r>
              <a:rPr lang="ar-SA" sz="1600" dirty="0"/>
              <a:t>المادة </a:t>
            </a:r>
            <a:r>
              <a:rPr lang="ar-SA" sz="1600" dirty="0" smtClean="0"/>
              <a:t>العلمية </a:t>
            </a:r>
            <a:r>
              <a:rPr lang="ar-SA" sz="1600" dirty="0"/>
              <a:t>بطريقه سهله </a:t>
            </a:r>
            <a:r>
              <a:rPr lang="ar-SA" sz="1600" dirty="0" smtClean="0"/>
              <a:t>ويسيره</a:t>
            </a:r>
          </a:p>
          <a:p>
            <a:pPr marL="285750" indent="-285750">
              <a:buFont typeface="Wingdings" panose="05000000000000000000" pitchFamily="2" charset="2"/>
              <a:buChar char="§"/>
            </a:pPr>
            <a:r>
              <a:rPr lang="ar-SA" sz="1600" dirty="0"/>
              <a:t>معرفة كيفية الدعوة بطرق مختلفة ومميزة، وكذلك التعرف على خبرات </a:t>
            </a:r>
            <a:r>
              <a:rPr lang="ar-SA" sz="1600" dirty="0" smtClean="0"/>
              <a:t>الناجحة وكيفية </a:t>
            </a:r>
            <a:r>
              <a:rPr lang="ar-SA" sz="1600" dirty="0"/>
              <a:t>تقديم المشاريع والبحوث. فنعم البرنامج</a:t>
            </a:r>
          </a:p>
        </p:txBody>
      </p:sp>
    </p:spTree>
    <p:extLst>
      <p:ext uri="{BB962C8B-B14F-4D97-AF65-F5344CB8AC3E}">
        <p14:creationId xmlns:p14="http://schemas.microsoft.com/office/powerpoint/2010/main" val="517949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7"/>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76" name="Google Shape;176;p7"/>
          <p:cNvPicPr preferRelativeResize="0"/>
          <p:nvPr/>
        </p:nvPicPr>
        <p:blipFill rotWithShape="1">
          <a:blip r:embed="rId4">
            <a:alphaModFix/>
          </a:blip>
          <a:srcRect/>
          <a:stretch/>
        </p:blipFill>
        <p:spPr>
          <a:xfrm>
            <a:off x="1736628" y="170822"/>
            <a:ext cx="971600" cy="971600"/>
          </a:xfrm>
          <a:prstGeom prst="rect">
            <a:avLst/>
          </a:prstGeom>
          <a:noFill/>
          <a:ln>
            <a:noFill/>
          </a:ln>
        </p:spPr>
      </p:pic>
      <p:pic>
        <p:nvPicPr>
          <p:cNvPr id="177" name="Google Shape;177;p7" descr="صورة تحتوي على نص&#10;&#10;تم إنشاء الوصف تلقائياً"/>
          <p:cNvPicPr preferRelativeResize="0"/>
          <p:nvPr/>
        </p:nvPicPr>
        <p:blipFill rotWithShape="1">
          <a:blip r:embed="rId5">
            <a:alphaModFix/>
          </a:blip>
          <a:srcRect/>
          <a:stretch/>
        </p:blipFill>
        <p:spPr>
          <a:xfrm>
            <a:off x="275095" y="242024"/>
            <a:ext cx="1461533" cy="829196"/>
          </a:xfrm>
          <a:prstGeom prst="rect">
            <a:avLst/>
          </a:prstGeom>
          <a:noFill/>
          <a:ln>
            <a:noFill/>
          </a:ln>
        </p:spPr>
      </p:pic>
      <p:sp>
        <p:nvSpPr>
          <p:cNvPr id="178" name="Google Shape;178;p7"/>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sp>
        <p:nvSpPr>
          <p:cNvPr id="179" name="Google Shape;179;p7"/>
          <p:cNvSpPr/>
          <p:nvPr/>
        </p:nvSpPr>
        <p:spPr>
          <a:xfrm>
            <a:off x="2812931" y="2223385"/>
            <a:ext cx="3486764" cy="52322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2800" b="1" dirty="0">
                <a:solidFill>
                  <a:srgbClr val="9D6B9C"/>
                </a:solidFill>
                <a:latin typeface="Arial"/>
                <a:ea typeface="Arial"/>
                <a:cs typeface="Arial"/>
                <a:sym typeface="Arial"/>
              </a:rPr>
              <a:t>1. مسارات المشروع  :</a:t>
            </a:r>
            <a:endParaRPr sz="2800" dirty="0">
              <a:solidFill>
                <a:srgbClr val="9D6B9C"/>
              </a:solidFill>
              <a:latin typeface="Arial"/>
              <a:ea typeface="Arial"/>
              <a:cs typeface="Arial"/>
              <a:sym typeface="Arial"/>
            </a:endParaRPr>
          </a:p>
        </p:txBody>
      </p:sp>
      <p:pic>
        <p:nvPicPr>
          <p:cNvPr id="192" name="Google Shape;192;p7"/>
          <p:cNvPicPr preferRelativeResize="0"/>
          <p:nvPr/>
        </p:nvPicPr>
        <p:blipFill rotWithShape="1">
          <a:blip r:embed="rId6">
            <a:alphaModFix/>
          </a:blip>
          <a:srcRect/>
          <a:stretch/>
        </p:blipFill>
        <p:spPr>
          <a:xfrm flipH="1">
            <a:off x="5387527" y="4898798"/>
            <a:ext cx="1793342" cy="5067300"/>
          </a:xfrm>
          <a:prstGeom prst="rect">
            <a:avLst/>
          </a:prstGeom>
          <a:noFill/>
          <a:ln>
            <a:noFill/>
          </a:ln>
        </p:spPr>
      </p:pic>
      <p:pic>
        <p:nvPicPr>
          <p:cNvPr id="193" name="Google Shape;193;p7"/>
          <p:cNvPicPr preferRelativeResize="0"/>
          <p:nvPr/>
        </p:nvPicPr>
        <p:blipFill rotWithShape="1">
          <a:blip r:embed="rId7">
            <a:alphaModFix/>
          </a:blip>
          <a:srcRect t="1" b="-7770"/>
          <a:stretch/>
        </p:blipFill>
        <p:spPr>
          <a:xfrm>
            <a:off x="-260009" y="6235604"/>
            <a:ext cx="1701800" cy="5816791"/>
          </a:xfrm>
          <a:prstGeom prst="rect">
            <a:avLst/>
          </a:prstGeom>
          <a:noFill/>
          <a:ln>
            <a:noFill/>
          </a:ln>
        </p:spPr>
      </p:pic>
      <p:cxnSp>
        <p:nvCxnSpPr>
          <p:cNvPr id="21" name="رابط مستقيم 20"/>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22" name="Freeform 6"/>
          <p:cNvSpPr>
            <a:spLocks/>
          </p:cNvSpPr>
          <p:nvPr/>
        </p:nvSpPr>
        <p:spPr bwMode="auto">
          <a:xfrm>
            <a:off x="4613457" y="3696230"/>
            <a:ext cx="783424" cy="1835865"/>
          </a:xfrm>
          <a:custGeom>
            <a:avLst/>
            <a:gdLst/>
            <a:ahLst/>
            <a:cxnLst>
              <a:cxn ang="0">
                <a:pos x="410" y="403"/>
              </a:cxn>
              <a:cxn ang="0">
                <a:pos x="188" y="403"/>
              </a:cxn>
              <a:cxn ang="0">
                <a:pos x="137" y="363"/>
              </a:cxn>
              <a:cxn ang="0">
                <a:pos x="51" y="40"/>
              </a:cxn>
              <a:cxn ang="0">
                <a:pos x="51" y="40"/>
              </a:cxn>
              <a:cxn ang="0">
                <a:pos x="0" y="0"/>
              </a:cxn>
              <a:cxn ang="0">
                <a:pos x="80" y="0"/>
              </a:cxn>
              <a:cxn ang="0">
                <a:pos x="302" y="0"/>
              </a:cxn>
              <a:cxn ang="0">
                <a:pos x="353" y="40"/>
              </a:cxn>
              <a:cxn ang="0">
                <a:pos x="439" y="363"/>
              </a:cxn>
              <a:cxn ang="0">
                <a:pos x="491" y="403"/>
              </a:cxn>
              <a:cxn ang="0">
                <a:pos x="410" y="403"/>
              </a:cxn>
            </a:cxnLst>
            <a:rect l="0" t="0" r="r" b="b"/>
            <a:pathLst>
              <a:path w="491" h="403">
                <a:moveTo>
                  <a:pt x="410" y="403"/>
                </a:moveTo>
                <a:cubicBezTo>
                  <a:pt x="188" y="403"/>
                  <a:pt x="188" y="403"/>
                  <a:pt x="188" y="403"/>
                </a:cubicBezTo>
                <a:cubicBezTo>
                  <a:pt x="166" y="403"/>
                  <a:pt x="143" y="385"/>
                  <a:pt x="137" y="363"/>
                </a:cubicBezTo>
                <a:cubicBezTo>
                  <a:pt x="51" y="40"/>
                  <a:pt x="51" y="40"/>
                  <a:pt x="51" y="40"/>
                </a:cubicBezTo>
                <a:cubicBezTo>
                  <a:pt x="51" y="40"/>
                  <a:pt x="51" y="40"/>
                  <a:pt x="51" y="40"/>
                </a:cubicBezTo>
                <a:cubicBezTo>
                  <a:pt x="45" y="18"/>
                  <a:pt x="22" y="0"/>
                  <a:pt x="0" y="0"/>
                </a:cubicBezTo>
                <a:cubicBezTo>
                  <a:pt x="80" y="0"/>
                  <a:pt x="80" y="0"/>
                  <a:pt x="80" y="0"/>
                </a:cubicBezTo>
                <a:cubicBezTo>
                  <a:pt x="302" y="0"/>
                  <a:pt x="302" y="0"/>
                  <a:pt x="302" y="0"/>
                </a:cubicBezTo>
                <a:cubicBezTo>
                  <a:pt x="324" y="0"/>
                  <a:pt x="347" y="18"/>
                  <a:pt x="353" y="40"/>
                </a:cubicBezTo>
                <a:cubicBezTo>
                  <a:pt x="439" y="363"/>
                  <a:pt x="439" y="363"/>
                  <a:pt x="439" y="363"/>
                </a:cubicBezTo>
                <a:cubicBezTo>
                  <a:pt x="445" y="385"/>
                  <a:pt x="468" y="403"/>
                  <a:pt x="491" y="403"/>
                </a:cubicBezTo>
                <a:lnTo>
                  <a:pt x="410" y="403"/>
                </a:lnTo>
                <a:close/>
              </a:path>
            </a:pathLst>
          </a:custGeom>
          <a:solidFill>
            <a:srgbClr val="D062A3">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23" name="Freeform 7"/>
          <p:cNvSpPr>
            <a:spLocks/>
          </p:cNvSpPr>
          <p:nvPr/>
        </p:nvSpPr>
        <p:spPr bwMode="auto">
          <a:xfrm>
            <a:off x="3622275" y="3666782"/>
            <a:ext cx="783424" cy="1835865"/>
          </a:xfrm>
          <a:custGeom>
            <a:avLst/>
            <a:gdLst/>
            <a:ahLst/>
            <a:cxnLst>
              <a:cxn ang="0">
                <a:pos x="410" y="403"/>
              </a:cxn>
              <a:cxn ang="0">
                <a:pos x="189" y="403"/>
              </a:cxn>
              <a:cxn ang="0">
                <a:pos x="137" y="363"/>
              </a:cxn>
              <a:cxn ang="0">
                <a:pos x="51" y="40"/>
              </a:cxn>
              <a:cxn ang="0">
                <a:pos x="51" y="40"/>
              </a:cxn>
              <a:cxn ang="0">
                <a:pos x="0" y="0"/>
              </a:cxn>
              <a:cxn ang="0">
                <a:pos x="81" y="0"/>
              </a:cxn>
              <a:cxn ang="0">
                <a:pos x="302" y="0"/>
              </a:cxn>
              <a:cxn ang="0">
                <a:pos x="353" y="40"/>
              </a:cxn>
              <a:cxn ang="0">
                <a:pos x="440" y="363"/>
              </a:cxn>
              <a:cxn ang="0">
                <a:pos x="491" y="403"/>
              </a:cxn>
              <a:cxn ang="0">
                <a:pos x="410" y="403"/>
              </a:cxn>
            </a:cxnLst>
            <a:rect l="0" t="0" r="r" b="b"/>
            <a:pathLst>
              <a:path w="491" h="403">
                <a:moveTo>
                  <a:pt x="410" y="403"/>
                </a:moveTo>
                <a:cubicBezTo>
                  <a:pt x="189" y="403"/>
                  <a:pt x="189" y="403"/>
                  <a:pt x="189" y="403"/>
                </a:cubicBezTo>
                <a:cubicBezTo>
                  <a:pt x="166" y="403"/>
                  <a:pt x="143" y="385"/>
                  <a:pt x="137" y="363"/>
                </a:cubicBezTo>
                <a:cubicBezTo>
                  <a:pt x="51" y="40"/>
                  <a:pt x="51" y="40"/>
                  <a:pt x="51" y="40"/>
                </a:cubicBezTo>
                <a:cubicBezTo>
                  <a:pt x="51" y="40"/>
                  <a:pt x="51" y="40"/>
                  <a:pt x="51" y="40"/>
                </a:cubicBezTo>
                <a:cubicBezTo>
                  <a:pt x="45" y="18"/>
                  <a:pt x="22" y="0"/>
                  <a:pt x="0" y="0"/>
                </a:cubicBezTo>
                <a:cubicBezTo>
                  <a:pt x="81" y="0"/>
                  <a:pt x="81" y="0"/>
                  <a:pt x="81" y="0"/>
                </a:cubicBezTo>
                <a:cubicBezTo>
                  <a:pt x="302" y="0"/>
                  <a:pt x="302" y="0"/>
                  <a:pt x="302" y="0"/>
                </a:cubicBezTo>
                <a:cubicBezTo>
                  <a:pt x="325" y="0"/>
                  <a:pt x="347" y="18"/>
                  <a:pt x="353" y="40"/>
                </a:cubicBezTo>
                <a:cubicBezTo>
                  <a:pt x="440" y="363"/>
                  <a:pt x="440" y="363"/>
                  <a:pt x="440" y="363"/>
                </a:cubicBezTo>
                <a:cubicBezTo>
                  <a:pt x="446" y="385"/>
                  <a:pt x="469" y="403"/>
                  <a:pt x="491" y="403"/>
                </a:cubicBezTo>
                <a:lnTo>
                  <a:pt x="410" y="403"/>
                </a:lnTo>
                <a:close/>
              </a:path>
            </a:pathLst>
          </a:custGeom>
          <a:solidFill>
            <a:srgbClr val="5EA9CA">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24" name="Freeform 8"/>
          <p:cNvSpPr>
            <a:spLocks/>
          </p:cNvSpPr>
          <p:nvPr/>
        </p:nvSpPr>
        <p:spPr bwMode="auto">
          <a:xfrm>
            <a:off x="2784962" y="3681506"/>
            <a:ext cx="783424" cy="1835865"/>
          </a:xfrm>
          <a:custGeom>
            <a:avLst/>
            <a:gdLst/>
            <a:ahLst/>
            <a:cxnLst>
              <a:cxn ang="0">
                <a:pos x="410" y="403"/>
              </a:cxn>
              <a:cxn ang="0">
                <a:pos x="188" y="403"/>
              </a:cxn>
              <a:cxn ang="0">
                <a:pos x="137" y="363"/>
              </a:cxn>
              <a:cxn ang="0">
                <a:pos x="51" y="40"/>
              </a:cxn>
              <a:cxn ang="0">
                <a:pos x="51" y="40"/>
              </a:cxn>
              <a:cxn ang="0">
                <a:pos x="0" y="0"/>
              </a:cxn>
              <a:cxn ang="0">
                <a:pos x="80" y="0"/>
              </a:cxn>
              <a:cxn ang="0">
                <a:pos x="302" y="0"/>
              </a:cxn>
              <a:cxn ang="0">
                <a:pos x="353" y="40"/>
              </a:cxn>
              <a:cxn ang="0">
                <a:pos x="440" y="363"/>
              </a:cxn>
              <a:cxn ang="0">
                <a:pos x="491" y="403"/>
              </a:cxn>
              <a:cxn ang="0">
                <a:pos x="410" y="403"/>
              </a:cxn>
            </a:cxnLst>
            <a:rect l="0" t="0" r="r" b="b"/>
            <a:pathLst>
              <a:path w="491" h="403">
                <a:moveTo>
                  <a:pt x="410" y="403"/>
                </a:moveTo>
                <a:cubicBezTo>
                  <a:pt x="188" y="403"/>
                  <a:pt x="188" y="403"/>
                  <a:pt x="188" y="403"/>
                </a:cubicBezTo>
                <a:cubicBezTo>
                  <a:pt x="166" y="403"/>
                  <a:pt x="143" y="385"/>
                  <a:pt x="137" y="363"/>
                </a:cubicBezTo>
                <a:cubicBezTo>
                  <a:pt x="51" y="40"/>
                  <a:pt x="51" y="40"/>
                  <a:pt x="51" y="40"/>
                </a:cubicBezTo>
                <a:cubicBezTo>
                  <a:pt x="51" y="40"/>
                  <a:pt x="51" y="40"/>
                  <a:pt x="51" y="40"/>
                </a:cubicBezTo>
                <a:cubicBezTo>
                  <a:pt x="45" y="18"/>
                  <a:pt x="22" y="0"/>
                  <a:pt x="0" y="0"/>
                </a:cubicBezTo>
                <a:cubicBezTo>
                  <a:pt x="80" y="0"/>
                  <a:pt x="80" y="0"/>
                  <a:pt x="80" y="0"/>
                </a:cubicBezTo>
                <a:cubicBezTo>
                  <a:pt x="302" y="0"/>
                  <a:pt x="302" y="0"/>
                  <a:pt x="302" y="0"/>
                </a:cubicBezTo>
                <a:cubicBezTo>
                  <a:pt x="324" y="0"/>
                  <a:pt x="347" y="18"/>
                  <a:pt x="353" y="40"/>
                </a:cubicBezTo>
                <a:cubicBezTo>
                  <a:pt x="440" y="363"/>
                  <a:pt x="440" y="363"/>
                  <a:pt x="440" y="363"/>
                </a:cubicBezTo>
                <a:cubicBezTo>
                  <a:pt x="445" y="385"/>
                  <a:pt x="468" y="403"/>
                  <a:pt x="491" y="403"/>
                </a:cubicBezTo>
                <a:lnTo>
                  <a:pt x="410" y="403"/>
                </a:lnTo>
                <a:close/>
              </a:path>
            </a:pathLst>
          </a:custGeom>
          <a:solidFill>
            <a:srgbClr val="75B3B2">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25" name="Freeform 10"/>
          <p:cNvSpPr>
            <a:spLocks/>
          </p:cNvSpPr>
          <p:nvPr/>
        </p:nvSpPr>
        <p:spPr bwMode="auto">
          <a:xfrm>
            <a:off x="1862996" y="3636805"/>
            <a:ext cx="782513" cy="1835865"/>
          </a:xfrm>
          <a:custGeom>
            <a:avLst/>
            <a:gdLst/>
            <a:ahLst/>
            <a:cxnLst>
              <a:cxn ang="0">
                <a:pos x="411" y="403"/>
              </a:cxn>
              <a:cxn ang="0">
                <a:pos x="189" y="403"/>
              </a:cxn>
              <a:cxn ang="0">
                <a:pos x="138" y="363"/>
              </a:cxn>
              <a:cxn ang="0">
                <a:pos x="51" y="40"/>
              </a:cxn>
              <a:cxn ang="0">
                <a:pos x="51" y="40"/>
              </a:cxn>
              <a:cxn ang="0">
                <a:pos x="0" y="0"/>
              </a:cxn>
              <a:cxn ang="0">
                <a:pos x="81" y="0"/>
              </a:cxn>
              <a:cxn ang="0">
                <a:pos x="303" y="0"/>
              </a:cxn>
              <a:cxn ang="0">
                <a:pos x="354" y="40"/>
              </a:cxn>
              <a:cxn ang="0">
                <a:pos x="440" y="363"/>
              </a:cxn>
              <a:cxn ang="0">
                <a:pos x="491" y="403"/>
              </a:cxn>
              <a:cxn ang="0">
                <a:pos x="411" y="403"/>
              </a:cxn>
            </a:cxnLst>
            <a:rect l="0" t="0" r="r" b="b"/>
            <a:pathLst>
              <a:path w="491" h="403">
                <a:moveTo>
                  <a:pt x="411" y="403"/>
                </a:moveTo>
                <a:cubicBezTo>
                  <a:pt x="189" y="403"/>
                  <a:pt x="189" y="403"/>
                  <a:pt x="189" y="403"/>
                </a:cubicBezTo>
                <a:cubicBezTo>
                  <a:pt x="167" y="403"/>
                  <a:pt x="144" y="385"/>
                  <a:pt x="138" y="363"/>
                </a:cubicBezTo>
                <a:cubicBezTo>
                  <a:pt x="51" y="40"/>
                  <a:pt x="51" y="40"/>
                  <a:pt x="51" y="40"/>
                </a:cubicBezTo>
                <a:cubicBezTo>
                  <a:pt x="51" y="40"/>
                  <a:pt x="51" y="40"/>
                  <a:pt x="51" y="40"/>
                </a:cubicBezTo>
                <a:cubicBezTo>
                  <a:pt x="45" y="18"/>
                  <a:pt x="23" y="0"/>
                  <a:pt x="0" y="0"/>
                </a:cubicBezTo>
                <a:cubicBezTo>
                  <a:pt x="81" y="0"/>
                  <a:pt x="81" y="0"/>
                  <a:pt x="81" y="0"/>
                </a:cubicBezTo>
                <a:cubicBezTo>
                  <a:pt x="303" y="0"/>
                  <a:pt x="303" y="0"/>
                  <a:pt x="303" y="0"/>
                </a:cubicBezTo>
                <a:cubicBezTo>
                  <a:pt x="325" y="0"/>
                  <a:pt x="348" y="18"/>
                  <a:pt x="354" y="40"/>
                </a:cubicBezTo>
                <a:cubicBezTo>
                  <a:pt x="440" y="363"/>
                  <a:pt x="440" y="363"/>
                  <a:pt x="440" y="363"/>
                </a:cubicBezTo>
                <a:cubicBezTo>
                  <a:pt x="446" y="385"/>
                  <a:pt x="469" y="403"/>
                  <a:pt x="491" y="403"/>
                </a:cubicBezTo>
                <a:lnTo>
                  <a:pt x="411" y="403"/>
                </a:lnTo>
                <a:close/>
              </a:path>
            </a:pathLst>
          </a:custGeom>
          <a:solidFill>
            <a:srgbClr val="FEC037">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26" name="Freeform 11"/>
          <p:cNvSpPr>
            <a:spLocks/>
          </p:cNvSpPr>
          <p:nvPr/>
        </p:nvSpPr>
        <p:spPr bwMode="auto">
          <a:xfrm>
            <a:off x="914903" y="3631495"/>
            <a:ext cx="783424" cy="1835865"/>
          </a:xfrm>
          <a:custGeom>
            <a:avLst/>
            <a:gdLst/>
            <a:ahLst/>
            <a:cxnLst>
              <a:cxn ang="0">
                <a:pos x="410" y="403"/>
              </a:cxn>
              <a:cxn ang="0">
                <a:pos x="189" y="403"/>
              </a:cxn>
              <a:cxn ang="0">
                <a:pos x="138" y="363"/>
              </a:cxn>
              <a:cxn ang="0">
                <a:pos x="51" y="40"/>
              </a:cxn>
              <a:cxn ang="0">
                <a:pos x="51" y="40"/>
              </a:cxn>
              <a:cxn ang="0">
                <a:pos x="0" y="0"/>
              </a:cxn>
              <a:cxn ang="0">
                <a:pos x="81" y="0"/>
              </a:cxn>
              <a:cxn ang="0">
                <a:pos x="302" y="0"/>
              </a:cxn>
              <a:cxn ang="0">
                <a:pos x="353" y="40"/>
              </a:cxn>
              <a:cxn ang="0">
                <a:pos x="440" y="363"/>
              </a:cxn>
              <a:cxn ang="0">
                <a:pos x="491" y="403"/>
              </a:cxn>
              <a:cxn ang="0">
                <a:pos x="410" y="403"/>
              </a:cxn>
            </a:cxnLst>
            <a:rect l="0" t="0" r="r" b="b"/>
            <a:pathLst>
              <a:path w="491" h="403">
                <a:moveTo>
                  <a:pt x="410" y="403"/>
                </a:moveTo>
                <a:cubicBezTo>
                  <a:pt x="189" y="403"/>
                  <a:pt x="189" y="403"/>
                  <a:pt x="189" y="403"/>
                </a:cubicBezTo>
                <a:cubicBezTo>
                  <a:pt x="166" y="403"/>
                  <a:pt x="143" y="385"/>
                  <a:pt x="138" y="363"/>
                </a:cubicBezTo>
                <a:cubicBezTo>
                  <a:pt x="51" y="40"/>
                  <a:pt x="51" y="40"/>
                  <a:pt x="51" y="40"/>
                </a:cubicBezTo>
                <a:cubicBezTo>
                  <a:pt x="51" y="40"/>
                  <a:pt x="51" y="40"/>
                  <a:pt x="51" y="40"/>
                </a:cubicBezTo>
                <a:cubicBezTo>
                  <a:pt x="45" y="18"/>
                  <a:pt x="22" y="0"/>
                  <a:pt x="0" y="0"/>
                </a:cubicBezTo>
                <a:cubicBezTo>
                  <a:pt x="81" y="0"/>
                  <a:pt x="81" y="0"/>
                  <a:pt x="81" y="0"/>
                </a:cubicBezTo>
                <a:cubicBezTo>
                  <a:pt x="302" y="0"/>
                  <a:pt x="302" y="0"/>
                  <a:pt x="302" y="0"/>
                </a:cubicBezTo>
                <a:cubicBezTo>
                  <a:pt x="325" y="0"/>
                  <a:pt x="348" y="18"/>
                  <a:pt x="353" y="40"/>
                </a:cubicBezTo>
                <a:cubicBezTo>
                  <a:pt x="440" y="363"/>
                  <a:pt x="440" y="363"/>
                  <a:pt x="440" y="363"/>
                </a:cubicBezTo>
                <a:cubicBezTo>
                  <a:pt x="446" y="385"/>
                  <a:pt x="469" y="403"/>
                  <a:pt x="491" y="403"/>
                </a:cubicBezTo>
                <a:lnTo>
                  <a:pt x="410" y="403"/>
                </a:lnTo>
                <a:close/>
              </a:path>
            </a:pathLst>
          </a:custGeom>
          <a:solidFill>
            <a:srgbClr val="F68616">
              <a:lumMod val="7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27" name="Freeform 19"/>
          <p:cNvSpPr>
            <a:spLocks/>
          </p:cNvSpPr>
          <p:nvPr/>
        </p:nvSpPr>
        <p:spPr bwMode="auto">
          <a:xfrm>
            <a:off x="505054" y="3627366"/>
            <a:ext cx="782513" cy="1835865"/>
          </a:xfrm>
          <a:custGeom>
            <a:avLst/>
            <a:gdLst/>
            <a:ahLst/>
            <a:cxnLst>
              <a:cxn ang="0">
                <a:pos x="81" y="403"/>
              </a:cxn>
              <a:cxn ang="0">
                <a:pos x="303" y="403"/>
              </a:cxn>
              <a:cxn ang="0">
                <a:pos x="354" y="363"/>
              </a:cxn>
              <a:cxn ang="0">
                <a:pos x="440" y="40"/>
              </a:cxn>
              <a:cxn ang="0">
                <a:pos x="440" y="40"/>
              </a:cxn>
              <a:cxn ang="0">
                <a:pos x="491" y="0"/>
              </a:cxn>
              <a:cxn ang="0">
                <a:pos x="411" y="0"/>
              </a:cxn>
              <a:cxn ang="0">
                <a:pos x="189" y="0"/>
              </a:cxn>
              <a:cxn ang="0">
                <a:pos x="138" y="40"/>
              </a:cxn>
              <a:cxn ang="0">
                <a:pos x="51" y="363"/>
              </a:cxn>
              <a:cxn ang="0">
                <a:pos x="0" y="403"/>
              </a:cxn>
              <a:cxn ang="0">
                <a:pos x="81" y="403"/>
              </a:cxn>
            </a:cxnLst>
            <a:rect l="0" t="0" r="r" b="b"/>
            <a:pathLst>
              <a:path w="491" h="403">
                <a:moveTo>
                  <a:pt x="81" y="403"/>
                </a:moveTo>
                <a:cubicBezTo>
                  <a:pt x="303" y="403"/>
                  <a:pt x="303" y="403"/>
                  <a:pt x="303" y="403"/>
                </a:cubicBezTo>
                <a:cubicBezTo>
                  <a:pt x="325" y="403"/>
                  <a:pt x="348" y="385"/>
                  <a:pt x="354" y="363"/>
                </a:cubicBezTo>
                <a:cubicBezTo>
                  <a:pt x="440" y="40"/>
                  <a:pt x="440" y="40"/>
                  <a:pt x="440" y="40"/>
                </a:cubicBezTo>
                <a:cubicBezTo>
                  <a:pt x="440" y="40"/>
                  <a:pt x="440" y="40"/>
                  <a:pt x="440" y="40"/>
                </a:cubicBezTo>
                <a:cubicBezTo>
                  <a:pt x="446" y="18"/>
                  <a:pt x="469" y="0"/>
                  <a:pt x="491" y="0"/>
                </a:cubicBezTo>
                <a:cubicBezTo>
                  <a:pt x="411" y="0"/>
                  <a:pt x="411" y="0"/>
                  <a:pt x="411" y="0"/>
                </a:cubicBezTo>
                <a:cubicBezTo>
                  <a:pt x="189" y="0"/>
                  <a:pt x="189" y="0"/>
                  <a:pt x="189" y="0"/>
                </a:cubicBezTo>
                <a:cubicBezTo>
                  <a:pt x="167" y="0"/>
                  <a:pt x="144" y="18"/>
                  <a:pt x="138" y="40"/>
                </a:cubicBezTo>
                <a:cubicBezTo>
                  <a:pt x="51" y="363"/>
                  <a:pt x="51" y="363"/>
                  <a:pt x="51" y="363"/>
                </a:cubicBezTo>
                <a:cubicBezTo>
                  <a:pt x="45" y="385"/>
                  <a:pt x="23" y="403"/>
                  <a:pt x="0" y="403"/>
                </a:cubicBezTo>
                <a:lnTo>
                  <a:pt x="81" y="403"/>
                </a:lnTo>
                <a:close/>
              </a:path>
            </a:pathLst>
          </a:custGeom>
          <a:solidFill>
            <a:srgbClr val="F6861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28" name="Freeform 20"/>
          <p:cNvSpPr>
            <a:spLocks/>
          </p:cNvSpPr>
          <p:nvPr/>
        </p:nvSpPr>
        <p:spPr bwMode="auto">
          <a:xfrm>
            <a:off x="1441791" y="3636805"/>
            <a:ext cx="783424" cy="1835865"/>
          </a:xfrm>
          <a:custGeom>
            <a:avLst/>
            <a:gdLst/>
            <a:ahLst/>
            <a:cxnLst>
              <a:cxn ang="0">
                <a:pos x="80" y="403"/>
              </a:cxn>
              <a:cxn ang="0">
                <a:pos x="302" y="403"/>
              </a:cxn>
              <a:cxn ang="0">
                <a:pos x="353" y="363"/>
              </a:cxn>
              <a:cxn ang="0">
                <a:pos x="440" y="40"/>
              </a:cxn>
              <a:cxn ang="0">
                <a:pos x="440" y="40"/>
              </a:cxn>
              <a:cxn ang="0">
                <a:pos x="491" y="0"/>
              </a:cxn>
              <a:cxn ang="0">
                <a:pos x="410" y="0"/>
              </a:cxn>
              <a:cxn ang="0">
                <a:pos x="188" y="0"/>
              </a:cxn>
              <a:cxn ang="0">
                <a:pos x="137" y="40"/>
              </a:cxn>
              <a:cxn ang="0">
                <a:pos x="51" y="363"/>
              </a:cxn>
              <a:cxn ang="0">
                <a:pos x="0" y="403"/>
              </a:cxn>
              <a:cxn ang="0">
                <a:pos x="80" y="403"/>
              </a:cxn>
            </a:cxnLst>
            <a:rect l="0" t="0" r="r" b="b"/>
            <a:pathLst>
              <a:path w="491" h="403">
                <a:moveTo>
                  <a:pt x="80" y="403"/>
                </a:moveTo>
                <a:cubicBezTo>
                  <a:pt x="302" y="403"/>
                  <a:pt x="302" y="403"/>
                  <a:pt x="302" y="403"/>
                </a:cubicBezTo>
                <a:cubicBezTo>
                  <a:pt x="324" y="403"/>
                  <a:pt x="347" y="385"/>
                  <a:pt x="353" y="363"/>
                </a:cubicBezTo>
                <a:cubicBezTo>
                  <a:pt x="440" y="40"/>
                  <a:pt x="440" y="40"/>
                  <a:pt x="440" y="40"/>
                </a:cubicBezTo>
                <a:cubicBezTo>
                  <a:pt x="440" y="40"/>
                  <a:pt x="440" y="40"/>
                  <a:pt x="440" y="40"/>
                </a:cubicBezTo>
                <a:cubicBezTo>
                  <a:pt x="445" y="18"/>
                  <a:pt x="468" y="0"/>
                  <a:pt x="491" y="0"/>
                </a:cubicBezTo>
                <a:cubicBezTo>
                  <a:pt x="410" y="0"/>
                  <a:pt x="410" y="0"/>
                  <a:pt x="410" y="0"/>
                </a:cubicBezTo>
                <a:cubicBezTo>
                  <a:pt x="188" y="0"/>
                  <a:pt x="188" y="0"/>
                  <a:pt x="188" y="0"/>
                </a:cubicBezTo>
                <a:cubicBezTo>
                  <a:pt x="166" y="0"/>
                  <a:pt x="143" y="18"/>
                  <a:pt x="137" y="40"/>
                </a:cubicBezTo>
                <a:cubicBezTo>
                  <a:pt x="51" y="363"/>
                  <a:pt x="51" y="363"/>
                  <a:pt x="51" y="363"/>
                </a:cubicBezTo>
                <a:cubicBezTo>
                  <a:pt x="45" y="385"/>
                  <a:pt x="22" y="403"/>
                  <a:pt x="0" y="403"/>
                </a:cubicBezTo>
                <a:lnTo>
                  <a:pt x="80" y="403"/>
                </a:lnTo>
                <a:close/>
              </a:path>
            </a:pathLst>
          </a:custGeom>
          <a:solidFill>
            <a:srgbClr val="FEC03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29" name="Freeform 21"/>
          <p:cNvSpPr>
            <a:spLocks/>
          </p:cNvSpPr>
          <p:nvPr/>
        </p:nvSpPr>
        <p:spPr bwMode="auto">
          <a:xfrm>
            <a:off x="2357507" y="3681506"/>
            <a:ext cx="783424" cy="1835865"/>
          </a:xfrm>
          <a:custGeom>
            <a:avLst/>
            <a:gdLst/>
            <a:ahLst/>
            <a:cxnLst>
              <a:cxn ang="0">
                <a:pos x="81" y="403"/>
              </a:cxn>
              <a:cxn ang="0">
                <a:pos x="302" y="403"/>
              </a:cxn>
              <a:cxn ang="0">
                <a:pos x="353" y="363"/>
              </a:cxn>
              <a:cxn ang="0">
                <a:pos x="440" y="40"/>
              </a:cxn>
              <a:cxn ang="0">
                <a:pos x="440" y="40"/>
              </a:cxn>
              <a:cxn ang="0">
                <a:pos x="491" y="0"/>
              </a:cxn>
              <a:cxn ang="0">
                <a:pos x="410" y="0"/>
              </a:cxn>
              <a:cxn ang="0">
                <a:pos x="189" y="0"/>
              </a:cxn>
              <a:cxn ang="0">
                <a:pos x="137" y="40"/>
              </a:cxn>
              <a:cxn ang="0">
                <a:pos x="51" y="363"/>
              </a:cxn>
              <a:cxn ang="0">
                <a:pos x="0" y="403"/>
              </a:cxn>
              <a:cxn ang="0">
                <a:pos x="81" y="403"/>
              </a:cxn>
            </a:cxnLst>
            <a:rect l="0" t="0" r="r" b="b"/>
            <a:pathLst>
              <a:path w="491" h="403">
                <a:moveTo>
                  <a:pt x="81" y="403"/>
                </a:moveTo>
                <a:cubicBezTo>
                  <a:pt x="302" y="403"/>
                  <a:pt x="302" y="403"/>
                  <a:pt x="302" y="403"/>
                </a:cubicBezTo>
                <a:cubicBezTo>
                  <a:pt x="325" y="403"/>
                  <a:pt x="347" y="385"/>
                  <a:pt x="353" y="363"/>
                </a:cubicBezTo>
                <a:cubicBezTo>
                  <a:pt x="440" y="40"/>
                  <a:pt x="440" y="40"/>
                  <a:pt x="440" y="40"/>
                </a:cubicBezTo>
                <a:cubicBezTo>
                  <a:pt x="440" y="40"/>
                  <a:pt x="440" y="40"/>
                  <a:pt x="440" y="40"/>
                </a:cubicBezTo>
                <a:cubicBezTo>
                  <a:pt x="446" y="18"/>
                  <a:pt x="469" y="0"/>
                  <a:pt x="491" y="0"/>
                </a:cubicBezTo>
                <a:cubicBezTo>
                  <a:pt x="410" y="0"/>
                  <a:pt x="410" y="0"/>
                  <a:pt x="410" y="0"/>
                </a:cubicBezTo>
                <a:cubicBezTo>
                  <a:pt x="189" y="0"/>
                  <a:pt x="189" y="0"/>
                  <a:pt x="189" y="0"/>
                </a:cubicBezTo>
                <a:cubicBezTo>
                  <a:pt x="166" y="0"/>
                  <a:pt x="143" y="18"/>
                  <a:pt x="137" y="40"/>
                </a:cubicBezTo>
                <a:cubicBezTo>
                  <a:pt x="51" y="363"/>
                  <a:pt x="51" y="363"/>
                  <a:pt x="51" y="363"/>
                </a:cubicBezTo>
                <a:cubicBezTo>
                  <a:pt x="45" y="385"/>
                  <a:pt x="22" y="403"/>
                  <a:pt x="0" y="403"/>
                </a:cubicBezTo>
                <a:lnTo>
                  <a:pt x="81" y="403"/>
                </a:lnTo>
                <a:close/>
              </a:path>
            </a:pathLst>
          </a:custGeom>
          <a:solidFill>
            <a:srgbClr val="75B3B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30" name="Freeform 22"/>
          <p:cNvSpPr>
            <a:spLocks/>
          </p:cNvSpPr>
          <p:nvPr/>
        </p:nvSpPr>
        <p:spPr bwMode="auto">
          <a:xfrm>
            <a:off x="3253616" y="3666782"/>
            <a:ext cx="782513" cy="1835865"/>
          </a:xfrm>
          <a:custGeom>
            <a:avLst/>
            <a:gdLst/>
            <a:ahLst/>
            <a:cxnLst>
              <a:cxn ang="0">
                <a:pos x="81" y="403"/>
              </a:cxn>
              <a:cxn ang="0">
                <a:pos x="303" y="403"/>
              </a:cxn>
              <a:cxn ang="0">
                <a:pos x="354" y="363"/>
              </a:cxn>
              <a:cxn ang="0">
                <a:pos x="440" y="40"/>
              </a:cxn>
              <a:cxn ang="0">
                <a:pos x="440" y="40"/>
              </a:cxn>
              <a:cxn ang="0">
                <a:pos x="491" y="0"/>
              </a:cxn>
              <a:cxn ang="0">
                <a:pos x="411" y="0"/>
              </a:cxn>
              <a:cxn ang="0">
                <a:pos x="189" y="0"/>
              </a:cxn>
              <a:cxn ang="0">
                <a:pos x="138" y="40"/>
              </a:cxn>
              <a:cxn ang="0">
                <a:pos x="51" y="363"/>
              </a:cxn>
              <a:cxn ang="0">
                <a:pos x="0" y="403"/>
              </a:cxn>
              <a:cxn ang="0">
                <a:pos x="81" y="403"/>
              </a:cxn>
            </a:cxnLst>
            <a:rect l="0" t="0" r="r" b="b"/>
            <a:pathLst>
              <a:path w="491" h="403">
                <a:moveTo>
                  <a:pt x="81" y="403"/>
                </a:moveTo>
                <a:cubicBezTo>
                  <a:pt x="303" y="403"/>
                  <a:pt x="303" y="403"/>
                  <a:pt x="303" y="403"/>
                </a:cubicBezTo>
                <a:cubicBezTo>
                  <a:pt x="325" y="403"/>
                  <a:pt x="348" y="385"/>
                  <a:pt x="354" y="363"/>
                </a:cubicBezTo>
                <a:cubicBezTo>
                  <a:pt x="440" y="40"/>
                  <a:pt x="440" y="40"/>
                  <a:pt x="440" y="40"/>
                </a:cubicBezTo>
                <a:cubicBezTo>
                  <a:pt x="440" y="40"/>
                  <a:pt x="440" y="40"/>
                  <a:pt x="440" y="40"/>
                </a:cubicBezTo>
                <a:cubicBezTo>
                  <a:pt x="446" y="18"/>
                  <a:pt x="469" y="0"/>
                  <a:pt x="491" y="0"/>
                </a:cubicBezTo>
                <a:cubicBezTo>
                  <a:pt x="411" y="0"/>
                  <a:pt x="411" y="0"/>
                  <a:pt x="411" y="0"/>
                </a:cubicBezTo>
                <a:cubicBezTo>
                  <a:pt x="189" y="0"/>
                  <a:pt x="189" y="0"/>
                  <a:pt x="189" y="0"/>
                </a:cubicBezTo>
                <a:cubicBezTo>
                  <a:pt x="167" y="0"/>
                  <a:pt x="144" y="18"/>
                  <a:pt x="138" y="40"/>
                </a:cubicBezTo>
                <a:cubicBezTo>
                  <a:pt x="51" y="363"/>
                  <a:pt x="51" y="363"/>
                  <a:pt x="51" y="363"/>
                </a:cubicBezTo>
                <a:cubicBezTo>
                  <a:pt x="45" y="385"/>
                  <a:pt x="23" y="403"/>
                  <a:pt x="0" y="403"/>
                </a:cubicBezTo>
                <a:lnTo>
                  <a:pt x="81" y="403"/>
                </a:lnTo>
                <a:close/>
              </a:path>
            </a:pathLst>
          </a:custGeom>
          <a:solidFill>
            <a:srgbClr val="5EA9C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31" name="Freeform 23"/>
          <p:cNvSpPr>
            <a:spLocks/>
          </p:cNvSpPr>
          <p:nvPr/>
        </p:nvSpPr>
        <p:spPr bwMode="auto">
          <a:xfrm>
            <a:off x="4231631" y="3681506"/>
            <a:ext cx="783424" cy="1835865"/>
          </a:xfrm>
          <a:custGeom>
            <a:avLst/>
            <a:gdLst/>
            <a:ahLst/>
            <a:cxnLst>
              <a:cxn ang="0">
                <a:pos x="80" y="403"/>
              </a:cxn>
              <a:cxn ang="0">
                <a:pos x="302" y="403"/>
              </a:cxn>
              <a:cxn ang="0">
                <a:pos x="353" y="363"/>
              </a:cxn>
              <a:cxn ang="0">
                <a:pos x="439" y="40"/>
              </a:cxn>
              <a:cxn ang="0">
                <a:pos x="439" y="40"/>
              </a:cxn>
              <a:cxn ang="0">
                <a:pos x="491" y="0"/>
              </a:cxn>
              <a:cxn ang="0">
                <a:pos x="410" y="0"/>
              </a:cxn>
              <a:cxn ang="0">
                <a:pos x="188" y="0"/>
              </a:cxn>
              <a:cxn ang="0">
                <a:pos x="137" y="40"/>
              </a:cxn>
              <a:cxn ang="0">
                <a:pos x="51" y="363"/>
              </a:cxn>
              <a:cxn ang="0">
                <a:pos x="0" y="403"/>
              </a:cxn>
              <a:cxn ang="0">
                <a:pos x="80" y="403"/>
              </a:cxn>
            </a:cxnLst>
            <a:rect l="0" t="0" r="r" b="b"/>
            <a:pathLst>
              <a:path w="491" h="403">
                <a:moveTo>
                  <a:pt x="80" y="403"/>
                </a:moveTo>
                <a:cubicBezTo>
                  <a:pt x="302" y="403"/>
                  <a:pt x="302" y="403"/>
                  <a:pt x="302" y="403"/>
                </a:cubicBezTo>
                <a:cubicBezTo>
                  <a:pt x="324" y="403"/>
                  <a:pt x="347" y="385"/>
                  <a:pt x="353" y="363"/>
                </a:cubicBezTo>
                <a:cubicBezTo>
                  <a:pt x="439" y="40"/>
                  <a:pt x="439" y="40"/>
                  <a:pt x="439" y="40"/>
                </a:cubicBezTo>
                <a:cubicBezTo>
                  <a:pt x="439" y="40"/>
                  <a:pt x="439" y="40"/>
                  <a:pt x="439" y="40"/>
                </a:cubicBezTo>
                <a:cubicBezTo>
                  <a:pt x="445" y="18"/>
                  <a:pt x="468" y="0"/>
                  <a:pt x="491" y="0"/>
                </a:cubicBezTo>
                <a:cubicBezTo>
                  <a:pt x="410" y="0"/>
                  <a:pt x="410" y="0"/>
                  <a:pt x="410" y="0"/>
                </a:cubicBezTo>
                <a:cubicBezTo>
                  <a:pt x="188" y="0"/>
                  <a:pt x="188" y="0"/>
                  <a:pt x="188" y="0"/>
                </a:cubicBezTo>
                <a:cubicBezTo>
                  <a:pt x="166" y="0"/>
                  <a:pt x="143" y="18"/>
                  <a:pt x="137" y="40"/>
                </a:cubicBezTo>
                <a:cubicBezTo>
                  <a:pt x="51" y="363"/>
                  <a:pt x="51" y="363"/>
                  <a:pt x="51" y="363"/>
                </a:cubicBezTo>
                <a:cubicBezTo>
                  <a:pt x="45" y="385"/>
                  <a:pt x="22" y="403"/>
                  <a:pt x="0" y="403"/>
                </a:cubicBezTo>
                <a:lnTo>
                  <a:pt x="80" y="403"/>
                </a:lnTo>
                <a:close/>
              </a:path>
            </a:pathLst>
          </a:custGeom>
          <a:solidFill>
            <a:srgbClr val="D062A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32" name="Freeform 26"/>
          <p:cNvSpPr>
            <a:spLocks/>
          </p:cNvSpPr>
          <p:nvPr/>
        </p:nvSpPr>
        <p:spPr bwMode="auto">
          <a:xfrm>
            <a:off x="5269088" y="3481451"/>
            <a:ext cx="1030607" cy="2021196"/>
          </a:xfrm>
          <a:custGeom>
            <a:avLst/>
            <a:gdLst/>
            <a:ahLst/>
            <a:cxnLst>
              <a:cxn ang="0">
                <a:pos x="0" y="543"/>
              </a:cxn>
              <a:cxn ang="0">
                <a:pos x="75" y="543"/>
              </a:cxn>
              <a:cxn ang="0">
                <a:pos x="281" y="543"/>
              </a:cxn>
              <a:cxn ang="0">
                <a:pos x="329" y="506"/>
              </a:cxn>
              <a:cxn ang="0">
                <a:pos x="402" y="234"/>
              </a:cxn>
              <a:cxn ang="0">
                <a:pos x="478" y="234"/>
              </a:cxn>
              <a:cxn ang="0">
                <a:pos x="493" y="203"/>
              </a:cxn>
              <a:cxn ang="0">
                <a:pos x="359" y="20"/>
              </a:cxn>
              <a:cxn ang="0">
                <a:pos x="307" y="13"/>
              </a:cxn>
              <a:cxn ang="0">
                <a:pos x="57" y="211"/>
              </a:cxn>
              <a:cxn ang="0">
                <a:pos x="65" y="234"/>
              </a:cxn>
              <a:cxn ang="0">
                <a:pos x="121" y="234"/>
              </a:cxn>
              <a:cxn ang="0">
                <a:pos x="48" y="506"/>
              </a:cxn>
              <a:cxn ang="0">
                <a:pos x="48" y="506"/>
              </a:cxn>
              <a:cxn ang="0">
                <a:pos x="0" y="543"/>
              </a:cxn>
            </a:cxnLst>
            <a:rect l="0" t="0" r="r" b="b"/>
            <a:pathLst>
              <a:path w="505" h="543">
                <a:moveTo>
                  <a:pt x="0" y="543"/>
                </a:moveTo>
                <a:cubicBezTo>
                  <a:pt x="75" y="543"/>
                  <a:pt x="75" y="543"/>
                  <a:pt x="75" y="543"/>
                </a:cubicBezTo>
                <a:cubicBezTo>
                  <a:pt x="281" y="543"/>
                  <a:pt x="281" y="543"/>
                  <a:pt x="281" y="543"/>
                </a:cubicBezTo>
                <a:cubicBezTo>
                  <a:pt x="302" y="543"/>
                  <a:pt x="324" y="526"/>
                  <a:pt x="329" y="506"/>
                </a:cubicBezTo>
                <a:cubicBezTo>
                  <a:pt x="402" y="234"/>
                  <a:pt x="402" y="234"/>
                  <a:pt x="402" y="234"/>
                </a:cubicBezTo>
                <a:cubicBezTo>
                  <a:pt x="478" y="234"/>
                  <a:pt x="478" y="234"/>
                  <a:pt x="478" y="234"/>
                </a:cubicBezTo>
                <a:cubicBezTo>
                  <a:pt x="498" y="234"/>
                  <a:pt x="505" y="220"/>
                  <a:pt x="493" y="203"/>
                </a:cubicBezTo>
                <a:cubicBezTo>
                  <a:pt x="359" y="20"/>
                  <a:pt x="359" y="20"/>
                  <a:pt x="359" y="20"/>
                </a:cubicBezTo>
                <a:cubicBezTo>
                  <a:pt x="347" y="4"/>
                  <a:pt x="323" y="0"/>
                  <a:pt x="307" y="13"/>
                </a:cubicBezTo>
                <a:cubicBezTo>
                  <a:pt x="57" y="211"/>
                  <a:pt x="57" y="211"/>
                  <a:pt x="57" y="211"/>
                </a:cubicBezTo>
                <a:cubicBezTo>
                  <a:pt x="41" y="223"/>
                  <a:pt x="44" y="234"/>
                  <a:pt x="65" y="234"/>
                </a:cubicBezTo>
                <a:cubicBezTo>
                  <a:pt x="121" y="234"/>
                  <a:pt x="121" y="234"/>
                  <a:pt x="121" y="234"/>
                </a:cubicBezTo>
                <a:cubicBezTo>
                  <a:pt x="48" y="506"/>
                  <a:pt x="48" y="506"/>
                  <a:pt x="48" y="506"/>
                </a:cubicBezTo>
                <a:cubicBezTo>
                  <a:pt x="48" y="506"/>
                  <a:pt x="48" y="506"/>
                  <a:pt x="48" y="506"/>
                </a:cubicBezTo>
                <a:cubicBezTo>
                  <a:pt x="42" y="526"/>
                  <a:pt x="21" y="543"/>
                  <a:pt x="0" y="543"/>
                </a:cubicBezTo>
                <a:close/>
              </a:path>
            </a:pathLst>
          </a:custGeom>
          <a:solidFill>
            <a:srgbClr val="EE505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prstClr val="black"/>
              </a:solidFill>
              <a:effectLst/>
              <a:uLnTx/>
              <a:uFillTx/>
              <a:latin typeface="Arial" charset="0"/>
              <a:ea typeface="ＭＳ Ｐゴシック" charset="-128"/>
            </a:endParaRPr>
          </a:p>
        </p:txBody>
      </p:sp>
      <p:sp>
        <p:nvSpPr>
          <p:cNvPr id="191" name="Google Shape;191;p7"/>
          <p:cNvSpPr/>
          <p:nvPr/>
        </p:nvSpPr>
        <p:spPr>
          <a:xfrm rot="16807957">
            <a:off x="4726030" y="4561267"/>
            <a:ext cx="1979914" cy="4001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2000" b="1" dirty="0">
                <a:solidFill>
                  <a:schemeClr val="bg1"/>
                </a:solidFill>
                <a:latin typeface="Arial"/>
                <a:ea typeface="Arial"/>
                <a:cs typeface="Arial"/>
                <a:sym typeface="Arial"/>
              </a:rPr>
              <a:t>المسار  الشخصي</a:t>
            </a:r>
            <a:endParaRPr b="1" dirty="0">
              <a:solidFill>
                <a:schemeClr val="bg1"/>
              </a:solidFill>
            </a:endParaRPr>
          </a:p>
        </p:txBody>
      </p:sp>
      <p:sp>
        <p:nvSpPr>
          <p:cNvPr id="56" name="Google Shape;191;p7"/>
          <p:cNvSpPr/>
          <p:nvPr/>
        </p:nvSpPr>
        <p:spPr>
          <a:xfrm rot="16807957">
            <a:off x="3601808" y="4620187"/>
            <a:ext cx="1979914" cy="4001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2000" b="1" dirty="0">
                <a:solidFill>
                  <a:schemeClr val="bg1"/>
                </a:solidFill>
                <a:latin typeface="Arial"/>
                <a:ea typeface="Arial"/>
                <a:cs typeface="Arial"/>
                <a:sym typeface="Arial"/>
              </a:rPr>
              <a:t>المسار  الدعوي</a:t>
            </a:r>
            <a:endParaRPr b="1" dirty="0">
              <a:solidFill>
                <a:schemeClr val="bg1"/>
              </a:solidFill>
            </a:endParaRPr>
          </a:p>
        </p:txBody>
      </p:sp>
      <p:sp>
        <p:nvSpPr>
          <p:cNvPr id="57" name="Google Shape;191;p7"/>
          <p:cNvSpPr/>
          <p:nvPr/>
        </p:nvSpPr>
        <p:spPr>
          <a:xfrm rot="16807957">
            <a:off x="2649580" y="4599387"/>
            <a:ext cx="1979914" cy="40006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2000" b="1" dirty="0">
                <a:solidFill>
                  <a:schemeClr val="bg1"/>
                </a:solidFill>
                <a:latin typeface="Arial"/>
                <a:ea typeface="Arial"/>
                <a:cs typeface="Arial"/>
                <a:sym typeface="Arial"/>
              </a:rPr>
              <a:t>المسار  العلمي </a:t>
            </a:r>
            <a:endParaRPr b="1" dirty="0">
              <a:solidFill>
                <a:schemeClr val="bg1"/>
              </a:solidFill>
            </a:endParaRPr>
          </a:p>
        </p:txBody>
      </p:sp>
      <p:sp>
        <p:nvSpPr>
          <p:cNvPr id="58" name="Google Shape;191;p7"/>
          <p:cNvSpPr/>
          <p:nvPr/>
        </p:nvSpPr>
        <p:spPr>
          <a:xfrm rot="16807957">
            <a:off x="1716410" y="4707799"/>
            <a:ext cx="1979914" cy="4001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2000" b="1" dirty="0">
                <a:solidFill>
                  <a:schemeClr val="bg1"/>
                </a:solidFill>
                <a:latin typeface="Arial"/>
                <a:ea typeface="Arial"/>
                <a:cs typeface="Arial"/>
                <a:sym typeface="Arial"/>
              </a:rPr>
              <a:t>المسار  التقني </a:t>
            </a:r>
            <a:endParaRPr b="1" dirty="0">
              <a:solidFill>
                <a:schemeClr val="bg1"/>
              </a:solidFill>
            </a:endParaRPr>
          </a:p>
        </p:txBody>
      </p:sp>
      <p:sp>
        <p:nvSpPr>
          <p:cNvPr id="59" name="Google Shape;191;p7"/>
          <p:cNvSpPr/>
          <p:nvPr/>
        </p:nvSpPr>
        <p:spPr>
          <a:xfrm rot="16807957">
            <a:off x="782547" y="4592173"/>
            <a:ext cx="1979914" cy="4001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2000" b="1" dirty="0">
                <a:solidFill>
                  <a:srgbClr val="7030A0"/>
                </a:solidFill>
                <a:latin typeface="Arial"/>
                <a:ea typeface="Arial"/>
                <a:cs typeface="Arial"/>
                <a:sym typeface="Arial"/>
              </a:rPr>
              <a:t>المسار  </a:t>
            </a:r>
            <a:r>
              <a:rPr lang="ar-SA" sz="2000" b="1" dirty="0" err="1">
                <a:solidFill>
                  <a:srgbClr val="7030A0"/>
                </a:solidFill>
                <a:latin typeface="Arial"/>
                <a:ea typeface="Arial"/>
                <a:cs typeface="Arial"/>
                <a:sym typeface="Arial"/>
              </a:rPr>
              <a:t>المهاري</a:t>
            </a:r>
            <a:endParaRPr b="1" dirty="0">
              <a:solidFill>
                <a:srgbClr val="7030A0"/>
              </a:solidFill>
            </a:endParaRPr>
          </a:p>
        </p:txBody>
      </p:sp>
      <p:sp>
        <p:nvSpPr>
          <p:cNvPr id="60" name="Google Shape;191;p7"/>
          <p:cNvSpPr/>
          <p:nvPr/>
        </p:nvSpPr>
        <p:spPr>
          <a:xfrm rot="16807957">
            <a:off x="-74517" y="4469455"/>
            <a:ext cx="1979914" cy="4001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2000" b="1" dirty="0">
                <a:solidFill>
                  <a:schemeClr val="bg1"/>
                </a:solidFill>
                <a:latin typeface="Arial"/>
                <a:ea typeface="Arial"/>
                <a:cs typeface="Arial"/>
                <a:sym typeface="Arial"/>
              </a:rPr>
              <a:t>المسار  الفكري</a:t>
            </a:r>
            <a:endParaRPr b="1" dirty="0">
              <a:solidFill>
                <a:schemeClr val="bg1"/>
              </a:solidFill>
            </a:endParaRPr>
          </a:p>
        </p:txBody>
      </p:sp>
    </p:spTree>
    <p:extLst>
      <p:ext uri="{BB962C8B-B14F-4D97-AF65-F5344CB8AC3E}">
        <p14:creationId xmlns:p14="http://schemas.microsoft.com/office/powerpoint/2010/main" val="15590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إيجابيات برنامج معين ( 6 ) </a:t>
            </a:r>
            <a:endParaRPr lang="ar-SA" b="1" dirty="0"/>
          </a:p>
        </p:txBody>
      </p:sp>
      <p:sp>
        <p:nvSpPr>
          <p:cNvPr id="2" name="مستطيل 1"/>
          <p:cNvSpPr/>
          <p:nvPr/>
        </p:nvSpPr>
        <p:spPr>
          <a:xfrm>
            <a:off x="672083" y="2469514"/>
            <a:ext cx="5562335" cy="4801314"/>
          </a:xfrm>
          <a:prstGeom prst="rect">
            <a:avLst/>
          </a:prstGeom>
        </p:spPr>
        <p:txBody>
          <a:bodyPr wrap="square">
            <a:spAutoFit/>
          </a:bodyPr>
          <a:lstStyle/>
          <a:p>
            <a:pPr marL="285750" indent="-285750">
              <a:buFont typeface="Wingdings" panose="05000000000000000000" pitchFamily="2" charset="2"/>
              <a:buChar char="§"/>
            </a:pPr>
            <a:r>
              <a:rPr lang="ar-SA" dirty="0"/>
              <a:t>1- التنظيم والاهتمام ٢- زياده الاستاذات ٣- </a:t>
            </a:r>
            <a:r>
              <a:rPr lang="ar-SA" dirty="0" smtClean="0"/>
              <a:t>المدة محدودة </a:t>
            </a:r>
            <a:r>
              <a:rPr lang="ar-SA" dirty="0"/>
              <a:t>تقتصر على </a:t>
            </a:r>
            <a:r>
              <a:rPr lang="ar-SA" dirty="0" smtClean="0"/>
              <a:t>فصل</a:t>
            </a:r>
          </a:p>
          <a:p>
            <a:pPr marL="285750" indent="-285750">
              <a:buFont typeface="Wingdings" panose="05000000000000000000" pitchFamily="2" charset="2"/>
              <a:buChar char="§"/>
            </a:pPr>
            <a:r>
              <a:rPr lang="ar-SA" dirty="0"/>
              <a:t>1/حسن خلق مديرة معين والمنسقات والمدربات 2/التنوع في الدورات 3/الاثراء </a:t>
            </a:r>
            <a:r>
              <a:rPr lang="ar-SA" dirty="0" smtClean="0"/>
              <a:t>المعرفي</a:t>
            </a:r>
          </a:p>
          <a:p>
            <a:pPr marL="285750" indent="-285750">
              <a:buFont typeface="Wingdings" panose="05000000000000000000" pitchFamily="2" charset="2"/>
              <a:buChar char="§"/>
            </a:pPr>
            <a:r>
              <a:rPr lang="ar-SA" dirty="0"/>
              <a:t>جزاكم الله عنا خير الجزاء تعامل راقي و </a:t>
            </a:r>
            <a:r>
              <a:rPr lang="ar-SA" dirty="0" smtClean="0"/>
              <a:t>استضافت </a:t>
            </a:r>
            <a:r>
              <a:rPr lang="ar-SA" dirty="0"/>
              <a:t>مدربين </a:t>
            </a:r>
            <a:r>
              <a:rPr lang="ar-SA" dirty="0" smtClean="0"/>
              <a:t>مميزين.</a:t>
            </a:r>
          </a:p>
          <a:p>
            <a:pPr marL="285750" indent="-285750">
              <a:buFont typeface="Wingdings" panose="05000000000000000000" pitchFamily="2" charset="2"/>
              <a:buChar char="§"/>
            </a:pPr>
            <a:r>
              <a:rPr lang="ar-SA" dirty="0"/>
              <a:t>تعاونكم ومبادرتكم </a:t>
            </a:r>
            <a:r>
              <a:rPr lang="ar-SA" dirty="0" smtClean="0"/>
              <a:t>وتشجيعكم.</a:t>
            </a:r>
          </a:p>
          <a:p>
            <a:pPr marL="285750" indent="-285750">
              <a:buFont typeface="Wingdings" panose="05000000000000000000" pitchFamily="2" charset="2"/>
              <a:buChar char="§"/>
            </a:pPr>
            <a:r>
              <a:rPr lang="ar-SA" dirty="0"/>
              <a:t>كونه يوم بالأسبوع، أريحية </a:t>
            </a:r>
            <a:r>
              <a:rPr lang="ar-SA" dirty="0" smtClean="0"/>
              <a:t>الإدارة.</a:t>
            </a:r>
          </a:p>
          <a:p>
            <a:pPr marL="342900" indent="-342900">
              <a:buFont typeface="Wingdings" panose="05000000000000000000" pitchFamily="2" charset="2"/>
              <a:buChar char="§"/>
            </a:pPr>
            <a:r>
              <a:rPr lang="ar-SA" dirty="0" smtClean="0"/>
              <a:t>براعة </a:t>
            </a:r>
            <a:r>
              <a:rPr lang="ar-SA" dirty="0"/>
              <a:t>ومهارة المدربين بشكل كبير 2. اعجبني مهارة فريق البرنامج في </a:t>
            </a:r>
            <a:r>
              <a:rPr lang="ar-SA" dirty="0" smtClean="0"/>
              <a:t>التقييم </a:t>
            </a:r>
            <a:r>
              <a:rPr lang="ar-SA" dirty="0"/>
              <a:t>وكل </a:t>
            </a:r>
            <a:r>
              <a:rPr lang="ar-SA" dirty="0" smtClean="0"/>
              <a:t>شيء</a:t>
            </a:r>
          </a:p>
          <a:p>
            <a:pPr marL="285750" indent="-285750">
              <a:buFont typeface="Wingdings" panose="05000000000000000000" pitchFamily="2" charset="2"/>
              <a:buChar char="§"/>
            </a:pPr>
            <a:r>
              <a:rPr lang="ar-SA" dirty="0"/>
              <a:t>التعامل الرائع الفعاليات المحتوى جودة </a:t>
            </a:r>
            <a:r>
              <a:rPr lang="ar-SA" dirty="0" err="1"/>
              <a:t>الآداء</a:t>
            </a:r>
            <a:r>
              <a:rPr lang="ar-SA" dirty="0"/>
              <a:t> تمرس </a:t>
            </a:r>
            <a:r>
              <a:rPr lang="ar-SA" dirty="0" smtClean="0"/>
              <a:t>المدربات</a:t>
            </a:r>
          </a:p>
          <a:p>
            <a:pPr marL="285750" indent="-285750">
              <a:buFont typeface="Wingdings" panose="05000000000000000000" pitchFamily="2" charset="2"/>
              <a:buChar char="§"/>
            </a:pPr>
            <a:r>
              <a:rPr lang="ar-SA" dirty="0"/>
              <a:t>اختيار الملقيات والداعيات بعناية، تعاون المشرفات ممتاز، ان البرنامج سهل وبسيط كونه يوم واحد في الأسبوع ٤ ساعات، الإخلاص في إتمام موضوعات </a:t>
            </a:r>
            <a:r>
              <a:rPr lang="ar-SA" dirty="0" smtClean="0"/>
              <a:t>البرنامج.</a:t>
            </a:r>
          </a:p>
          <a:p>
            <a:pPr marL="285750" indent="-285750">
              <a:buFont typeface="Wingdings" panose="05000000000000000000" pitchFamily="2" charset="2"/>
              <a:buChar char="§"/>
            </a:pPr>
            <a:r>
              <a:rPr lang="ar-SA" dirty="0"/>
              <a:t>الوقت رائع ، المشرفات رائعات ، اختيار المواضيع </a:t>
            </a:r>
            <a:r>
              <a:rPr lang="ar-SA" dirty="0" smtClean="0"/>
              <a:t>مميزه</a:t>
            </a:r>
          </a:p>
          <a:p>
            <a:pPr marL="285750" indent="-285750">
              <a:buFont typeface="Wingdings" panose="05000000000000000000" pitchFamily="2" charset="2"/>
              <a:buChar char="§"/>
            </a:pPr>
            <a:r>
              <a:rPr lang="ar-SA" dirty="0"/>
              <a:t>التنظيم و مناسبة الوقت وضبط المواعيد</a:t>
            </a:r>
          </a:p>
          <a:p>
            <a:pPr marL="285750" indent="-285750">
              <a:buFont typeface="Wingdings" panose="05000000000000000000" pitchFamily="2" charset="2"/>
              <a:buChar char="§"/>
            </a:pPr>
            <a:r>
              <a:rPr lang="ar-SA" dirty="0"/>
              <a:t>مفيدة لأن </a:t>
            </a:r>
            <a:r>
              <a:rPr lang="ar-SA" dirty="0" smtClean="0"/>
              <a:t>البرنامج </a:t>
            </a:r>
            <a:r>
              <a:rPr lang="ar-SA" dirty="0"/>
              <a:t>علق كل شيء بالدعوة والدين</a:t>
            </a:r>
            <a:br>
              <a:rPr lang="ar-SA" dirty="0"/>
            </a:br>
            <a:endParaRPr lang="ar-SA" dirty="0"/>
          </a:p>
        </p:txBody>
      </p:sp>
    </p:spTree>
    <p:extLst>
      <p:ext uri="{BB962C8B-B14F-4D97-AF65-F5344CB8AC3E}">
        <p14:creationId xmlns:p14="http://schemas.microsoft.com/office/powerpoint/2010/main" val="1333414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اقتراحات التطوير لبرنامج معين  </a:t>
            </a:r>
            <a:endParaRPr lang="ar-SA" b="1" dirty="0"/>
          </a:p>
        </p:txBody>
      </p:sp>
      <p:sp>
        <p:nvSpPr>
          <p:cNvPr id="2" name="مستطيل 1"/>
          <p:cNvSpPr/>
          <p:nvPr/>
        </p:nvSpPr>
        <p:spPr>
          <a:xfrm>
            <a:off x="839336" y="2052630"/>
            <a:ext cx="5227830" cy="6494085"/>
          </a:xfrm>
          <a:prstGeom prst="rect">
            <a:avLst/>
          </a:prstGeom>
        </p:spPr>
        <p:txBody>
          <a:bodyPr wrap="square">
            <a:spAutoFit/>
          </a:bodyPr>
          <a:lstStyle/>
          <a:p>
            <a:pPr marL="285750" indent="-285750">
              <a:buFont typeface="Arial" panose="020B0604020202020204" pitchFamily="34" charset="0"/>
              <a:buChar char="•"/>
            </a:pPr>
            <a:r>
              <a:rPr lang="ar-SA" sz="1600" dirty="0">
                <a:solidFill>
                  <a:srgbClr val="202124"/>
                </a:solidFill>
                <a:latin typeface="Roboto"/>
              </a:rPr>
              <a:t>يفضل تقسيم الطالبات الغير سعوديات بشكل مناسب بالمجموعات لأنني واجهت صعوبة مع العمل بمجموعة جميعها لا تتفاعل مع اللغة العربية بشكل جيد مما أدى لخفض مستوى المجموعة رغم الاجتهاد الجماعي</a:t>
            </a:r>
            <a:r>
              <a:rPr lang="ar-SA" sz="1600" dirty="0" smtClean="0">
                <a:solidFill>
                  <a:srgbClr val="202124"/>
                </a:solidFill>
                <a:latin typeface="Roboto"/>
              </a:rPr>
              <a:t>.</a:t>
            </a:r>
          </a:p>
          <a:p>
            <a:pPr marL="285750" indent="-285750">
              <a:buFont typeface="Arial" panose="020B0604020202020204" pitchFamily="34" charset="0"/>
              <a:buChar char="•"/>
            </a:pPr>
            <a:r>
              <a:rPr lang="ar-SA" sz="1600" dirty="0"/>
              <a:t>- وضع تكاليف نهاية كل دورة لزيادة الفاعلية. - أن تكون هناك دورات </a:t>
            </a:r>
            <a:r>
              <a:rPr lang="ar-SA" sz="1600" dirty="0" smtClean="0"/>
              <a:t>إثراءيه </a:t>
            </a:r>
            <a:r>
              <a:rPr lang="ar-SA" sz="1600" dirty="0"/>
              <a:t>كل فترة لجميع خريجات معين، ويتخلل هذه الدورات ذكر بعض الخريجات لتجربتهم الدعوية بعد معين، مما يحفز البقية ويعين كذلك على التثبيت بإذن الله.</a:t>
            </a:r>
          </a:p>
          <a:p>
            <a:pPr marL="285750" indent="-285750">
              <a:buFont typeface="Arial" panose="020B0604020202020204" pitchFamily="34" charset="0"/>
              <a:buChar char="•"/>
            </a:pPr>
            <a:r>
              <a:rPr lang="ar-SA" sz="1600" dirty="0"/>
              <a:t>البرنامج جميل و مفيد جدا لكن يحتاج الى عدد مرات حضور اكبر للدورة </a:t>
            </a:r>
            <a:r>
              <a:rPr lang="ar-SA" sz="1600" dirty="0" smtClean="0"/>
              <a:t>الواحدة </a:t>
            </a:r>
            <a:r>
              <a:rPr lang="ar-SA" sz="1600" dirty="0"/>
              <a:t>للتدريب </a:t>
            </a:r>
            <a:r>
              <a:rPr lang="ar-SA" sz="1600" dirty="0" smtClean="0"/>
              <a:t>والممارسة</a:t>
            </a:r>
          </a:p>
          <a:p>
            <a:pPr marL="285750" indent="-285750">
              <a:buFont typeface="Arial" panose="020B0604020202020204" pitchFamily="34" charset="0"/>
              <a:buChar char="•"/>
            </a:pPr>
            <a:r>
              <a:rPr lang="ar-SA" sz="1600" dirty="0"/>
              <a:t>اعطاء المتدربات وقت </a:t>
            </a:r>
            <a:r>
              <a:rPr lang="ar-SA" sz="1600" dirty="0" smtClean="0"/>
              <a:t>يتعرفون </a:t>
            </a:r>
            <a:r>
              <a:rPr lang="ar-SA" sz="1600" dirty="0"/>
              <a:t>على بعضهم ، انه يكون للدربة خلفية للبرامج المقدمة للمتدربات لكي لا يكون هناك </a:t>
            </a:r>
            <a:r>
              <a:rPr lang="ar-SA" sz="1600" dirty="0" smtClean="0"/>
              <a:t>تكرار</a:t>
            </a:r>
          </a:p>
          <a:p>
            <a:pPr marL="285750" indent="-285750">
              <a:buFont typeface="Arial" panose="020B0604020202020204" pitchFamily="34" charset="0"/>
              <a:buChar char="•"/>
            </a:pPr>
            <a:r>
              <a:rPr lang="ar-SA" sz="1600" dirty="0"/>
              <a:t>وجود فروع </a:t>
            </a:r>
            <a:r>
              <a:rPr lang="ar-SA" sz="1600" dirty="0" smtClean="0"/>
              <a:t>أخرى</a:t>
            </a:r>
          </a:p>
          <a:p>
            <a:pPr marL="285750" indent="-285750">
              <a:buFont typeface="Arial" panose="020B0604020202020204" pitchFamily="34" charset="0"/>
              <a:buChar char="•"/>
            </a:pPr>
            <a:r>
              <a:rPr lang="ar-SA" sz="1600" dirty="0"/>
              <a:t>ما عندي أي شيء انتن رائعات بارك الله فيكن وسدد </a:t>
            </a:r>
            <a:r>
              <a:rPr lang="ar-SA" sz="1600" dirty="0" smtClean="0"/>
              <a:t>خطاكن</a:t>
            </a:r>
          </a:p>
          <a:p>
            <a:pPr marL="285750" indent="-285750">
              <a:buFont typeface="Arial" panose="020B0604020202020204" pitchFamily="34" charset="0"/>
              <a:buChar char="•"/>
            </a:pPr>
            <a:r>
              <a:rPr lang="ar-SA" sz="1600" dirty="0"/>
              <a:t>وقت أطول لتطبيق المشاريع ، ويكون فيه يوم أو عدة أيام مخصصة (ورش عمل لتطبيق المشاريع وعمل ولو جزء منها) ممكن بعض الأشخاص يتحفزون بالعمل الجماعي أكثر من الذي يكون عن بُعد .. وإنما بوجودهم في المركز بيكون مُحفز أكثر وتواجد العضوات أيضًا ينشط ويحفز من وجهة </a:t>
            </a:r>
            <a:r>
              <a:rPr lang="ar-SA" sz="1600" dirty="0" smtClean="0"/>
              <a:t>نظري</a:t>
            </a:r>
          </a:p>
          <a:p>
            <a:pPr marL="285750" indent="-285750">
              <a:buFont typeface="Arial" panose="020B0604020202020204" pitchFamily="34" charset="0"/>
              <a:buChar char="•"/>
            </a:pPr>
            <a:r>
              <a:rPr lang="ar-SA" sz="1600" dirty="0"/>
              <a:t>١-أن يكون هناك مسؤولة بالمشاكل التقنية كمثل الاستبانة للتقييم لم تعمل لأغلبية الطالبات. ٢- أن تتغير أفراد المجموعة في كل لقاء حتى يساعد لتتعرف أكثر للجميع وكتجربة أكثر مع أتاس مختلفين. ٣- أن تكون الشاشة أكبر من حجمها لأن بعض الخطوط لم تكن واضحة أو يُفضل أن تكون نسخة للطالبات بالمادة العلمية أثناء المحاضرة</a:t>
            </a:r>
            <a:r>
              <a:rPr lang="ar-SA" sz="1600" dirty="0" smtClean="0"/>
              <a:t>.</a:t>
            </a:r>
          </a:p>
          <a:p>
            <a:pPr marL="285750" indent="-285750">
              <a:buFont typeface="Arial" panose="020B0604020202020204" pitchFamily="34" charset="0"/>
              <a:buChar char="•"/>
            </a:pPr>
            <a:r>
              <a:rPr lang="ar-SA" sz="1600" dirty="0"/>
              <a:t>فقط ملاحظتي في الدفع القادمة اقبلوا عدد أكبر لأنه </a:t>
            </a:r>
            <a:r>
              <a:rPr lang="ar-SA" sz="1600" dirty="0" smtClean="0"/>
              <a:t>ما شاء </a:t>
            </a:r>
            <a:r>
              <a:rPr lang="ar-SA" sz="1600" dirty="0"/>
              <a:t>الله البرنامج جميل اتمنى استفادة أكبر عدد وشكراً لكم ونصيحة استمروا </a:t>
            </a:r>
            <a:r>
              <a:rPr lang="ar-SA" sz="1600" dirty="0" err="1"/>
              <a:t>استمروا</a:t>
            </a:r>
            <a:r>
              <a:rPr lang="ar-SA" sz="1600" dirty="0"/>
              <a:t> واحتسبوا الأجر</a:t>
            </a:r>
          </a:p>
        </p:txBody>
      </p:sp>
    </p:spTree>
    <p:extLst>
      <p:ext uri="{BB962C8B-B14F-4D97-AF65-F5344CB8AC3E}">
        <p14:creationId xmlns:p14="http://schemas.microsoft.com/office/powerpoint/2010/main" val="18277983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7" name="مستطيل مستدير الزوايا 6"/>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آراء المتدربات في اقتراحات التطوير لبرنامج معين  </a:t>
            </a:r>
            <a:endParaRPr lang="ar-SA" b="1" dirty="0"/>
          </a:p>
        </p:txBody>
      </p:sp>
      <p:sp>
        <p:nvSpPr>
          <p:cNvPr id="2" name="مستطيل 1"/>
          <p:cNvSpPr/>
          <p:nvPr/>
        </p:nvSpPr>
        <p:spPr>
          <a:xfrm>
            <a:off x="964051" y="2266314"/>
            <a:ext cx="4978400" cy="5355312"/>
          </a:xfrm>
          <a:prstGeom prst="rect">
            <a:avLst/>
          </a:prstGeom>
        </p:spPr>
        <p:txBody>
          <a:bodyPr wrap="square">
            <a:spAutoFit/>
          </a:bodyPr>
          <a:lstStyle/>
          <a:p>
            <a:pPr marL="285750" indent="-285750">
              <a:buFont typeface="Wingdings" panose="05000000000000000000" pitchFamily="2" charset="2"/>
              <a:buChar char="§"/>
            </a:pPr>
            <a:r>
              <a:rPr lang="ar-SA" dirty="0"/>
              <a:t>استمرار البرنامج وعدم توقفه نحتاج له وبشده.. أتمنى أن هو اقتراح يتم فتح مركز او معهد باسم </a:t>
            </a:r>
            <a:r>
              <a:rPr lang="ar-SA" dirty="0" smtClean="0"/>
              <a:t>معين</a:t>
            </a:r>
          </a:p>
          <a:p>
            <a:pPr marL="285750" indent="-285750">
              <a:buFont typeface="Wingdings" panose="05000000000000000000" pitchFamily="2" charset="2"/>
              <a:buChar char="§"/>
            </a:pPr>
            <a:r>
              <a:rPr lang="ar-SA" dirty="0"/>
              <a:t>تقديم الدورة بمدة أقل من </a:t>
            </a:r>
            <a:r>
              <a:rPr lang="ar-SA" dirty="0" smtClean="0"/>
              <a:t>ما قدمت، </a:t>
            </a:r>
            <a:r>
              <a:rPr lang="ar-SA" dirty="0"/>
              <a:t>أي بمدة شهر فقط </a:t>
            </a:r>
            <a:r>
              <a:rPr lang="ar-SA" dirty="0" smtClean="0"/>
              <a:t>مثلا</a:t>
            </a:r>
          </a:p>
          <a:p>
            <a:pPr marL="285750" indent="-285750">
              <a:buFont typeface="Wingdings" panose="05000000000000000000" pitchFamily="2" charset="2"/>
              <a:buChar char="§"/>
            </a:pPr>
            <a:r>
              <a:rPr lang="ar-SA" dirty="0"/>
              <a:t>١- تقليص عدد </a:t>
            </a:r>
            <a:r>
              <a:rPr lang="ar-SA" dirty="0" smtClean="0"/>
              <a:t>الساعات</a:t>
            </a:r>
          </a:p>
          <a:p>
            <a:pPr marL="285750" indent="-285750">
              <a:buFont typeface="Wingdings" panose="05000000000000000000" pitchFamily="2" charset="2"/>
              <a:buChar char="§"/>
            </a:pPr>
            <a:r>
              <a:rPr lang="ar-SA" dirty="0"/>
              <a:t>ان يكون الدوام يوم السبت لبعد المواصلات علينا </a:t>
            </a:r>
            <a:r>
              <a:rPr lang="ar-SA" dirty="0" smtClean="0"/>
              <a:t>والدوامات</a:t>
            </a:r>
          </a:p>
          <a:p>
            <a:pPr marL="285750" indent="-285750">
              <a:buFont typeface="Wingdings" panose="05000000000000000000" pitchFamily="2" charset="2"/>
              <a:buChar char="§"/>
            </a:pPr>
            <a:r>
              <a:rPr lang="ar-SA" dirty="0"/>
              <a:t>يكون البرنامج الساعة ٨ مساء افضل جداً </a:t>
            </a:r>
            <a:r>
              <a:rPr lang="ar-SA" dirty="0" smtClean="0"/>
              <a:t>للطالبات</a:t>
            </a:r>
          </a:p>
          <a:p>
            <a:pPr marL="285750" indent="-285750">
              <a:buFont typeface="Wingdings" panose="05000000000000000000" pitchFamily="2" charset="2"/>
              <a:buChar char="§"/>
            </a:pPr>
            <a:r>
              <a:rPr lang="ar-SA" dirty="0" err="1"/>
              <a:t>ياليت</a:t>
            </a:r>
            <a:r>
              <a:rPr lang="ar-SA" dirty="0"/>
              <a:t> تقلل ايام الاسابيع ولا يكون فصلا كامل على أقل ٣اسابيع او </a:t>
            </a:r>
            <a:r>
              <a:rPr lang="ar-SA" dirty="0" smtClean="0"/>
              <a:t>شهر</a:t>
            </a:r>
          </a:p>
          <a:p>
            <a:pPr marL="342900" indent="-342900">
              <a:buFont typeface="Wingdings" panose="05000000000000000000" pitchFamily="2" charset="2"/>
              <a:buChar char="§"/>
            </a:pPr>
            <a:r>
              <a:rPr lang="ar-SA" dirty="0" smtClean="0"/>
              <a:t>اقترح </a:t>
            </a:r>
            <a:r>
              <a:rPr lang="ar-SA" dirty="0"/>
              <a:t>أن يكون هناك مراجعة لاهم النقاط على ما تم طرحة في الدورة ترسل بقروب </a:t>
            </a:r>
            <a:r>
              <a:rPr lang="ar-SA" dirty="0" err="1"/>
              <a:t>الواتس</a:t>
            </a:r>
            <a:r>
              <a:rPr lang="ar-SA" dirty="0"/>
              <a:t> 2. اقترح ان يكون هناك لقاء خاص للمشاريع والبحوث بشكل منفصل ولا تكون محشوة مع الدورات التدريبية</a:t>
            </a:r>
            <a:r>
              <a:rPr lang="ar-SA" dirty="0" smtClean="0"/>
              <a:t>.</a:t>
            </a:r>
          </a:p>
          <a:p>
            <a:pPr marL="285750" indent="-285750">
              <a:buFont typeface="Wingdings" panose="05000000000000000000" pitchFamily="2" charset="2"/>
              <a:buChar char="§"/>
            </a:pPr>
            <a:r>
              <a:rPr lang="ar-SA" dirty="0"/>
              <a:t>رائع </a:t>
            </a:r>
            <a:r>
              <a:rPr lang="ar-SA" dirty="0" smtClean="0"/>
              <a:t>استمروا </a:t>
            </a:r>
            <a:r>
              <a:rPr lang="ar-SA" dirty="0"/>
              <a:t>على ما انتم </a:t>
            </a:r>
            <a:r>
              <a:rPr lang="ar-SA" dirty="0" smtClean="0"/>
              <a:t>عليه</a:t>
            </a:r>
          </a:p>
          <a:p>
            <a:pPr marL="285750" indent="-285750">
              <a:buFont typeface="Wingdings" panose="05000000000000000000" pitchFamily="2" charset="2"/>
              <a:buChar char="§"/>
            </a:pPr>
            <a:r>
              <a:rPr lang="ar-SA" dirty="0"/>
              <a:t>اقترح أن تقديم فكرة المشاريع تكون في بداية البرنامج حتى يتسنى للمشاركات الخروج بأفكار إبداعية متيسره للمشاريع وكذلك الأبحاث </a:t>
            </a:r>
            <a:r>
              <a:rPr lang="ar-SA" dirty="0" smtClean="0"/>
              <a:t>العلمية</a:t>
            </a:r>
          </a:p>
          <a:p>
            <a:pPr marL="285750" indent="-285750">
              <a:buFont typeface="Wingdings" panose="05000000000000000000" pitchFamily="2" charset="2"/>
              <a:buChar char="§"/>
            </a:pPr>
            <a:r>
              <a:rPr lang="ar-SA" dirty="0"/>
              <a:t>اتمنى من البرنامج وضع خطه </a:t>
            </a:r>
            <a:r>
              <a:rPr lang="ar-SA" dirty="0" smtClean="0"/>
              <a:t>للداعية </a:t>
            </a:r>
            <a:r>
              <a:rPr lang="ar-SA" dirty="0"/>
              <a:t>من كيفية إعداد الموضوع وحتى </a:t>
            </a:r>
            <a:r>
              <a:rPr lang="ar-SA" dirty="0" smtClean="0"/>
              <a:t>الخاتمة باختيار </a:t>
            </a:r>
            <a:r>
              <a:rPr lang="ar-SA" dirty="0"/>
              <a:t>مقنن وجذاب من غير أن يصيبه الملل </a:t>
            </a:r>
            <a:r>
              <a:rPr lang="ar-SA" dirty="0" smtClean="0"/>
              <a:t>بالنسبة للمدعو </a:t>
            </a:r>
            <a:r>
              <a:rPr lang="ar-SA" dirty="0"/>
              <a:t>..</a:t>
            </a:r>
          </a:p>
        </p:txBody>
      </p:sp>
    </p:spTree>
    <p:extLst>
      <p:ext uri="{BB962C8B-B14F-4D97-AF65-F5344CB8AC3E}">
        <p14:creationId xmlns:p14="http://schemas.microsoft.com/office/powerpoint/2010/main" val="6219219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7" name="مستطيل مستدير الزوايا 16"/>
          <p:cNvSpPr/>
          <p:nvPr/>
        </p:nvSpPr>
        <p:spPr>
          <a:xfrm>
            <a:off x="1244528" y="2336057"/>
            <a:ext cx="3513739" cy="338546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مخرجات </a:t>
            </a:r>
          </a:p>
          <a:p>
            <a:pPr algn="ctr"/>
            <a:r>
              <a:rPr lang="ar-SA" sz="3600" b="1" dirty="0" smtClean="0"/>
              <a:t>معين ( 6 )</a:t>
            </a:r>
            <a:endParaRPr lang="ar-SA" sz="1600" b="1" dirty="0" smtClean="0"/>
          </a:p>
        </p:txBody>
      </p:sp>
      <p:pic>
        <p:nvPicPr>
          <p:cNvPr id="8" name="صورة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4915" y="3202686"/>
            <a:ext cx="1846245" cy="1798584"/>
          </a:xfrm>
          <a:prstGeom prst="rect">
            <a:avLst/>
          </a:prstGeom>
        </p:spPr>
      </p:pic>
    </p:spTree>
    <p:extLst>
      <p:ext uri="{BB962C8B-B14F-4D97-AF65-F5344CB8AC3E}">
        <p14:creationId xmlns:p14="http://schemas.microsoft.com/office/powerpoint/2010/main" val="26091051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887526" y="1373135"/>
            <a:ext cx="5293141" cy="755773"/>
          </a:xfrm>
          <a:prstGeom prst="rect">
            <a:avLst/>
          </a:prstGeom>
        </p:spPr>
        <p:txBody>
          <a:bodyP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4400" dirty="0" smtClean="0">
                <a:solidFill>
                  <a:srgbClr val="A4C1D0"/>
                </a:solidFill>
                <a:effectLst>
                  <a:outerShdw blurRad="38100" dist="38100" dir="2700000" algn="tl">
                    <a:srgbClr val="000000">
                      <a:alpha val="43137"/>
                    </a:srgbClr>
                  </a:outerShdw>
                </a:effectLst>
                <a:cs typeface="PT Bold Heading" panose="02010400000000000000" pitchFamily="2" charset="-78"/>
              </a:rPr>
              <a:t>بحوث متدربات معين (6)</a:t>
            </a:r>
            <a:endParaRPr lang="en-GB" sz="44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graphicFrame>
        <p:nvGraphicFramePr>
          <p:cNvPr id="11" name="جدول 10"/>
          <p:cNvGraphicFramePr>
            <a:graphicFrameLocks noGrp="1"/>
          </p:cNvGraphicFramePr>
          <p:nvPr>
            <p:extLst>
              <p:ext uri="{D42A27DB-BD31-4B8C-83A1-F6EECF244321}">
                <p14:modId xmlns:p14="http://schemas.microsoft.com/office/powerpoint/2010/main" val="3794274460"/>
              </p:ext>
            </p:extLst>
          </p:nvPr>
        </p:nvGraphicFramePr>
        <p:xfrm>
          <a:off x="453549" y="2256034"/>
          <a:ext cx="6116585" cy="5097656"/>
        </p:xfrm>
        <a:graphic>
          <a:graphicData uri="http://schemas.openxmlformats.org/drawingml/2006/table">
            <a:tbl>
              <a:tblPr rtl="1" firstRow="1" bandRow="1">
                <a:tableStyleId>{5C22544A-7EE6-4342-B048-85BDC9FD1C3A}</a:tableStyleId>
              </a:tblPr>
              <a:tblGrid>
                <a:gridCol w="415072">
                  <a:extLst>
                    <a:ext uri="{9D8B030D-6E8A-4147-A177-3AD203B41FA5}">
                      <a16:colId xmlns:a16="http://schemas.microsoft.com/office/drawing/2014/main" xmlns="" val="20000"/>
                    </a:ext>
                  </a:extLst>
                </a:gridCol>
                <a:gridCol w="2198874">
                  <a:extLst>
                    <a:ext uri="{9D8B030D-6E8A-4147-A177-3AD203B41FA5}">
                      <a16:colId xmlns:a16="http://schemas.microsoft.com/office/drawing/2014/main" xmlns="" val="20001"/>
                    </a:ext>
                  </a:extLst>
                </a:gridCol>
                <a:gridCol w="3502639">
                  <a:extLst>
                    <a:ext uri="{9D8B030D-6E8A-4147-A177-3AD203B41FA5}">
                      <a16:colId xmlns:a16="http://schemas.microsoft.com/office/drawing/2014/main" xmlns="" val="20002"/>
                    </a:ext>
                  </a:extLst>
                </a:gridCol>
              </a:tblGrid>
              <a:tr h="372925">
                <a:tc>
                  <a:txBody>
                    <a:bodyPr/>
                    <a:lstStyle/>
                    <a:p>
                      <a:pPr algn="ctr" rtl="1"/>
                      <a:r>
                        <a:rPr lang="ar-SA" sz="1100" dirty="0">
                          <a:cs typeface="+mn-cs"/>
                        </a:rPr>
                        <a:t>م</a:t>
                      </a:r>
                    </a:p>
                  </a:txBody>
                  <a:tcPr anchor="ctr"/>
                </a:tc>
                <a:tc>
                  <a:txBody>
                    <a:bodyPr/>
                    <a:lstStyle/>
                    <a:p>
                      <a:pPr algn="ctr" rtl="1"/>
                      <a:r>
                        <a:rPr lang="ar-SA" sz="1600" dirty="0">
                          <a:cs typeface="+mn-cs"/>
                        </a:rPr>
                        <a:t>الاسم</a:t>
                      </a:r>
                    </a:p>
                  </a:txBody>
                  <a:tcPr anchor="ctr"/>
                </a:tc>
                <a:tc>
                  <a:txBody>
                    <a:bodyPr/>
                    <a:lstStyle/>
                    <a:p>
                      <a:pPr algn="ctr" rtl="1"/>
                      <a:r>
                        <a:rPr lang="ar-SA" sz="1600" dirty="0">
                          <a:cs typeface="+mn-cs"/>
                        </a:rPr>
                        <a:t>عنوان البحث</a:t>
                      </a:r>
                    </a:p>
                  </a:txBody>
                  <a:tcPr anchor="ctr"/>
                </a:tc>
                <a:extLst>
                  <a:ext uri="{0D108BD9-81ED-4DB2-BD59-A6C34878D82A}">
                    <a16:rowId xmlns:a16="http://schemas.microsoft.com/office/drawing/2014/main" xmlns="" val="10000"/>
                  </a:ext>
                </a:extLst>
              </a:tr>
              <a:tr h="372925">
                <a:tc>
                  <a:txBody>
                    <a:bodyPr/>
                    <a:lstStyle/>
                    <a:p>
                      <a:pPr marL="0" indent="0" algn="ctr" rtl="1">
                        <a:buFont typeface="+mj-lt"/>
                        <a:buNone/>
                      </a:pPr>
                      <a:r>
                        <a:rPr lang="ar-SA" sz="1100" dirty="0">
                          <a:solidFill>
                            <a:schemeClr val="bg1"/>
                          </a:solidFill>
                          <a:cs typeface="+mn-cs"/>
                        </a:rPr>
                        <a:t> 1-</a:t>
                      </a:r>
                    </a:p>
                  </a:txBody>
                  <a:tcPr anchor="ctr"/>
                </a:tc>
                <a:tc>
                  <a:txBody>
                    <a:bodyPr/>
                    <a:lstStyle/>
                    <a:p>
                      <a:pPr marL="0" algn="ctr" defTabSz="914400" rtl="1" eaLnBrk="1" latinLnBrk="0" hangingPunct="1">
                        <a:spcAft>
                          <a:spcPts val="0"/>
                        </a:spcAft>
                      </a:pPr>
                      <a:r>
                        <a:rPr lang="ar-SA" sz="1400" kern="1200" dirty="0">
                          <a:solidFill>
                            <a:schemeClr val="dk1"/>
                          </a:solidFill>
                          <a:effectLst/>
                          <a:latin typeface="+mn-lt"/>
                          <a:ea typeface="+mn-ea"/>
                          <a:cs typeface="+mn-cs"/>
                        </a:rPr>
                        <a:t>أروى احمد محسن العمري </a:t>
                      </a:r>
                      <a:endParaRPr lang="en-US" sz="1400" kern="1200" dirty="0">
                        <a:solidFill>
                          <a:schemeClr val="dk1"/>
                        </a:solidFill>
                        <a:effectLst/>
                        <a:latin typeface="+mn-lt"/>
                        <a:ea typeface="+mn-ea"/>
                        <a:cs typeface="+mn-cs"/>
                      </a:endParaRPr>
                    </a:p>
                  </a:txBody>
                  <a:tcPr marL="68580" marR="68580" marT="0" marB="0" anchor="ctr"/>
                </a:tc>
                <a:tc>
                  <a:txBody>
                    <a:bodyPr/>
                    <a:lstStyle/>
                    <a:p>
                      <a:pPr algn="ctr" rtl="1"/>
                      <a:r>
                        <a:rPr lang="ar-SA" sz="1600" b="1" kern="1200" dirty="0">
                          <a:solidFill>
                            <a:srgbClr val="7030A0"/>
                          </a:solidFill>
                          <a:latin typeface="Arabic Typesetting" panose="03020402040406030203" pitchFamily="66" charset="-78"/>
                          <a:ea typeface="+mn-ea"/>
                          <a:cs typeface="+mn-cs"/>
                        </a:rPr>
                        <a:t>المعاملة بالحسنى</a:t>
                      </a:r>
                    </a:p>
                  </a:txBody>
                  <a:tcPr anchor="ctr"/>
                </a:tc>
                <a:extLst>
                  <a:ext uri="{0D108BD9-81ED-4DB2-BD59-A6C34878D82A}">
                    <a16:rowId xmlns:a16="http://schemas.microsoft.com/office/drawing/2014/main" xmlns="" val="10001"/>
                  </a:ext>
                </a:extLst>
              </a:tr>
              <a:tr h="498557">
                <a:tc>
                  <a:txBody>
                    <a:bodyPr/>
                    <a:lstStyle/>
                    <a:p>
                      <a:pPr marL="0" indent="0" algn="ctr" rtl="1">
                        <a:buFont typeface="+mj-lt"/>
                        <a:buNone/>
                      </a:pPr>
                      <a:r>
                        <a:rPr lang="ar-SA" sz="1100" dirty="0">
                          <a:solidFill>
                            <a:schemeClr val="bg1"/>
                          </a:solidFill>
                          <a:cs typeface="+mn-cs"/>
                        </a:rPr>
                        <a:t> 2-</a:t>
                      </a:r>
                    </a:p>
                  </a:txBody>
                  <a:tcPr anchor="ctr"/>
                </a:tc>
                <a:tc>
                  <a:txBody>
                    <a:bodyPr/>
                    <a:lstStyle/>
                    <a:p>
                      <a:pPr marL="0" algn="ctr" defTabSz="914400" rtl="1" eaLnBrk="1" latinLnBrk="0" hangingPunct="1">
                        <a:spcAft>
                          <a:spcPts val="0"/>
                        </a:spcAft>
                      </a:pPr>
                      <a:r>
                        <a:rPr lang="ar-SA" sz="1400" kern="1200" dirty="0">
                          <a:solidFill>
                            <a:schemeClr val="dk1"/>
                          </a:solidFill>
                          <a:effectLst/>
                          <a:latin typeface="+mn-lt"/>
                          <a:ea typeface="+mn-ea"/>
                          <a:cs typeface="+mn-cs"/>
                        </a:rPr>
                        <a:t>أسماء أحمد مختار </a:t>
                      </a:r>
                      <a:r>
                        <a:rPr lang="ar-SA" sz="1400" kern="1200" dirty="0" err="1">
                          <a:solidFill>
                            <a:schemeClr val="dk1"/>
                          </a:solidFill>
                          <a:effectLst/>
                          <a:latin typeface="+mn-lt"/>
                          <a:ea typeface="+mn-ea"/>
                          <a:cs typeface="+mn-cs"/>
                        </a:rPr>
                        <a:t>الهوساوي</a:t>
                      </a:r>
                      <a:endParaRPr lang="en-US" sz="1400" kern="1200" dirty="0">
                        <a:solidFill>
                          <a:schemeClr val="dk1"/>
                        </a:solidFill>
                        <a:effectLst/>
                        <a:latin typeface="+mn-lt"/>
                        <a:ea typeface="+mn-ea"/>
                        <a:cs typeface="+mn-cs"/>
                      </a:endParaRPr>
                    </a:p>
                  </a:txBody>
                  <a:tcPr marL="68580" marR="68580" marT="0" marB="0" anchor="ctr"/>
                </a:tc>
                <a:tc>
                  <a:txBody>
                    <a:bodyPr/>
                    <a:lstStyle/>
                    <a:p>
                      <a:pPr algn="ctr" rtl="1"/>
                      <a:r>
                        <a:rPr lang="ar-SA" sz="1600" b="1" kern="1200" dirty="0">
                          <a:solidFill>
                            <a:srgbClr val="7030A0"/>
                          </a:solidFill>
                          <a:latin typeface="Arabic Typesetting" panose="03020402040406030203" pitchFamily="66" charset="-78"/>
                          <a:ea typeface="+mn-ea"/>
                          <a:cs typeface="+mn-cs"/>
                        </a:rPr>
                        <a:t>الصبر في الزمن المعاصر والعوائق التي تقف في سبيله</a:t>
                      </a:r>
                    </a:p>
                  </a:txBody>
                  <a:tcPr anchor="ctr"/>
                </a:tc>
                <a:extLst>
                  <a:ext uri="{0D108BD9-81ED-4DB2-BD59-A6C34878D82A}">
                    <a16:rowId xmlns:a16="http://schemas.microsoft.com/office/drawing/2014/main" xmlns="" val="10002"/>
                  </a:ext>
                </a:extLst>
              </a:tr>
              <a:tr h="498557">
                <a:tc>
                  <a:txBody>
                    <a:bodyPr/>
                    <a:lstStyle/>
                    <a:p>
                      <a:pPr marL="0" indent="0" algn="ctr" rtl="1">
                        <a:buClrTx/>
                        <a:buFont typeface="+mj-lt"/>
                        <a:buNone/>
                      </a:pPr>
                      <a:r>
                        <a:rPr lang="ar-SA" sz="1100" dirty="0">
                          <a:solidFill>
                            <a:schemeClr val="bg1"/>
                          </a:solidFill>
                          <a:cs typeface="+mn-cs"/>
                        </a:rPr>
                        <a:t>3-</a:t>
                      </a:r>
                    </a:p>
                  </a:txBody>
                  <a:tcPr anchor="ctr"/>
                </a:tc>
                <a:tc>
                  <a:txBody>
                    <a:bodyPr/>
                    <a:lstStyle/>
                    <a:p>
                      <a:pPr marL="0" algn="ctr" defTabSz="914400" rtl="1" eaLnBrk="1" latinLnBrk="0" hangingPunct="1">
                        <a:spcAft>
                          <a:spcPts val="0"/>
                        </a:spcAft>
                      </a:pPr>
                      <a:r>
                        <a:rPr lang="ar-SA" sz="1400" kern="1200" dirty="0">
                          <a:solidFill>
                            <a:schemeClr val="dk1"/>
                          </a:solidFill>
                          <a:effectLst/>
                          <a:latin typeface="+mn-lt"/>
                          <a:ea typeface="+mn-ea"/>
                          <a:cs typeface="+mn-cs"/>
                        </a:rPr>
                        <a:t>أسماء بنت محمد الغرير </a:t>
                      </a:r>
                      <a:endParaRPr lang="en-US" sz="1400" kern="1200" dirty="0">
                        <a:solidFill>
                          <a:schemeClr val="dk1"/>
                        </a:solidFill>
                        <a:effectLst/>
                        <a:latin typeface="+mn-lt"/>
                        <a:ea typeface="+mn-ea"/>
                        <a:cs typeface="+mn-cs"/>
                      </a:endParaRPr>
                    </a:p>
                  </a:txBody>
                  <a:tcPr marL="68580" marR="68580" marT="0" marB="0" anchor="ctr"/>
                </a:tc>
                <a:tc>
                  <a:txBody>
                    <a:bodyPr/>
                    <a:lstStyle/>
                    <a:p>
                      <a:pPr algn="ctr" rtl="1"/>
                      <a:r>
                        <a:rPr lang="ar-SA" sz="1600" b="1" dirty="0">
                          <a:solidFill>
                            <a:srgbClr val="7030A0"/>
                          </a:solidFill>
                          <a:latin typeface="Arabic Typesetting" panose="03020402040406030203" pitchFamily="66" charset="-78"/>
                          <a:cs typeface="+mn-cs"/>
                        </a:rPr>
                        <a:t>ضعف الخطاب الدعوي في الزمن المعاصر (الأسباب والعلاج </a:t>
                      </a:r>
                      <a:endParaRPr lang="ar-SA" sz="1600" dirty="0">
                        <a:cs typeface="+mn-cs"/>
                      </a:endParaRPr>
                    </a:p>
                  </a:txBody>
                  <a:tcPr anchor="ctr"/>
                </a:tc>
                <a:extLst>
                  <a:ext uri="{0D108BD9-81ED-4DB2-BD59-A6C34878D82A}">
                    <a16:rowId xmlns:a16="http://schemas.microsoft.com/office/drawing/2014/main" xmlns="" val="10003"/>
                  </a:ext>
                </a:extLst>
              </a:tr>
              <a:tr h="498557">
                <a:tc>
                  <a:txBody>
                    <a:bodyPr/>
                    <a:lstStyle/>
                    <a:p>
                      <a:pPr marL="0" indent="0" algn="ctr" rtl="1">
                        <a:buFont typeface="+mj-lt"/>
                        <a:buNone/>
                      </a:pPr>
                      <a:r>
                        <a:rPr lang="ar-SA" sz="1100" dirty="0">
                          <a:solidFill>
                            <a:schemeClr val="bg1"/>
                          </a:solidFill>
                          <a:cs typeface="+mn-cs"/>
                        </a:rPr>
                        <a:t>4-</a:t>
                      </a:r>
                    </a:p>
                  </a:txBody>
                  <a:tcPr anchor="ctr"/>
                </a:tc>
                <a:tc>
                  <a:txBody>
                    <a:bodyPr/>
                    <a:lstStyle/>
                    <a:p>
                      <a:pPr marL="0" algn="ctr" defTabSz="914400" rtl="1" eaLnBrk="1" latinLnBrk="0" hangingPunct="1">
                        <a:spcAft>
                          <a:spcPts val="0"/>
                        </a:spcAft>
                      </a:pPr>
                      <a:r>
                        <a:rPr lang="ar-SA" sz="1400" kern="1200" dirty="0">
                          <a:solidFill>
                            <a:schemeClr val="dk1"/>
                          </a:solidFill>
                          <a:effectLst/>
                          <a:latin typeface="+mn-lt"/>
                          <a:ea typeface="+mn-ea"/>
                          <a:cs typeface="+mn-cs"/>
                        </a:rPr>
                        <a:t>شيماء حسن محمد </a:t>
                      </a:r>
                      <a:r>
                        <a:rPr lang="ar-SA" sz="1400" kern="1200" dirty="0" err="1">
                          <a:solidFill>
                            <a:schemeClr val="dk1"/>
                          </a:solidFill>
                          <a:effectLst/>
                          <a:latin typeface="+mn-lt"/>
                          <a:ea typeface="+mn-ea"/>
                          <a:cs typeface="+mn-cs"/>
                        </a:rPr>
                        <a:t>المرسي</a:t>
                      </a:r>
                      <a:endParaRPr lang="en-US" sz="1400" kern="1200" dirty="0">
                        <a:solidFill>
                          <a:schemeClr val="dk1"/>
                        </a:solidFill>
                        <a:effectLst/>
                        <a:latin typeface="+mn-lt"/>
                        <a:ea typeface="+mn-ea"/>
                        <a:cs typeface="+mn-cs"/>
                      </a:endParaRPr>
                    </a:p>
                  </a:txBody>
                  <a:tcPr marL="68580" marR="68580" marT="0" marB="0" anchor="ctr"/>
                </a:tc>
                <a:tc>
                  <a:txBody>
                    <a:bodyPr/>
                    <a:lstStyle/>
                    <a:p>
                      <a:pPr algn="ctr" rtl="1"/>
                      <a:r>
                        <a:rPr lang="ar-SA" sz="1600" b="1" kern="1200" dirty="0">
                          <a:solidFill>
                            <a:srgbClr val="7030A0"/>
                          </a:solidFill>
                          <a:latin typeface="Arabic Typesetting" panose="03020402040406030203" pitchFamily="66" charset="-78"/>
                          <a:ea typeface="+mn-ea"/>
                          <a:cs typeface="+mn-cs"/>
                        </a:rPr>
                        <a:t>حال المرأة الداعية بين الواقع المعاصر والتمني</a:t>
                      </a:r>
                    </a:p>
                  </a:txBody>
                  <a:tcPr anchor="ctr"/>
                </a:tc>
                <a:extLst>
                  <a:ext uri="{0D108BD9-81ED-4DB2-BD59-A6C34878D82A}">
                    <a16:rowId xmlns:a16="http://schemas.microsoft.com/office/drawing/2014/main" xmlns="" val="10004"/>
                  </a:ext>
                </a:extLst>
              </a:tr>
              <a:tr h="498557">
                <a:tc>
                  <a:txBody>
                    <a:bodyPr/>
                    <a:lstStyle/>
                    <a:p>
                      <a:pPr marL="0" indent="0" algn="ctr" rtl="1">
                        <a:buFont typeface="+mj-lt"/>
                        <a:buNone/>
                      </a:pPr>
                      <a:r>
                        <a:rPr lang="ar-SA" sz="1100" dirty="0">
                          <a:solidFill>
                            <a:schemeClr val="bg1"/>
                          </a:solidFill>
                          <a:cs typeface="+mn-cs"/>
                        </a:rPr>
                        <a:t>5-</a:t>
                      </a:r>
                    </a:p>
                  </a:txBody>
                  <a:tcPr anchor="ctr"/>
                </a:tc>
                <a:tc>
                  <a:txBody>
                    <a:bodyPr/>
                    <a:lstStyle/>
                    <a:p>
                      <a:pPr marL="0" algn="ctr" defTabSz="914400" rtl="1" eaLnBrk="1" latinLnBrk="0" hangingPunct="1">
                        <a:spcAft>
                          <a:spcPts val="0"/>
                        </a:spcAft>
                      </a:pPr>
                      <a:r>
                        <a:rPr lang="ar-SA" sz="1400" kern="1200" dirty="0">
                          <a:solidFill>
                            <a:schemeClr val="dk1"/>
                          </a:solidFill>
                          <a:effectLst/>
                          <a:latin typeface="+mn-lt"/>
                          <a:ea typeface="+mn-ea"/>
                          <a:cs typeface="+mn-cs"/>
                        </a:rPr>
                        <a:t>رغد بنت علي بن رشيد </a:t>
                      </a:r>
                      <a:r>
                        <a:rPr lang="ar-SA" sz="1400" kern="1200" dirty="0" err="1">
                          <a:solidFill>
                            <a:schemeClr val="dk1"/>
                          </a:solidFill>
                          <a:effectLst/>
                          <a:latin typeface="+mn-lt"/>
                          <a:ea typeface="+mn-ea"/>
                          <a:cs typeface="+mn-cs"/>
                        </a:rPr>
                        <a:t>الحوشاني</a:t>
                      </a:r>
                      <a:r>
                        <a:rPr lang="ar-SA" sz="1400" kern="1200" dirty="0">
                          <a:solidFill>
                            <a:schemeClr val="dk1"/>
                          </a:solidFill>
                          <a:effectLst/>
                          <a:latin typeface="+mn-lt"/>
                          <a:ea typeface="+mn-ea"/>
                          <a:cs typeface="+mn-cs"/>
                        </a:rPr>
                        <a:t> </a:t>
                      </a:r>
                      <a:endParaRPr lang="en-US" sz="1400" kern="1200" dirty="0">
                        <a:solidFill>
                          <a:schemeClr val="dk1"/>
                        </a:solidFill>
                        <a:effectLst/>
                        <a:latin typeface="+mn-lt"/>
                        <a:ea typeface="+mn-ea"/>
                        <a:cs typeface="+mn-cs"/>
                      </a:endParaRPr>
                    </a:p>
                  </a:txBody>
                  <a:tcPr marL="68580" marR="68580" marT="0" marB="0" anchor="ctr"/>
                </a:tc>
                <a:tc>
                  <a:txBody>
                    <a:bodyPr/>
                    <a:lstStyle/>
                    <a:p>
                      <a:pPr algn="ctr" rtl="1"/>
                      <a:r>
                        <a:rPr lang="ar-SA" sz="1600" b="1" kern="1200" dirty="0">
                          <a:solidFill>
                            <a:srgbClr val="7030A0"/>
                          </a:solidFill>
                          <a:latin typeface="Arabic Typesetting" panose="03020402040406030203" pitchFamily="66" charset="-78"/>
                          <a:ea typeface="+mn-ea"/>
                          <a:cs typeface="+mn-cs"/>
                        </a:rPr>
                        <a:t>أسباب الانحراف العقدي ووسائل الوقاية منه</a:t>
                      </a:r>
                    </a:p>
                  </a:txBody>
                  <a:tcPr anchor="ctr"/>
                </a:tc>
                <a:extLst>
                  <a:ext uri="{0D108BD9-81ED-4DB2-BD59-A6C34878D82A}">
                    <a16:rowId xmlns:a16="http://schemas.microsoft.com/office/drawing/2014/main" xmlns="" val="10005"/>
                  </a:ext>
                </a:extLst>
              </a:tr>
              <a:tr h="372925">
                <a:tc>
                  <a:txBody>
                    <a:bodyPr/>
                    <a:lstStyle/>
                    <a:p>
                      <a:pPr marL="0" indent="0" algn="ctr" rtl="1">
                        <a:buFont typeface="+mj-lt"/>
                        <a:buNone/>
                      </a:pPr>
                      <a:r>
                        <a:rPr lang="ar-SA" sz="1100" dirty="0">
                          <a:solidFill>
                            <a:schemeClr val="bg1"/>
                          </a:solidFill>
                          <a:cs typeface="+mn-cs"/>
                        </a:rPr>
                        <a:t>6-</a:t>
                      </a:r>
                    </a:p>
                  </a:txBody>
                  <a:tcPr anchor="ctr"/>
                </a:tc>
                <a:tc>
                  <a:txBody>
                    <a:bodyPr/>
                    <a:lstStyle/>
                    <a:p>
                      <a:pPr marL="0" algn="ctr" defTabSz="914400" rtl="1" eaLnBrk="1" latinLnBrk="0" hangingPunct="1">
                        <a:spcAft>
                          <a:spcPts val="0"/>
                        </a:spcAft>
                      </a:pPr>
                      <a:r>
                        <a:rPr lang="ar-SA" sz="1400" kern="1200" dirty="0">
                          <a:solidFill>
                            <a:schemeClr val="dk1"/>
                          </a:solidFill>
                          <a:effectLst/>
                          <a:latin typeface="+mn-lt"/>
                          <a:ea typeface="+mn-ea"/>
                          <a:cs typeface="+mn-cs"/>
                        </a:rPr>
                        <a:t>بشامة بنت موسى بن حاوي حكمي </a:t>
                      </a:r>
                      <a:endParaRPr lang="en-US" sz="1400" kern="1200" dirty="0">
                        <a:solidFill>
                          <a:schemeClr val="dk1"/>
                        </a:solidFill>
                        <a:effectLst/>
                        <a:latin typeface="+mn-lt"/>
                        <a:ea typeface="+mn-ea"/>
                        <a:cs typeface="+mn-cs"/>
                      </a:endParaRPr>
                    </a:p>
                  </a:txBody>
                  <a:tcPr marL="68580" marR="68580" marT="0" marB="0" anchor="ctr"/>
                </a:tc>
                <a:tc>
                  <a:txBody>
                    <a:bodyPr/>
                    <a:lstStyle/>
                    <a:p>
                      <a:pPr algn="ctr" rtl="1"/>
                      <a:r>
                        <a:rPr lang="ar-SA" sz="1600" b="1" kern="1200" dirty="0">
                          <a:solidFill>
                            <a:srgbClr val="7030A0"/>
                          </a:solidFill>
                          <a:latin typeface="Arabic Typesetting" panose="03020402040406030203" pitchFamily="66" charset="-78"/>
                          <a:ea typeface="+mn-ea"/>
                          <a:cs typeface="+mn-cs"/>
                        </a:rPr>
                        <a:t>الهشاشة النفسية</a:t>
                      </a:r>
                    </a:p>
                  </a:txBody>
                  <a:tcPr anchor="ctr"/>
                </a:tc>
                <a:extLst>
                  <a:ext uri="{0D108BD9-81ED-4DB2-BD59-A6C34878D82A}">
                    <a16:rowId xmlns:a16="http://schemas.microsoft.com/office/drawing/2014/main" xmlns="" val="10006"/>
                  </a:ext>
                </a:extLst>
              </a:tr>
              <a:tr h="498557">
                <a:tc>
                  <a:txBody>
                    <a:bodyPr/>
                    <a:lstStyle/>
                    <a:p>
                      <a:pPr marL="0" indent="0" algn="ctr" rtl="1">
                        <a:buFont typeface="+mj-lt"/>
                        <a:buNone/>
                      </a:pPr>
                      <a:r>
                        <a:rPr lang="ar-SA" sz="1100" dirty="0">
                          <a:solidFill>
                            <a:schemeClr val="bg1"/>
                          </a:solidFill>
                          <a:cs typeface="+mn-cs"/>
                        </a:rPr>
                        <a:t>7-</a:t>
                      </a:r>
                    </a:p>
                  </a:txBody>
                  <a:tcPr anchor="ctr"/>
                </a:tc>
                <a:tc>
                  <a:txBody>
                    <a:bodyPr/>
                    <a:lstStyle/>
                    <a:p>
                      <a:pPr marL="0" algn="ctr" defTabSz="914400" rtl="1" eaLnBrk="1" latinLnBrk="0" hangingPunct="1">
                        <a:spcAft>
                          <a:spcPts val="0"/>
                        </a:spcAft>
                      </a:pPr>
                      <a:r>
                        <a:rPr lang="ar-SA" sz="1400" kern="1200" dirty="0">
                          <a:solidFill>
                            <a:schemeClr val="dk1"/>
                          </a:solidFill>
                          <a:effectLst/>
                          <a:latin typeface="+mn-lt"/>
                          <a:ea typeface="+mn-ea"/>
                          <a:cs typeface="+mn-cs"/>
                        </a:rPr>
                        <a:t>الجوهرة بنت فيصل الحميدي </a:t>
                      </a:r>
                      <a:endParaRPr lang="en-US" sz="1400" kern="1200" dirty="0">
                        <a:solidFill>
                          <a:schemeClr val="dk1"/>
                        </a:solidFill>
                        <a:effectLst/>
                        <a:latin typeface="+mn-lt"/>
                        <a:ea typeface="+mn-ea"/>
                        <a:cs typeface="+mn-cs"/>
                      </a:endParaRPr>
                    </a:p>
                  </a:txBody>
                  <a:tcPr marL="68580" marR="68580" marT="0" marB="0" anchor="ctr"/>
                </a:tc>
                <a:tc>
                  <a:txBody>
                    <a:bodyPr/>
                    <a:lstStyle/>
                    <a:p>
                      <a:pPr algn="ctr" rtl="1"/>
                      <a:r>
                        <a:rPr lang="ar-SA" sz="1600" b="1" dirty="0">
                          <a:solidFill>
                            <a:srgbClr val="7030A0"/>
                          </a:solidFill>
                          <a:latin typeface="Arabic Typesetting" panose="03020402040406030203" pitchFamily="66" charset="-78"/>
                          <a:cs typeface="+mn-cs"/>
                        </a:rPr>
                        <a:t>التوكل على الله وأثره في التعامل مع الأوبئة</a:t>
                      </a:r>
                      <a:endParaRPr lang="ar-SA" sz="1600" dirty="0">
                        <a:cs typeface="+mn-cs"/>
                      </a:endParaRPr>
                    </a:p>
                  </a:txBody>
                  <a:tcPr anchor="ctr"/>
                </a:tc>
                <a:extLst>
                  <a:ext uri="{0D108BD9-81ED-4DB2-BD59-A6C34878D82A}">
                    <a16:rowId xmlns:a16="http://schemas.microsoft.com/office/drawing/2014/main" xmlns="" val="10007"/>
                  </a:ext>
                </a:extLst>
              </a:tr>
              <a:tr h="372925">
                <a:tc>
                  <a:txBody>
                    <a:bodyPr/>
                    <a:lstStyle/>
                    <a:p>
                      <a:pPr marL="0" indent="0" algn="ctr" rtl="1">
                        <a:buFont typeface="+mj-lt"/>
                        <a:buNone/>
                      </a:pPr>
                      <a:r>
                        <a:rPr lang="ar-SA" sz="1100" dirty="0">
                          <a:solidFill>
                            <a:schemeClr val="bg1"/>
                          </a:solidFill>
                          <a:cs typeface="+mn-cs"/>
                        </a:rPr>
                        <a:t>8-</a:t>
                      </a:r>
                    </a:p>
                  </a:txBody>
                  <a:tcPr anchor="ctr"/>
                </a:tc>
                <a:tc>
                  <a:txBody>
                    <a:bodyPr/>
                    <a:lstStyle/>
                    <a:p>
                      <a:pPr algn="ctr"/>
                      <a:r>
                        <a:rPr lang="ar-SA" sz="1400" kern="1200" dirty="0">
                          <a:solidFill>
                            <a:schemeClr val="dk1"/>
                          </a:solidFill>
                          <a:effectLst/>
                          <a:latin typeface="+mn-lt"/>
                          <a:ea typeface="+mn-ea"/>
                          <a:cs typeface="+mn-cs"/>
                        </a:rPr>
                        <a:t>اخلاص الريح أحمد نور </a:t>
                      </a:r>
                      <a:endParaRPr lang="ar-SA" sz="1100" dirty="0">
                        <a:cs typeface="+mn-cs"/>
                      </a:endParaRPr>
                    </a:p>
                  </a:txBody>
                  <a:tcPr marL="68580" marR="68580" marT="0" marB="0" anchor="ctr"/>
                </a:tc>
                <a:tc>
                  <a:txBody>
                    <a:bodyPr/>
                    <a:lstStyle/>
                    <a:p>
                      <a:pPr algn="ctr"/>
                      <a:r>
                        <a:rPr lang="ar-SA" sz="1600" b="1" kern="1200" dirty="0">
                          <a:solidFill>
                            <a:srgbClr val="7030A0"/>
                          </a:solidFill>
                          <a:latin typeface="Arabic Typesetting" panose="03020402040406030203" pitchFamily="66" charset="-78"/>
                          <a:ea typeface="+mn-ea"/>
                          <a:cs typeface="+mn-cs"/>
                        </a:rPr>
                        <a:t>بورك لأمتي في بكورها</a:t>
                      </a:r>
                    </a:p>
                  </a:txBody>
                  <a:tcPr anchor="ctr"/>
                </a:tc>
                <a:extLst>
                  <a:ext uri="{0D108BD9-81ED-4DB2-BD59-A6C34878D82A}">
                    <a16:rowId xmlns:a16="http://schemas.microsoft.com/office/drawing/2014/main" xmlns="" val="10008"/>
                  </a:ext>
                </a:extLst>
              </a:tr>
              <a:tr h="498557">
                <a:tc>
                  <a:txBody>
                    <a:bodyPr/>
                    <a:lstStyle/>
                    <a:p>
                      <a:pPr marL="0" indent="0" algn="ctr" rtl="1">
                        <a:buFont typeface="+mj-lt"/>
                        <a:buNone/>
                      </a:pPr>
                      <a:r>
                        <a:rPr lang="ar-SA" sz="1100" dirty="0">
                          <a:solidFill>
                            <a:schemeClr val="bg1"/>
                          </a:solidFill>
                          <a:cs typeface="+mn-cs"/>
                        </a:rPr>
                        <a:t>9-</a:t>
                      </a:r>
                    </a:p>
                  </a:txBody>
                  <a:tcPr anchor="ctr"/>
                </a:tc>
                <a:tc>
                  <a:txBody>
                    <a:bodyPr/>
                    <a:lstStyle/>
                    <a:p>
                      <a:pPr marL="0" algn="ctr" defTabSz="914400" rtl="1" eaLnBrk="1" latinLnBrk="0" hangingPunct="1">
                        <a:spcAft>
                          <a:spcPts val="0"/>
                        </a:spcAft>
                      </a:pPr>
                      <a:r>
                        <a:rPr lang="ar-SA" sz="1400" kern="1200" dirty="0">
                          <a:solidFill>
                            <a:schemeClr val="dk1"/>
                          </a:solidFill>
                          <a:effectLst/>
                          <a:latin typeface="+mn-lt"/>
                          <a:ea typeface="+mn-ea"/>
                          <a:cs typeface="+mn-cs"/>
                        </a:rPr>
                        <a:t>شهد عبدالله ناصر النفيسة </a:t>
                      </a:r>
                      <a:endParaRPr lang="en-US" sz="1400" kern="1200" dirty="0">
                        <a:solidFill>
                          <a:schemeClr val="dk1"/>
                        </a:solidFill>
                        <a:effectLst/>
                        <a:latin typeface="+mn-lt"/>
                        <a:ea typeface="+mn-ea"/>
                        <a:cs typeface="+mn-cs"/>
                      </a:endParaRPr>
                    </a:p>
                  </a:txBody>
                  <a:tcPr marL="68580" marR="68580" marT="0" marB="0" anchor="ctr"/>
                </a:tc>
                <a:tc>
                  <a:txBody>
                    <a:bodyPr/>
                    <a:lstStyle/>
                    <a:p>
                      <a:pPr algn="ctr" rtl="1"/>
                      <a:r>
                        <a:rPr lang="ar-SA" sz="1600" b="1" dirty="0">
                          <a:solidFill>
                            <a:srgbClr val="7030A0"/>
                          </a:solidFill>
                          <a:latin typeface="Arabic Typesetting" panose="03020402040406030203" pitchFamily="66" charset="-78"/>
                          <a:cs typeface="+mn-cs"/>
                        </a:rPr>
                        <a:t>العلاج بالطاقة الكونية وقانون الجذب وأثرها على عقيدة الفرد</a:t>
                      </a:r>
                      <a:endParaRPr lang="ar-SA" sz="1600" dirty="0">
                        <a:cs typeface="+mn-cs"/>
                      </a:endParaRPr>
                    </a:p>
                  </a:txBody>
                  <a:tcPr anchor="ctr"/>
                </a:tc>
                <a:extLst>
                  <a:ext uri="{0D108BD9-81ED-4DB2-BD59-A6C34878D82A}">
                    <a16:rowId xmlns:a16="http://schemas.microsoft.com/office/drawing/2014/main" xmlns="" val="10009"/>
                  </a:ext>
                </a:extLst>
              </a:tr>
              <a:tr h="372925">
                <a:tc>
                  <a:txBody>
                    <a:bodyPr/>
                    <a:lstStyle/>
                    <a:p>
                      <a:pPr algn="ctr"/>
                      <a:r>
                        <a:rPr lang="ar-SA" sz="1100" dirty="0">
                          <a:solidFill>
                            <a:schemeClr val="bg1"/>
                          </a:solidFill>
                          <a:cs typeface="+mn-cs"/>
                        </a:rPr>
                        <a:t>10-</a:t>
                      </a:r>
                    </a:p>
                  </a:txBody>
                  <a:tcPr anchor="ctr"/>
                </a:tc>
                <a:tc>
                  <a:txBody>
                    <a:bodyPr/>
                    <a:lstStyle/>
                    <a:p>
                      <a:pPr algn="ctr" rtl="1">
                        <a:spcAft>
                          <a:spcPts val="0"/>
                        </a:spcAft>
                      </a:pPr>
                      <a:r>
                        <a:rPr lang="ar-SA" sz="1600">
                          <a:solidFill>
                            <a:srgbClr val="000000"/>
                          </a:solidFill>
                          <a:effectLst/>
                          <a:latin typeface="Calibri"/>
                          <a:ea typeface="Traditional Arabic"/>
                          <a:cs typeface="+mn-cs"/>
                        </a:rPr>
                        <a:t>حصة غنام محمد الغنام</a:t>
                      </a:r>
                      <a:endParaRPr lang="en-US" sz="1400">
                        <a:effectLst/>
                        <a:latin typeface="Calibri"/>
                        <a:ea typeface="Calibri"/>
                        <a:cs typeface="+mn-cs"/>
                      </a:endParaRPr>
                    </a:p>
                  </a:txBody>
                  <a:tcPr marL="68580" marR="68580" marT="0" marB="0" anchor="ctr"/>
                </a:tc>
                <a:tc>
                  <a:txBody>
                    <a:bodyPr/>
                    <a:lstStyle/>
                    <a:p>
                      <a:pPr algn="ctr" rtl="1"/>
                      <a:r>
                        <a:rPr lang="ar-SA" sz="1600" b="1" kern="1200" dirty="0">
                          <a:solidFill>
                            <a:srgbClr val="7030A0"/>
                          </a:solidFill>
                          <a:latin typeface="Arabic Typesetting" panose="03020402040406030203" pitchFamily="66" charset="-78"/>
                          <a:ea typeface="+mn-ea"/>
                          <a:cs typeface="+mn-cs"/>
                        </a:rPr>
                        <a:t>حقوق الطفل</a:t>
                      </a:r>
                    </a:p>
                  </a:txBody>
                  <a:tcPr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3910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826155" y="1324519"/>
            <a:ext cx="5358089" cy="755773"/>
          </a:xfrm>
          <a:prstGeom prst="rect">
            <a:avLst/>
          </a:prstGeom>
        </p:spPr>
        <p:txBody>
          <a:bodyP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4400" dirty="0" smtClean="0">
                <a:solidFill>
                  <a:srgbClr val="A4C1D0"/>
                </a:solidFill>
                <a:effectLst>
                  <a:outerShdw blurRad="38100" dist="38100" dir="2700000" algn="tl">
                    <a:srgbClr val="000000">
                      <a:alpha val="43137"/>
                    </a:srgbClr>
                  </a:outerShdw>
                </a:effectLst>
                <a:cs typeface="PT Bold Heading" panose="02010400000000000000" pitchFamily="2" charset="-78"/>
              </a:rPr>
              <a:t>بحوث متدربات معين (6)</a:t>
            </a:r>
            <a:endParaRPr lang="en-GB" sz="44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graphicFrame>
        <p:nvGraphicFramePr>
          <p:cNvPr id="11" name="جدول 10"/>
          <p:cNvGraphicFramePr>
            <a:graphicFrameLocks noGrp="1"/>
          </p:cNvGraphicFramePr>
          <p:nvPr>
            <p:extLst>
              <p:ext uri="{D42A27DB-BD31-4B8C-83A1-F6EECF244321}">
                <p14:modId xmlns:p14="http://schemas.microsoft.com/office/powerpoint/2010/main" val="3728048213"/>
              </p:ext>
            </p:extLst>
          </p:nvPr>
        </p:nvGraphicFramePr>
        <p:xfrm>
          <a:off x="423332" y="2306687"/>
          <a:ext cx="6163734" cy="4395586"/>
        </p:xfrm>
        <a:graphic>
          <a:graphicData uri="http://schemas.openxmlformats.org/drawingml/2006/table">
            <a:tbl>
              <a:tblPr rtl="1" firstRow="1" bandRow="1">
                <a:tableStyleId>{5C22544A-7EE6-4342-B048-85BDC9FD1C3A}</a:tableStyleId>
              </a:tblPr>
              <a:tblGrid>
                <a:gridCol w="448881">
                  <a:extLst>
                    <a:ext uri="{9D8B030D-6E8A-4147-A177-3AD203B41FA5}">
                      <a16:colId xmlns:a16="http://schemas.microsoft.com/office/drawing/2014/main" xmlns="" val="20000"/>
                    </a:ext>
                  </a:extLst>
                </a:gridCol>
                <a:gridCol w="2060162">
                  <a:extLst>
                    <a:ext uri="{9D8B030D-6E8A-4147-A177-3AD203B41FA5}">
                      <a16:colId xmlns:a16="http://schemas.microsoft.com/office/drawing/2014/main" xmlns="" val="20001"/>
                    </a:ext>
                  </a:extLst>
                </a:gridCol>
                <a:gridCol w="3654691">
                  <a:extLst>
                    <a:ext uri="{9D8B030D-6E8A-4147-A177-3AD203B41FA5}">
                      <a16:colId xmlns:a16="http://schemas.microsoft.com/office/drawing/2014/main" xmlns="" val="20002"/>
                    </a:ext>
                  </a:extLst>
                </a:gridCol>
              </a:tblGrid>
              <a:tr h="405023">
                <a:tc>
                  <a:txBody>
                    <a:bodyPr/>
                    <a:lstStyle/>
                    <a:p>
                      <a:pPr algn="ctr" rtl="1"/>
                      <a:r>
                        <a:rPr lang="ar-SA" sz="1400" dirty="0">
                          <a:cs typeface="+mn-cs"/>
                        </a:rPr>
                        <a:t>م</a:t>
                      </a:r>
                    </a:p>
                  </a:txBody>
                  <a:tcPr anchor="ctr"/>
                </a:tc>
                <a:tc>
                  <a:txBody>
                    <a:bodyPr/>
                    <a:lstStyle/>
                    <a:p>
                      <a:pPr algn="ctr" rtl="1"/>
                      <a:r>
                        <a:rPr lang="ar-SA" sz="1400" dirty="0">
                          <a:cs typeface="+mn-cs"/>
                        </a:rPr>
                        <a:t>الاسم</a:t>
                      </a:r>
                    </a:p>
                  </a:txBody>
                  <a:tcPr anchor="ctr"/>
                </a:tc>
                <a:tc>
                  <a:txBody>
                    <a:bodyPr/>
                    <a:lstStyle/>
                    <a:p>
                      <a:pPr algn="ctr" rtl="1"/>
                      <a:r>
                        <a:rPr lang="ar-SA" sz="1400" dirty="0">
                          <a:cs typeface="+mn-cs"/>
                        </a:rPr>
                        <a:t>عنوان البحث</a:t>
                      </a:r>
                    </a:p>
                  </a:txBody>
                  <a:tcPr anchor="ctr"/>
                </a:tc>
                <a:extLst>
                  <a:ext uri="{0D108BD9-81ED-4DB2-BD59-A6C34878D82A}">
                    <a16:rowId xmlns:a16="http://schemas.microsoft.com/office/drawing/2014/main" xmlns="" val="10000"/>
                  </a:ext>
                </a:extLst>
              </a:tr>
              <a:tr h="432764">
                <a:tc>
                  <a:txBody>
                    <a:bodyPr/>
                    <a:lstStyle/>
                    <a:p>
                      <a:pPr algn="ctr"/>
                      <a:r>
                        <a:rPr lang="ar-SA" sz="1400" dirty="0">
                          <a:solidFill>
                            <a:schemeClr val="bg1"/>
                          </a:solidFill>
                          <a:cs typeface="+mn-cs"/>
                        </a:rPr>
                        <a:t>11-</a:t>
                      </a:r>
                    </a:p>
                  </a:txBody>
                  <a:tcPr anchor="ctr"/>
                </a:tc>
                <a:tc>
                  <a:txBody>
                    <a:bodyPr/>
                    <a:lstStyle/>
                    <a:p>
                      <a:pPr algn="ctr" rtl="1">
                        <a:spcAft>
                          <a:spcPts val="0"/>
                        </a:spcAft>
                      </a:pPr>
                      <a:r>
                        <a:rPr lang="ar-SA" sz="1400">
                          <a:solidFill>
                            <a:srgbClr val="000000"/>
                          </a:solidFill>
                          <a:effectLst/>
                          <a:latin typeface="Calibri"/>
                          <a:ea typeface="Traditional Arabic"/>
                          <a:cs typeface="+mn-cs"/>
                        </a:rPr>
                        <a:t>ختام فايز المرزوق </a:t>
                      </a:r>
                      <a:endParaRPr lang="en-US" sz="1400">
                        <a:effectLst/>
                        <a:latin typeface="Calibri"/>
                        <a:ea typeface="Calibri"/>
                        <a:cs typeface="+mn-cs"/>
                      </a:endParaRPr>
                    </a:p>
                  </a:txBody>
                  <a:tcPr marL="68580" marR="68580" marT="0" marB="0" anchor="ctr"/>
                </a:tc>
                <a:tc>
                  <a:txBody>
                    <a:bodyPr/>
                    <a:lstStyle/>
                    <a:p>
                      <a:pPr algn="ctr" rtl="1"/>
                      <a:r>
                        <a:rPr lang="ar-SA" sz="1400" b="1" dirty="0">
                          <a:solidFill>
                            <a:srgbClr val="7030A0"/>
                          </a:solidFill>
                          <a:latin typeface="Arabic Typesetting" panose="03020402040406030203" pitchFamily="66" charset="-78"/>
                          <a:cs typeface="+mn-cs"/>
                        </a:rPr>
                        <a:t>حكم استبدال الكمامة</a:t>
                      </a:r>
                      <a:r>
                        <a:rPr lang="ar-SA" sz="1400" b="1" baseline="0" dirty="0">
                          <a:solidFill>
                            <a:srgbClr val="7030A0"/>
                          </a:solidFill>
                          <a:latin typeface="Arabic Typesetting" panose="03020402040406030203" pitchFamily="66" charset="-78"/>
                          <a:cs typeface="+mn-cs"/>
                        </a:rPr>
                        <a:t> عن غطاء الوجه</a:t>
                      </a:r>
                      <a:endParaRPr lang="ar-SA" sz="1400" dirty="0">
                        <a:cs typeface="+mn-cs"/>
                      </a:endParaRPr>
                    </a:p>
                  </a:txBody>
                  <a:tcPr anchor="ctr"/>
                </a:tc>
                <a:extLst>
                  <a:ext uri="{0D108BD9-81ED-4DB2-BD59-A6C34878D82A}">
                    <a16:rowId xmlns:a16="http://schemas.microsoft.com/office/drawing/2014/main" xmlns="" val="10001"/>
                  </a:ext>
                </a:extLst>
              </a:tr>
              <a:tr h="432764">
                <a:tc>
                  <a:txBody>
                    <a:bodyPr/>
                    <a:lstStyle/>
                    <a:p>
                      <a:pPr algn="ctr"/>
                      <a:r>
                        <a:rPr lang="ar-SA" sz="1400" dirty="0">
                          <a:solidFill>
                            <a:schemeClr val="bg1"/>
                          </a:solidFill>
                          <a:cs typeface="+mn-cs"/>
                        </a:rPr>
                        <a:t>12-</a:t>
                      </a:r>
                    </a:p>
                  </a:txBody>
                  <a:tcPr anchor="ctr"/>
                </a:tc>
                <a:tc>
                  <a:txBody>
                    <a:bodyPr/>
                    <a:lstStyle/>
                    <a:p>
                      <a:pPr algn="ctr" rtl="1">
                        <a:spcAft>
                          <a:spcPts val="0"/>
                        </a:spcAft>
                      </a:pPr>
                      <a:r>
                        <a:rPr lang="ar-SA" sz="1400" dirty="0">
                          <a:solidFill>
                            <a:srgbClr val="000000"/>
                          </a:solidFill>
                          <a:effectLst/>
                          <a:latin typeface="Calibri"/>
                          <a:ea typeface="Traditional Arabic"/>
                          <a:cs typeface="+mn-cs"/>
                        </a:rPr>
                        <a:t>دُنا علي </a:t>
                      </a:r>
                      <a:r>
                        <a:rPr lang="ar-SA" sz="1400" dirty="0" err="1">
                          <a:solidFill>
                            <a:srgbClr val="000000"/>
                          </a:solidFill>
                          <a:effectLst/>
                          <a:latin typeface="Calibri"/>
                          <a:ea typeface="Traditional Arabic"/>
                          <a:cs typeface="+mn-cs"/>
                        </a:rPr>
                        <a:t>الجوعي</a:t>
                      </a:r>
                      <a:r>
                        <a:rPr lang="ar-SA" sz="1400" dirty="0">
                          <a:solidFill>
                            <a:srgbClr val="000000"/>
                          </a:solidFill>
                          <a:effectLst/>
                          <a:latin typeface="Calibri"/>
                          <a:ea typeface="Traditional Arabic"/>
                          <a:cs typeface="+mn-cs"/>
                        </a:rPr>
                        <a:t> </a:t>
                      </a:r>
                      <a:endParaRPr lang="en-US" sz="1400" dirty="0">
                        <a:effectLst/>
                        <a:latin typeface="Calibri"/>
                        <a:ea typeface="Calibri"/>
                        <a:cs typeface="+mn-cs"/>
                      </a:endParaRPr>
                    </a:p>
                  </a:txBody>
                  <a:tcPr marL="68580" marR="68580" marT="0" marB="0" anchor="ctr"/>
                </a:tc>
                <a:tc>
                  <a:txBody>
                    <a:bodyPr/>
                    <a:lstStyle/>
                    <a:p>
                      <a:pPr algn="ctr" rtl="1"/>
                      <a:r>
                        <a:rPr lang="ar-SA" sz="1400" b="1" kern="1200" dirty="0">
                          <a:solidFill>
                            <a:srgbClr val="7030A0"/>
                          </a:solidFill>
                          <a:latin typeface="Arabic Typesetting" panose="03020402040406030203" pitchFamily="66" charset="-78"/>
                          <a:ea typeface="+mn-ea"/>
                          <a:cs typeface="+mn-cs"/>
                        </a:rPr>
                        <a:t>أسباب ضعف التأثير الدعوي لدى الفتيات</a:t>
                      </a:r>
                    </a:p>
                  </a:txBody>
                  <a:tcPr anchor="ctr"/>
                </a:tc>
                <a:extLst>
                  <a:ext uri="{0D108BD9-81ED-4DB2-BD59-A6C34878D82A}">
                    <a16:rowId xmlns:a16="http://schemas.microsoft.com/office/drawing/2014/main" xmlns="" val="10002"/>
                  </a:ext>
                </a:extLst>
              </a:tr>
              <a:tr h="432764">
                <a:tc>
                  <a:txBody>
                    <a:bodyPr/>
                    <a:lstStyle/>
                    <a:p>
                      <a:pPr algn="ctr"/>
                      <a:r>
                        <a:rPr lang="ar-SA" sz="1400" dirty="0">
                          <a:solidFill>
                            <a:schemeClr val="bg1"/>
                          </a:solidFill>
                          <a:cs typeface="+mn-cs"/>
                        </a:rPr>
                        <a:t>13-</a:t>
                      </a:r>
                    </a:p>
                  </a:txBody>
                  <a:tcPr anchor="ctr"/>
                </a:tc>
                <a:tc>
                  <a:txBody>
                    <a:bodyPr/>
                    <a:lstStyle/>
                    <a:p>
                      <a:pPr algn="ctr" rtl="1"/>
                      <a:r>
                        <a:rPr lang="ar-SA" sz="1400" kern="1200" dirty="0">
                          <a:solidFill>
                            <a:srgbClr val="000000"/>
                          </a:solidFill>
                          <a:effectLst/>
                          <a:latin typeface="Calibri"/>
                          <a:ea typeface="Traditional Arabic"/>
                          <a:cs typeface="+mn-cs"/>
                        </a:rPr>
                        <a:t>رنا سليمان المحيميد</a:t>
                      </a:r>
                    </a:p>
                  </a:txBody>
                  <a:tcPr marL="68580" marR="68580" marT="0" marB="0" anchor="ctr"/>
                </a:tc>
                <a:tc>
                  <a:txBody>
                    <a:bodyPr/>
                    <a:lstStyle/>
                    <a:p>
                      <a:pPr algn="ctr" rtl="1"/>
                      <a:r>
                        <a:rPr lang="ar-SA" sz="1400" b="1" kern="1200" dirty="0">
                          <a:solidFill>
                            <a:srgbClr val="7030A0"/>
                          </a:solidFill>
                          <a:latin typeface="Arabic Typesetting" panose="03020402040406030203" pitchFamily="66" charset="-78"/>
                          <a:ea typeface="+mn-ea"/>
                          <a:cs typeface="+mn-cs"/>
                        </a:rPr>
                        <a:t>فقدان الهوية الإسلامية وتأثيرها النفسي على الناشئة</a:t>
                      </a:r>
                    </a:p>
                  </a:txBody>
                  <a:tcPr anchor="ctr"/>
                </a:tc>
                <a:extLst>
                  <a:ext uri="{0D108BD9-81ED-4DB2-BD59-A6C34878D82A}">
                    <a16:rowId xmlns:a16="http://schemas.microsoft.com/office/drawing/2014/main" xmlns="" val="10003"/>
                  </a:ext>
                </a:extLst>
              </a:tr>
              <a:tr h="432764">
                <a:tc>
                  <a:txBody>
                    <a:bodyPr/>
                    <a:lstStyle/>
                    <a:p>
                      <a:pPr algn="ctr"/>
                      <a:r>
                        <a:rPr lang="ar-SA" sz="1400" dirty="0">
                          <a:solidFill>
                            <a:schemeClr val="bg1"/>
                          </a:solidFill>
                          <a:cs typeface="+mn-cs"/>
                        </a:rPr>
                        <a:t>14-</a:t>
                      </a:r>
                    </a:p>
                  </a:txBody>
                  <a:tcPr anchor="ctr"/>
                </a:tc>
                <a:tc>
                  <a:txBody>
                    <a:bodyPr/>
                    <a:lstStyle/>
                    <a:p>
                      <a:pPr algn="ctr" rtl="1">
                        <a:spcAft>
                          <a:spcPts val="0"/>
                        </a:spcAft>
                      </a:pPr>
                      <a:r>
                        <a:rPr lang="ar-SA" sz="1400">
                          <a:solidFill>
                            <a:srgbClr val="000000"/>
                          </a:solidFill>
                          <a:effectLst/>
                          <a:latin typeface="Calibri"/>
                          <a:ea typeface="Traditional Arabic"/>
                          <a:cs typeface="+mn-cs"/>
                        </a:rPr>
                        <a:t>رزان غانم ناصر الغانم </a:t>
                      </a:r>
                      <a:endParaRPr lang="en-US" sz="1400">
                        <a:effectLst/>
                        <a:latin typeface="Calibri"/>
                        <a:ea typeface="Calibri"/>
                        <a:cs typeface="+mn-cs"/>
                      </a:endParaRPr>
                    </a:p>
                  </a:txBody>
                  <a:tcPr marL="68580" marR="68580" marT="0" marB="0" anchor="ctr"/>
                </a:tc>
                <a:tc>
                  <a:txBody>
                    <a:bodyPr/>
                    <a:lstStyle/>
                    <a:p>
                      <a:pPr algn="ctr" rtl="1"/>
                      <a:r>
                        <a:rPr lang="ar-SA" sz="1400" b="1" kern="1200" dirty="0">
                          <a:solidFill>
                            <a:srgbClr val="7030A0"/>
                          </a:solidFill>
                          <a:latin typeface="Arabic Typesetting" panose="03020402040406030203" pitchFamily="66" charset="-78"/>
                          <a:ea typeface="+mn-ea"/>
                          <a:cs typeface="+mn-cs"/>
                        </a:rPr>
                        <a:t>أساليب التربية الإيمانية في القرآن الكريم (مرحلة الطفولة المبكرة)</a:t>
                      </a:r>
                    </a:p>
                  </a:txBody>
                  <a:tcPr anchor="ctr"/>
                </a:tc>
                <a:extLst>
                  <a:ext uri="{0D108BD9-81ED-4DB2-BD59-A6C34878D82A}">
                    <a16:rowId xmlns:a16="http://schemas.microsoft.com/office/drawing/2014/main" xmlns="" val="10004"/>
                  </a:ext>
                </a:extLst>
              </a:tr>
              <a:tr h="432764">
                <a:tc>
                  <a:txBody>
                    <a:bodyPr/>
                    <a:lstStyle/>
                    <a:p>
                      <a:pPr algn="ctr"/>
                      <a:r>
                        <a:rPr lang="ar-SA" sz="1400" dirty="0">
                          <a:solidFill>
                            <a:schemeClr val="bg1"/>
                          </a:solidFill>
                          <a:cs typeface="+mn-cs"/>
                        </a:rPr>
                        <a:t>15-</a:t>
                      </a:r>
                    </a:p>
                  </a:txBody>
                  <a:tcPr anchor="ctr"/>
                </a:tc>
                <a:tc>
                  <a:txBody>
                    <a:bodyPr/>
                    <a:lstStyle/>
                    <a:p>
                      <a:pPr algn="ctr" rtl="1">
                        <a:spcAft>
                          <a:spcPts val="0"/>
                        </a:spcAft>
                      </a:pPr>
                      <a:r>
                        <a:rPr lang="ar-SA" sz="1400">
                          <a:solidFill>
                            <a:srgbClr val="000000"/>
                          </a:solidFill>
                          <a:effectLst/>
                          <a:latin typeface="Calibri"/>
                          <a:ea typeface="Traditional Arabic"/>
                          <a:cs typeface="+mn-cs"/>
                        </a:rPr>
                        <a:t>روان بنت علي بن عبدالله البكري</a:t>
                      </a:r>
                      <a:endParaRPr lang="en-US" sz="1400">
                        <a:effectLst/>
                        <a:latin typeface="Calibri"/>
                        <a:ea typeface="Calibri"/>
                        <a:cs typeface="+mn-cs"/>
                      </a:endParaRPr>
                    </a:p>
                  </a:txBody>
                  <a:tcPr marL="68580" marR="68580" marT="0" marB="0" anchor="ctr"/>
                </a:tc>
                <a:tc>
                  <a:txBody>
                    <a:bodyPr/>
                    <a:lstStyle/>
                    <a:p>
                      <a:pPr algn="ctr" rtl="1"/>
                      <a:r>
                        <a:rPr lang="ar-SA" sz="1400" b="1" kern="1200" dirty="0">
                          <a:solidFill>
                            <a:srgbClr val="7030A0"/>
                          </a:solidFill>
                          <a:latin typeface="Arabic Typesetting" panose="03020402040406030203" pitchFamily="66" charset="-78"/>
                          <a:ea typeface="+mn-ea"/>
                          <a:cs typeface="+mn-cs"/>
                        </a:rPr>
                        <a:t>أثر المرأة في غرس العقيد الصحيحة</a:t>
                      </a:r>
                      <a:r>
                        <a:rPr lang="ar-SA" sz="1400" b="1" kern="1200" baseline="0" dirty="0">
                          <a:solidFill>
                            <a:srgbClr val="7030A0"/>
                          </a:solidFill>
                          <a:latin typeface="Arabic Typesetting" panose="03020402040406030203" pitchFamily="66" charset="-78"/>
                          <a:ea typeface="+mn-ea"/>
                          <a:cs typeface="+mn-cs"/>
                        </a:rPr>
                        <a:t> للطفل</a:t>
                      </a:r>
                      <a:endParaRPr lang="ar-SA" sz="1400" b="1" kern="1200" dirty="0">
                        <a:solidFill>
                          <a:srgbClr val="7030A0"/>
                        </a:solidFill>
                        <a:latin typeface="Arabic Typesetting" panose="03020402040406030203" pitchFamily="66" charset="-78"/>
                        <a:ea typeface="+mn-ea"/>
                        <a:cs typeface="+mn-cs"/>
                      </a:endParaRPr>
                    </a:p>
                  </a:txBody>
                  <a:tcPr anchor="ctr"/>
                </a:tc>
                <a:extLst>
                  <a:ext uri="{0D108BD9-81ED-4DB2-BD59-A6C34878D82A}">
                    <a16:rowId xmlns:a16="http://schemas.microsoft.com/office/drawing/2014/main" xmlns="" val="10005"/>
                  </a:ext>
                </a:extLst>
              </a:tr>
              <a:tr h="432764">
                <a:tc>
                  <a:txBody>
                    <a:bodyPr/>
                    <a:lstStyle/>
                    <a:p>
                      <a:pPr algn="ctr"/>
                      <a:r>
                        <a:rPr lang="ar-SA" sz="1400" dirty="0">
                          <a:solidFill>
                            <a:schemeClr val="bg1"/>
                          </a:solidFill>
                          <a:cs typeface="+mn-cs"/>
                        </a:rPr>
                        <a:t>16-</a:t>
                      </a: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1400" dirty="0">
                          <a:solidFill>
                            <a:srgbClr val="000000"/>
                          </a:solidFill>
                          <a:effectLst/>
                          <a:latin typeface="+mn-lt"/>
                          <a:ea typeface="Traditional Arabic"/>
                          <a:cs typeface="+mn-cs"/>
                        </a:rPr>
                        <a:t>نجود حمد عبد الله البكري</a:t>
                      </a:r>
                      <a:endParaRPr lang="en-US" sz="1400" dirty="0">
                        <a:effectLst/>
                        <a:latin typeface="+mn-lt"/>
                        <a:ea typeface="Calibri"/>
                        <a:cs typeface="+mn-cs"/>
                      </a:endParaRPr>
                    </a:p>
                  </a:txBody>
                  <a:tcPr marL="68580" marR="68580" marT="0" marB="0" anchor="ctr"/>
                </a:tc>
                <a:tc>
                  <a:txBody>
                    <a:bodyPr/>
                    <a:lstStyle/>
                    <a:p>
                      <a:pPr algn="ctr" rtl="1"/>
                      <a:r>
                        <a:rPr lang="ar-SA" sz="1400" b="1" kern="1200" dirty="0">
                          <a:solidFill>
                            <a:srgbClr val="7030A0"/>
                          </a:solidFill>
                          <a:latin typeface="Arabic Typesetting" panose="03020402040406030203" pitchFamily="66" charset="-78"/>
                          <a:ea typeface="+mn-ea"/>
                          <a:cs typeface="+mn-cs"/>
                        </a:rPr>
                        <a:t>أحكام اختلاط المرأة في نطاق العمل</a:t>
                      </a:r>
                    </a:p>
                  </a:txBody>
                  <a:tcPr anchor="ctr"/>
                </a:tc>
                <a:extLst>
                  <a:ext uri="{0D108BD9-81ED-4DB2-BD59-A6C34878D82A}">
                    <a16:rowId xmlns:a16="http://schemas.microsoft.com/office/drawing/2014/main" xmlns="" val="10006"/>
                  </a:ext>
                </a:extLst>
              </a:tr>
              <a:tr h="432764">
                <a:tc>
                  <a:txBody>
                    <a:bodyPr/>
                    <a:lstStyle/>
                    <a:p>
                      <a:pPr algn="ctr"/>
                      <a:r>
                        <a:rPr lang="ar-SA" sz="1400" dirty="0">
                          <a:solidFill>
                            <a:schemeClr val="bg1"/>
                          </a:solidFill>
                          <a:cs typeface="+mn-cs"/>
                        </a:rPr>
                        <a:t>17-</a:t>
                      </a:r>
                    </a:p>
                  </a:txBody>
                  <a:tcPr anchor="ctr"/>
                </a:tc>
                <a:tc>
                  <a:txBody>
                    <a:bodyPr/>
                    <a:lstStyle/>
                    <a:p>
                      <a:pPr algn="ctr" rtl="1">
                        <a:spcAft>
                          <a:spcPts val="0"/>
                        </a:spcAft>
                      </a:pPr>
                      <a:r>
                        <a:rPr lang="ar-SA" sz="1400" dirty="0">
                          <a:effectLst/>
                          <a:latin typeface="Calibri"/>
                          <a:ea typeface="Calibri"/>
                          <a:cs typeface="+mn-cs"/>
                        </a:rPr>
                        <a:t>خديجة</a:t>
                      </a:r>
                      <a:r>
                        <a:rPr lang="ar-SA" sz="1400" baseline="0" dirty="0">
                          <a:effectLst/>
                          <a:latin typeface="Calibri"/>
                          <a:ea typeface="Calibri"/>
                          <a:cs typeface="+mn-cs"/>
                        </a:rPr>
                        <a:t> محمد </a:t>
                      </a:r>
                      <a:r>
                        <a:rPr lang="ar-SA" sz="1400" baseline="0" dirty="0" err="1">
                          <a:effectLst/>
                          <a:latin typeface="Calibri"/>
                          <a:ea typeface="Calibri"/>
                          <a:cs typeface="+mn-cs"/>
                        </a:rPr>
                        <a:t>فوفانا</a:t>
                      </a:r>
                      <a:endParaRPr lang="en-US" sz="1400" dirty="0">
                        <a:effectLst/>
                        <a:latin typeface="Calibri"/>
                        <a:ea typeface="Calibri"/>
                        <a:cs typeface="+mn-cs"/>
                      </a:endParaRPr>
                    </a:p>
                  </a:txBody>
                  <a:tcPr marL="68580" marR="68580" marT="0" marB="0" anchor="ctr"/>
                </a:tc>
                <a:tc>
                  <a:txBody>
                    <a:bodyPr/>
                    <a:lstStyle/>
                    <a:p>
                      <a:pPr algn="ctr" rtl="1"/>
                      <a:r>
                        <a:rPr lang="ar-SA" sz="1400" b="1" kern="1200" dirty="0">
                          <a:solidFill>
                            <a:srgbClr val="7030A0"/>
                          </a:solidFill>
                          <a:latin typeface="Arabic Typesetting" panose="03020402040406030203" pitchFamily="66" charset="-78"/>
                          <a:ea typeface="+mn-ea"/>
                          <a:cs typeface="+mn-cs"/>
                        </a:rPr>
                        <a:t>حقوق المرأة المطلقة في ضوء السنة النبوية</a:t>
                      </a:r>
                    </a:p>
                  </a:txBody>
                  <a:tcPr anchor="ctr"/>
                </a:tc>
                <a:extLst>
                  <a:ext uri="{0D108BD9-81ED-4DB2-BD59-A6C34878D82A}">
                    <a16:rowId xmlns:a16="http://schemas.microsoft.com/office/drawing/2014/main" xmlns="" val="10007"/>
                  </a:ext>
                </a:extLst>
              </a:tr>
              <a:tr h="432764">
                <a:tc>
                  <a:txBody>
                    <a:bodyPr/>
                    <a:lstStyle/>
                    <a:p>
                      <a:pPr algn="ctr"/>
                      <a:r>
                        <a:rPr lang="ar-SA" sz="1400" dirty="0">
                          <a:solidFill>
                            <a:schemeClr val="bg1"/>
                          </a:solidFill>
                          <a:cs typeface="+mn-cs"/>
                        </a:rPr>
                        <a:t>18-</a:t>
                      </a:r>
                    </a:p>
                  </a:txBody>
                  <a:tcPr anchor="ctr"/>
                </a:tc>
                <a:tc>
                  <a:txBody>
                    <a:bodyPr/>
                    <a:lstStyle/>
                    <a:p>
                      <a:pPr algn="ctr" rtl="1">
                        <a:spcAft>
                          <a:spcPts val="0"/>
                        </a:spcAft>
                      </a:pPr>
                      <a:r>
                        <a:rPr lang="ar-SA" sz="1400" dirty="0">
                          <a:effectLst/>
                          <a:latin typeface="Calibri"/>
                          <a:ea typeface="Calibri"/>
                          <a:cs typeface="+mn-cs"/>
                        </a:rPr>
                        <a:t>زينب محمد</a:t>
                      </a:r>
                      <a:endParaRPr lang="en-US" sz="1400" dirty="0">
                        <a:effectLst/>
                        <a:latin typeface="Calibri"/>
                        <a:ea typeface="Calibri"/>
                        <a:cs typeface="+mn-cs"/>
                      </a:endParaRPr>
                    </a:p>
                  </a:txBody>
                  <a:tcPr marL="68580" marR="68580" marT="0" marB="0" anchor="ctr"/>
                </a:tc>
                <a:tc>
                  <a:txBody>
                    <a:bodyPr/>
                    <a:lstStyle/>
                    <a:p>
                      <a:pPr algn="ctr" rtl="1"/>
                      <a:r>
                        <a:rPr lang="ar-SA" sz="1400" b="1" kern="1200" dirty="0">
                          <a:solidFill>
                            <a:srgbClr val="7030A0"/>
                          </a:solidFill>
                          <a:latin typeface="Arabic Typesetting" panose="03020402040406030203" pitchFamily="66" charset="-78"/>
                          <a:ea typeface="+mn-ea"/>
                          <a:cs typeface="+mn-cs"/>
                        </a:rPr>
                        <a:t>تربية الأطفال على الرقابة الذاتية</a:t>
                      </a:r>
                    </a:p>
                  </a:txBody>
                  <a:tcPr anchor="ctr"/>
                </a:tc>
                <a:extLst>
                  <a:ext uri="{0D108BD9-81ED-4DB2-BD59-A6C34878D82A}">
                    <a16:rowId xmlns:a16="http://schemas.microsoft.com/office/drawing/2014/main" xmlns="" val="10008"/>
                  </a:ext>
                </a:extLst>
              </a:tr>
              <a:tr h="443055">
                <a:tc>
                  <a:txBody>
                    <a:bodyPr/>
                    <a:lstStyle/>
                    <a:p>
                      <a:pPr algn="ctr"/>
                      <a:r>
                        <a:rPr lang="ar-SA" sz="1400" dirty="0">
                          <a:solidFill>
                            <a:schemeClr val="bg1"/>
                          </a:solidFill>
                          <a:cs typeface="+mn-cs"/>
                        </a:rPr>
                        <a:t>19-</a:t>
                      </a:r>
                    </a:p>
                  </a:txBody>
                  <a:tcPr anchor="ctr"/>
                </a:tc>
                <a:tc>
                  <a:txBody>
                    <a:bodyPr/>
                    <a:lstStyle/>
                    <a:p>
                      <a:pPr algn="ctr" rtl="1">
                        <a:spcAft>
                          <a:spcPts val="0"/>
                        </a:spcAft>
                      </a:pPr>
                      <a:r>
                        <a:rPr lang="ar-SA" sz="1400" kern="1200" dirty="0">
                          <a:solidFill>
                            <a:schemeClr val="dk1"/>
                          </a:solidFill>
                          <a:effectLst/>
                          <a:latin typeface="Calibri"/>
                          <a:ea typeface="Calibri"/>
                          <a:cs typeface="+mn-cs"/>
                        </a:rPr>
                        <a:t>رزان غانم ناصر الغانم </a:t>
                      </a:r>
                      <a:endParaRPr lang="en-US" sz="1400" kern="1200" dirty="0">
                        <a:solidFill>
                          <a:schemeClr val="dk1"/>
                        </a:solidFill>
                        <a:effectLst/>
                        <a:latin typeface="Calibri"/>
                        <a:ea typeface="Calibri"/>
                        <a:cs typeface="+mn-cs"/>
                      </a:endParaRPr>
                    </a:p>
                  </a:txBody>
                  <a:tcPr marL="68580" marR="68580" marT="0" marB="0" anchor="ctr"/>
                </a:tc>
                <a:tc>
                  <a:txBody>
                    <a:bodyPr/>
                    <a:lstStyle/>
                    <a:p>
                      <a:pPr algn="ctr" rtl="1"/>
                      <a:r>
                        <a:rPr lang="ar-SA" sz="1400" b="1" kern="1200" dirty="0">
                          <a:solidFill>
                            <a:srgbClr val="7030A0"/>
                          </a:solidFill>
                          <a:latin typeface="Arabic Typesetting" panose="03020402040406030203" pitchFamily="66" charset="-78"/>
                          <a:ea typeface="+mn-ea"/>
                          <a:cs typeface="+mn-cs"/>
                        </a:rPr>
                        <a:t>صلة</a:t>
                      </a:r>
                      <a:r>
                        <a:rPr lang="ar-SA" sz="1400" b="1" kern="1200" baseline="0" dirty="0">
                          <a:solidFill>
                            <a:srgbClr val="7030A0"/>
                          </a:solidFill>
                          <a:latin typeface="Arabic Typesetting" panose="03020402040406030203" pitchFamily="66" charset="-78"/>
                          <a:ea typeface="+mn-ea"/>
                          <a:cs typeface="+mn-cs"/>
                        </a:rPr>
                        <a:t> الرحم وأثرها على الدعوة النسائية</a:t>
                      </a:r>
                      <a:endParaRPr lang="ar-SA" sz="1400" b="1" kern="1200" dirty="0">
                        <a:solidFill>
                          <a:srgbClr val="7030A0"/>
                        </a:solidFill>
                        <a:latin typeface="Arabic Typesetting" panose="03020402040406030203" pitchFamily="66" charset="-78"/>
                        <a:ea typeface="+mn-ea"/>
                        <a:cs typeface="+mn-cs"/>
                      </a:endParaRPr>
                    </a:p>
                  </a:txBody>
                  <a:tcPr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15709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1612053" y="1413710"/>
            <a:ext cx="4457290" cy="755773"/>
          </a:xfrm>
          <a:prstGeom prst="rect">
            <a:avLst/>
          </a:prstGeom>
        </p:spPr>
        <p:txBody>
          <a:bodyPr>
            <a:normAutofit fontScale="70000" lnSpcReduction="20000"/>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4400" dirty="0" smtClean="0">
                <a:solidFill>
                  <a:srgbClr val="A4C1D0"/>
                </a:solidFill>
                <a:effectLst>
                  <a:outerShdw blurRad="38100" dist="38100" dir="2700000" algn="tl">
                    <a:srgbClr val="000000">
                      <a:alpha val="43137"/>
                    </a:srgbClr>
                  </a:outerShdw>
                </a:effectLst>
                <a:cs typeface="PT Bold Heading" panose="02010400000000000000" pitchFamily="2" charset="-78"/>
              </a:rPr>
              <a:t>البحوث الفائزة بالمركز الأول </a:t>
            </a:r>
            <a:endParaRPr lang="en-GB" sz="44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sp>
        <p:nvSpPr>
          <p:cNvPr id="11" name="مستطيل: زوايا مستديرة 2">
            <a:extLst>
              <a:ext uri="{FF2B5EF4-FFF2-40B4-BE49-F238E27FC236}">
                <a16:creationId xmlns:a16="http://schemas.microsoft.com/office/drawing/2014/main" xmlns="" id="{AFB50349-F450-402F-8E08-71C6C87DAFAC}"/>
              </a:ext>
            </a:extLst>
          </p:cNvPr>
          <p:cNvSpPr/>
          <p:nvPr/>
        </p:nvSpPr>
        <p:spPr>
          <a:xfrm>
            <a:off x="1432560" y="3977482"/>
            <a:ext cx="4145280" cy="227584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dirty="0">
                <a:solidFill>
                  <a:srgbClr val="7030A0"/>
                </a:solidFill>
              </a:rPr>
              <a:t>1</a:t>
            </a:r>
            <a:r>
              <a:rPr lang="ar-SA" sz="3200" b="1" dirty="0">
                <a:solidFill>
                  <a:srgbClr val="7030A0"/>
                </a:solidFill>
                <a:latin typeface="Arabic Typesetting" panose="03020402040406030203" pitchFamily="66" charset="-78"/>
                <a:cs typeface="Arabic Typesetting" panose="03020402040406030203" pitchFamily="66" charset="-78"/>
              </a:rPr>
              <a:t>/ الجوهرة الحميدي (التوكل على الله وأثره في التعامل مع الأوبئة)</a:t>
            </a:r>
          </a:p>
          <a:p>
            <a:pPr algn="ctr"/>
            <a:r>
              <a:rPr lang="ar-SA" sz="3200" b="1" dirty="0">
                <a:solidFill>
                  <a:srgbClr val="7030A0"/>
                </a:solidFill>
                <a:latin typeface="Arabic Typesetting" panose="03020402040406030203" pitchFamily="66" charset="-78"/>
                <a:cs typeface="Arabic Typesetting" panose="03020402040406030203" pitchFamily="66" charset="-78"/>
              </a:rPr>
              <a:t>2/شهد النفيسة ( العلاج بالطاقة الكونية وقانون الجذب وأثرها على عقيدة الفرد)</a:t>
            </a:r>
          </a:p>
          <a:p>
            <a:pPr algn="ctr"/>
            <a:r>
              <a:rPr lang="ar-SA" sz="3200" b="1" dirty="0">
                <a:solidFill>
                  <a:srgbClr val="7030A0"/>
                </a:solidFill>
                <a:latin typeface="Arabic Typesetting" panose="03020402040406030203" pitchFamily="66" charset="-78"/>
                <a:cs typeface="Arabic Typesetting" panose="03020402040406030203" pitchFamily="66" charset="-78"/>
              </a:rPr>
              <a:t>3/أسماء الغرير(ضعف الخطاب الدعوي في الزمن المعاصر (الأسباب والعلاج )</a:t>
            </a:r>
          </a:p>
          <a:p>
            <a:pPr algn="ctr"/>
            <a:r>
              <a:rPr lang="ar-SA" sz="2400" dirty="0">
                <a:solidFill>
                  <a:srgbClr val="7030A0"/>
                </a:solidFill>
              </a:rPr>
              <a:t>4</a:t>
            </a:r>
            <a:r>
              <a:rPr lang="ar-SA" sz="3200" b="1" dirty="0">
                <a:solidFill>
                  <a:srgbClr val="7030A0"/>
                </a:solidFill>
                <a:latin typeface="Arabic Typesetting" panose="03020402040406030203" pitchFamily="66" charset="-78"/>
                <a:cs typeface="Arabic Typesetting" panose="03020402040406030203" pitchFamily="66" charset="-78"/>
              </a:rPr>
              <a:t>/ خديجة محمد </a:t>
            </a:r>
            <a:r>
              <a:rPr lang="ar-SA" sz="3200" b="1" dirty="0" err="1">
                <a:solidFill>
                  <a:srgbClr val="7030A0"/>
                </a:solidFill>
                <a:latin typeface="Arabic Typesetting" panose="03020402040406030203" pitchFamily="66" charset="-78"/>
                <a:cs typeface="Arabic Typesetting" panose="03020402040406030203" pitchFamily="66" charset="-78"/>
              </a:rPr>
              <a:t>فوفانا</a:t>
            </a:r>
            <a:r>
              <a:rPr lang="ar-SA" sz="3200" b="1" dirty="0">
                <a:solidFill>
                  <a:srgbClr val="7030A0"/>
                </a:solidFill>
                <a:latin typeface="Arabic Typesetting" panose="03020402040406030203" pitchFamily="66" charset="-78"/>
                <a:cs typeface="Arabic Typesetting" panose="03020402040406030203" pitchFamily="66" charset="-78"/>
              </a:rPr>
              <a:t> (حقوق المرأة المطلقة في ضوء السنة النبوية )</a:t>
            </a:r>
          </a:p>
          <a:p>
            <a:pPr algn="ctr"/>
            <a:r>
              <a:rPr lang="ar-SA" sz="3200" b="1" dirty="0">
                <a:solidFill>
                  <a:srgbClr val="7030A0"/>
                </a:solidFill>
                <a:latin typeface="Arabic Typesetting" panose="03020402040406030203" pitchFamily="66" charset="-78"/>
                <a:cs typeface="Arabic Typesetting" panose="03020402040406030203" pitchFamily="66" charset="-78"/>
              </a:rPr>
              <a:t>5/رزان فقيهي ( أساليب التربية الإيمانية في القرآن (مرحلة الطفولة المبكرة)</a:t>
            </a:r>
          </a:p>
          <a:p>
            <a:pPr algn="ctr"/>
            <a:r>
              <a:rPr lang="ar-SA" sz="3200" b="1" dirty="0">
                <a:solidFill>
                  <a:srgbClr val="7030A0"/>
                </a:solidFill>
                <a:latin typeface="Arabic Typesetting" panose="03020402040406030203" pitchFamily="66" charset="-78"/>
                <a:cs typeface="Arabic Typesetting" panose="03020402040406030203" pitchFamily="66" charset="-78"/>
              </a:rPr>
              <a:t>6/بشامة حكمي ( الهشاشة النفسية)  </a:t>
            </a:r>
          </a:p>
          <a:p>
            <a:pPr algn="ctr"/>
            <a:endParaRPr lang="ar-SA" sz="3200" b="1" dirty="0">
              <a:solidFill>
                <a:srgbClr val="7030A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82178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1000"/>
                                        <p:tgtEl>
                                          <p:spTgt spid="11">
                                            <p:txEl>
                                              <p:pRg st="2" end="2"/>
                                            </p:txEl>
                                          </p:spTgt>
                                        </p:tgtEl>
                                      </p:cBhvr>
                                    </p:animEffect>
                                    <p:anim calcmode="lin" valueType="num">
                                      <p:cBhvr>
                                        <p:cTn id="2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1000"/>
                                        <p:tgtEl>
                                          <p:spTgt spid="11">
                                            <p:txEl>
                                              <p:pRg st="3" end="3"/>
                                            </p:txEl>
                                          </p:spTgt>
                                        </p:tgtEl>
                                      </p:cBhvr>
                                    </p:animEffect>
                                    <p:anim calcmode="lin" valueType="num">
                                      <p:cBhvr>
                                        <p:cTn id="34"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fade">
                                      <p:cBhvr>
                                        <p:cTn id="40" dur="1000"/>
                                        <p:tgtEl>
                                          <p:spTgt spid="11">
                                            <p:txEl>
                                              <p:pRg st="4" end="4"/>
                                            </p:txEl>
                                          </p:spTgt>
                                        </p:tgtEl>
                                      </p:cBhvr>
                                    </p:animEffect>
                                    <p:anim calcmode="lin" valueType="num">
                                      <p:cBhvr>
                                        <p:cTn id="4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xEl>
                                              <p:pRg st="5" end="5"/>
                                            </p:txEl>
                                          </p:spTgt>
                                        </p:tgtEl>
                                        <p:attrNameLst>
                                          <p:attrName>style.visibility</p:attrName>
                                        </p:attrNameLst>
                                      </p:cBhvr>
                                      <p:to>
                                        <p:strVal val="visible"/>
                                      </p:to>
                                    </p:set>
                                    <p:animEffect transition="in" filter="fade">
                                      <p:cBhvr>
                                        <p:cTn id="47" dur="1000"/>
                                        <p:tgtEl>
                                          <p:spTgt spid="11">
                                            <p:txEl>
                                              <p:pRg st="5" end="5"/>
                                            </p:txEl>
                                          </p:spTgt>
                                        </p:tgtEl>
                                      </p:cBhvr>
                                    </p:animEffect>
                                    <p:anim calcmode="lin" valueType="num">
                                      <p:cBhvr>
                                        <p:cTn id="4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1427940" y="2232438"/>
            <a:ext cx="4490065" cy="755773"/>
          </a:xfrm>
          <a:prstGeom prst="rect">
            <a:avLst/>
          </a:prstGeom>
        </p:spPr>
        <p:txBody>
          <a:bodyPr>
            <a:normAutofit fontScale="70000" lnSpcReduction="20000"/>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4400" dirty="0" smtClean="0">
                <a:solidFill>
                  <a:srgbClr val="A4C1D0"/>
                </a:solidFill>
                <a:effectLst>
                  <a:outerShdw blurRad="38100" dist="38100" dir="2700000" algn="tl">
                    <a:srgbClr val="000000">
                      <a:alpha val="43137"/>
                    </a:srgbClr>
                  </a:outerShdw>
                </a:effectLst>
                <a:cs typeface="PT Bold Heading" panose="02010400000000000000" pitchFamily="2" charset="-78"/>
              </a:rPr>
              <a:t>البحوث الفائزة بالمركز الثاني  </a:t>
            </a:r>
            <a:endParaRPr lang="en-GB" sz="44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sp>
        <p:nvSpPr>
          <p:cNvPr id="11" name="مستطيل: زوايا مستديرة 2">
            <a:extLst>
              <a:ext uri="{FF2B5EF4-FFF2-40B4-BE49-F238E27FC236}">
                <a16:creationId xmlns:a16="http://schemas.microsoft.com/office/drawing/2014/main" xmlns="" id="{AFB50349-F450-402F-8E08-71C6C87DAFAC}"/>
              </a:ext>
            </a:extLst>
          </p:cNvPr>
          <p:cNvSpPr/>
          <p:nvPr/>
        </p:nvSpPr>
        <p:spPr>
          <a:xfrm>
            <a:off x="1241711" y="2899300"/>
            <a:ext cx="4862521" cy="227584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3200" b="1" dirty="0">
                <a:solidFill>
                  <a:srgbClr val="7030A0"/>
                </a:solidFill>
                <a:latin typeface="Arabic Typesetting" panose="03020402040406030203" pitchFamily="66" charset="-78"/>
                <a:cs typeface="Arabic Typesetting" panose="03020402040406030203" pitchFamily="66" charset="-78"/>
              </a:rPr>
              <a:t>2/زينب محمد (تربية الطفل على الرقابة الذاتية)</a:t>
            </a:r>
          </a:p>
          <a:p>
            <a:pPr algn="ctr"/>
            <a:r>
              <a:rPr lang="ar-SA" sz="3200" b="1" dirty="0">
                <a:solidFill>
                  <a:srgbClr val="7030A0"/>
                </a:solidFill>
                <a:latin typeface="Arabic Typesetting" panose="03020402040406030203" pitchFamily="66" charset="-78"/>
                <a:cs typeface="Arabic Typesetting" panose="03020402040406030203" pitchFamily="66" charset="-78"/>
              </a:rPr>
              <a:t>3/حصة الغنام  (حقوق الطفل في الإسلام )</a:t>
            </a:r>
          </a:p>
        </p:txBody>
      </p:sp>
    </p:spTree>
    <p:extLst>
      <p:ext uri="{BB962C8B-B14F-4D97-AF65-F5344CB8AC3E}">
        <p14:creationId xmlns:p14="http://schemas.microsoft.com/office/powerpoint/2010/main" val="159411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795867" y="1424348"/>
            <a:ext cx="6383867" cy="715133"/>
          </a:xfrm>
          <a:prstGeom prst="rect">
            <a:avLst/>
          </a:prstGeom>
        </p:spPr>
        <p:txBody>
          <a:bodyP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3200" dirty="0" smtClean="0">
                <a:solidFill>
                  <a:srgbClr val="A4C1D0"/>
                </a:solidFill>
                <a:effectLst>
                  <a:outerShdw blurRad="38100" dist="38100" dir="2700000" algn="tl">
                    <a:srgbClr val="000000">
                      <a:alpha val="43137"/>
                    </a:srgbClr>
                  </a:outerShdw>
                </a:effectLst>
                <a:cs typeface="PT Bold Heading" panose="02010400000000000000" pitchFamily="2" charset="-78"/>
              </a:rPr>
              <a:t>المشاريع التي تم إنجازها بتوفيق الله </a:t>
            </a:r>
            <a:endParaRPr lang="en-GB" sz="32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graphicFrame>
        <p:nvGraphicFramePr>
          <p:cNvPr id="11" name="جدول 10"/>
          <p:cNvGraphicFramePr>
            <a:graphicFrameLocks noGrp="1"/>
          </p:cNvGraphicFramePr>
          <p:nvPr>
            <p:extLst>
              <p:ext uri="{D42A27DB-BD31-4B8C-83A1-F6EECF244321}">
                <p14:modId xmlns:p14="http://schemas.microsoft.com/office/powerpoint/2010/main" val="2966052132"/>
              </p:ext>
            </p:extLst>
          </p:nvPr>
        </p:nvGraphicFramePr>
        <p:xfrm>
          <a:off x="154961" y="2368617"/>
          <a:ext cx="6413572" cy="4217667"/>
        </p:xfrm>
        <a:graphic>
          <a:graphicData uri="http://schemas.openxmlformats.org/drawingml/2006/table">
            <a:tbl>
              <a:tblPr rtl="1" firstRow="1" bandRow="1">
                <a:tableStyleId>{3B4B98B0-60AC-42C2-AFA5-B58CD77FA1E5}</a:tableStyleId>
              </a:tblPr>
              <a:tblGrid>
                <a:gridCol w="425248">
                  <a:extLst>
                    <a:ext uri="{9D8B030D-6E8A-4147-A177-3AD203B41FA5}">
                      <a16:colId xmlns:a16="http://schemas.microsoft.com/office/drawing/2014/main" xmlns="" val="20000"/>
                    </a:ext>
                  </a:extLst>
                </a:gridCol>
                <a:gridCol w="1454352">
                  <a:extLst>
                    <a:ext uri="{9D8B030D-6E8A-4147-A177-3AD203B41FA5}">
                      <a16:colId xmlns:a16="http://schemas.microsoft.com/office/drawing/2014/main" xmlns="" val="20001"/>
                    </a:ext>
                  </a:extLst>
                </a:gridCol>
                <a:gridCol w="2150534">
                  <a:extLst>
                    <a:ext uri="{9D8B030D-6E8A-4147-A177-3AD203B41FA5}">
                      <a16:colId xmlns:a16="http://schemas.microsoft.com/office/drawing/2014/main" xmlns="" val="20002"/>
                    </a:ext>
                  </a:extLst>
                </a:gridCol>
                <a:gridCol w="2383438">
                  <a:extLst>
                    <a:ext uri="{9D8B030D-6E8A-4147-A177-3AD203B41FA5}">
                      <a16:colId xmlns:a16="http://schemas.microsoft.com/office/drawing/2014/main" xmlns="" val="20003"/>
                    </a:ext>
                  </a:extLst>
                </a:gridCol>
              </a:tblGrid>
              <a:tr h="483081">
                <a:tc>
                  <a:txBody>
                    <a:bodyPr/>
                    <a:lstStyle/>
                    <a:p>
                      <a:pPr rtl="1"/>
                      <a:r>
                        <a:rPr lang="ar-SA" dirty="0"/>
                        <a:t>م</a:t>
                      </a:r>
                    </a:p>
                  </a:txBody>
                  <a:tcPr/>
                </a:tc>
                <a:tc>
                  <a:txBody>
                    <a:bodyPr/>
                    <a:lstStyle/>
                    <a:p>
                      <a:pPr algn="ctr" rtl="1"/>
                      <a:r>
                        <a:rPr lang="ar-SA" sz="2000" dirty="0"/>
                        <a:t>اسم المشروع </a:t>
                      </a:r>
                    </a:p>
                  </a:txBody>
                  <a:tcPr/>
                </a:tc>
                <a:tc>
                  <a:txBody>
                    <a:bodyPr/>
                    <a:lstStyle/>
                    <a:p>
                      <a:pPr algn="ctr" rtl="1"/>
                      <a:r>
                        <a:rPr lang="ar-SA" sz="2000" dirty="0"/>
                        <a:t>فكرة المشروع</a:t>
                      </a:r>
                    </a:p>
                  </a:txBody>
                  <a:tcPr/>
                </a:tc>
                <a:tc>
                  <a:txBody>
                    <a:bodyPr/>
                    <a:lstStyle/>
                    <a:p>
                      <a:pPr algn="ctr" rtl="1"/>
                      <a:r>
                        <a:rPr lang="ar-SA" sz="2000" dirty="0"/>
                        <a:t>أسماء</a:t>
                      </a:r>
                      <a:r>
                        <a:rPr lang="ar-SA" sz="2000" baseline="0" dirty="0"/>
                        <a:t> </a:t>
                      </a:r>
                      <a:r>
                        <a:rPr lang="ar-SA" sz="2000" dirty="0"/>
                        <a:t>المشاركات </a:t>
                      </a:r>
                    </a:p>
                  </a:txBody>
                  <a:tcPr/>
                </a:tc>
                <a:extLst>
                  <a:ext uri="{0D108BD9-81ED-4DB2-BD59-A6C34878D82A}">
                    <a16:rowId xmlns:a16="http://schemas.microsoft.com/office/drawing/2014/main" xmlns="" val="10000"/>
                  </a:ext>
                </a:extLst>
              </a:tr>
              <a:tr h="1867293">
                <a:tc>
                  <a:txBody>
                    <a:bodyPr/>
                    <a:lstStyle/>
                    <a:p>
                      <a:pPr rtl="1"/>
                      <a:r>
                        <a:rPr lang="ar-SA" dirty="0"/>
                        <a:t>1-</a:t>
                      </a:r>
                      <a:endParaRPr lang="ar-SA" dirty="0">
                        <a:solidFill>
                          <a:schemeClr val="bg1"/>
                        </a:solidFill>
                      </a:endParaRPr>
                    </a:p>
                  </a:txBody>
                  <a:tcPr/>
                </a:tc>
                <a:tc>
                  <a:txBody>
                    <a:bodyPr/>
                    <a:lstStyle/>
                    <a:p>
                      <a:pPr algn="ctr" rtl="1"/>
                      <a:r>
                        <a:rPr lang="ar-SA" sz="2400" dirty="0"/>
                        <a:t>مساحة معين </a:t>
                      </a:r>
                    </a:p>
                  </a:txBody>
                  <a:tcPr/>
                </a:tc>
                <a:tc>
                  <a:txBody>
                    <a:bodyPr/>
                    <a:lstStyle/>
                    <a:p>
                      <a:pPr rtl="1"/>
                      <a:r>
                        <a:rPr lang="ar-SA" dirty="0"/>
                        <a:t>بث مباشر يدير اللقاء خريجات معين باستضافة استشاريين ومختصين في عدة مجالات  يخدم المجتمع والمرأة بجميع الفئات العمرية </a:t>
                      </a:r>
                    </a:p>
                    <a:p>
                      <a:pPr rtl="1"/>
                      <a:r>
                        <a:rPr lang="ar-SA" dirty="0"/>
                        <a:t>من خلال (البث المباشر) عبر استضافة مساحة </a:t>
                      </a:r>
                      <a:r>
                        <a:rPr lang="ar-SA" dirty="0" err="1"/>
                        <a:t>بتويتر</a:t>
                      </a:r>
                      <a:r>
                        <a:rPr lang="ar-SA" dirty="0"/>
                        <a:t> . </a:t>
                      </a:r>
                    </a:p>
                  </a:txBody>
                  <a:tcPr/>
                </a:tc>
                <a:tc>
                  <a:txBody>
                    <a:bodyPr/>
                    <a:lstStyle/>
                    <a:p>
                      <a:pPr marL="342900" indent="-342900" rtl="1">
                        <a:buFont typeface="+mj-lt"/>
                        <a:buAutoNum type="arabicPeriod"/>
                      </a:pPr>
                      <a:r>
                        <a:rPr lang="ar-SA" dirty="0"/>
                        <a:t>بشامة موسى حكمي</a:t>
                      </a:r>
                    </a:p>
                    <a:p>
                      <a:pPr marL="342900" indent="-342900" rtl="1">
                        <a:buFont typeface="+mj-lt"/>
                        <a:buAutoNum type="arabicPeriod"/>
                      </a:pPr>
                      <a:r>
                        <a:rPr lang="ar-SA" dirty="0"/>
                        <a:t>خديجة محمد </a:t>
                      </a:r>
                      <a:r>
                        <a:rPr lang="ar-SA" dirty="0" err="1"/>
                        <a:t>فوفانا</a:t>
                      </a:r>
                      <a:endParaRPr lang="ar-SA" dirty="0"/>
                    </a:p>
                    <a:p>
                      <a:pPr marL="342900" indent="-342900" rtl="1">
                        <a:buFont typeface="+mj-lt"/>
                        <a:buAutoNum type="arabicPeriod"/>
                      </a:pPr>
                      <a:r>
                        <a:rPr lang="ar-SA" dirty="0"/>
                        <a:t>أسماء </a:t>
                      </a:r>
                      <a:r>
                        <a:rPr lang="ar-SA" dirty="0" err="1"/>
                        <a:t>الهوساوي</a:t>
                      </a:r>
                      <a:endParaRPr lang="ar-SA" dirty="0"/>
                    </a:p>
                    <a:p>
                      <a:pPr marL="342900" indent="-342900" rtl="1">
                        <a:buFont typeface="+mj-lt"/>
                        <a:buAutoNum type="arabicPeriod"/>
                      </a:pPr>
                      <a:r>
                        <a:rPr lang="ar-SA" dirty="0"/>
                        <a:t>إخلاص الريح أحمد نور</a:t>
                      </a:r>
                    </a:p>
                    <a:p>
                      <a:pPr marL="342900" indent="-342900" rtl="1">
                        <a:buFont typeface="+mj-lt"/>
                        <a:buAutoNum type="arabicPeriod"/>
                      </a:pPr>
                      <a:r>
                        <a:rPr lang="ar-SA" dirty="0"/>
                        <a:t>الجوهرة فيصل الحميدي</a:t>
                      </a:r>
                    </a:p>
                    <a:p>
                      <a:pPr marL="342900" indent="-342900" rtl="1">
                        <a:buFont typeface="+mj-lt"/>
                        <a:buAutoNum type="arabicPeriod"/>
                      </a:pPr>
                      <a:r>
                        <a:rPr lang="ar-SA" dirty="0"/>
                        <a:t>الثريا محمد</a:t>
                      </a:r>
                    </a:p>
                    <a:p>
                      <a:pPr marL="342900" indent="-342900" rtl="1">
                        <a:buFont typeface="+mj-lt"/>
                        <a:buAutoNum type="arabicPeriod"/>
                      </a:pPr>
                      <a:r>
                        <a:rPr lang="ar-SA" dirty="0"/>
                        <a:t>أنوار المطيري</a:t>
                      </a:r>
                    </a:p>
                  </a:txBody>
                  <a:tcPr/>
                </a:tc>
                <a:extLst>
                  <a:ext uri="{0D108BD9-81ED-4DB2-BD59-A6C34878D82A}">
                    <a16:rowId xmlns:a16="http://schemas.microsoft.com/office/drawing/2014/main" xmlns="" val="10001"/>
                  </a:ext>
                </a:extLst>
              </a:tr>
              <a:tr h="1867293">
                <a:tc>
                  <a:txBody>
                    <a:bodyPr/>
                    <a:lstStyle/>
                    <a:p>
                      <a:pPr rtl="1"/>
                      <a:r>
                        <a:rPr lang="ar-SA" dirty="0"/>
                        <a:t>2-</a:t>
                      </a:r>
                      <a:endParaRPr lang="ar-SA" dirty="0">
                        <a:solidFill>
                          <a:schemeClr val="bg1"/>
                        </a:solidFill>
                      </a:endParaRPr>
                    </a:p>
                  </a:txBody>
                  <a:tcPr/>
                </a:tc>
                <a:tc>
                  <a:txBody>
                    <a:bodyPr/>
                    <a:lstStyle/>
                    <a:p>
                      <a:pPr algn="ctr" rtl="1"/>
                      <a:r>
                        <a:rPr lang="ar-SA" sz="2400" dirty="0"/>
                        <a:t>راسخ</a:t>
                      </a:r>
                    </a:p>
                  </a:txBody>
                  <a:tcPr/>
                </a:tc>
                <a:tc>
                  <a:txBody>
                    <a:bodyPr/>
                    <a:lstStyle/>
                    <a:p>
                      <a:pPr rtl="1"/>
                      <a:endParaRPr lang="ar-SA" dirty="0"/>
                    </a:p>
                    <a:p>
                      <a:pPr rtl="1"/>
                      <a:r>
                        <a:rPr lang="ar-SA" dirty="0"/>
                        <a:t>شرح كتب العقيدة للأطفال </a:t>
                      </a:r>
                    </a:p>
                    <a:p>
                      <a:pPr rtl="1"/>
                      <a:endParaRPr lang="ar-SA" dirty="0"/>
                    </a:p>
                    <a:p>
                      <a:pPr rtl="1"/>
                      <a:endParaRPr lang="ar-SA" dirty="0"/>
                    </a:p>
                  </a:txBody>
                  <a:tcPr/>
                </a:tc>
                <a:tc>
                  <a:txBody>
                    <a:bodyPr/>
                    <a:lstStyle/>
                    <a:p>
                      <a:pPr marL="342900" indent="-342900" rtl="1">
                        <a:buFont typeface="+mj-lt"/>
                        <a:buAutoNum type="arabicPeriod"/>
                      </a:pPr>
                      <a:r>
                        <a:rPr lang="ar-SA" dirty="0"/>
                        <a:t>إخلاص الريح</a:t>
                      </a:r>
                    </a:p>
                    <a:p>
                      <a:pPr marL="342900" indent="-342900" rtl="1">
                        <a:buFont typeface="+mj-lt"/>
                        <a:buAutoNum type="arabicPeriod"/>
                      </a:pPr>
                      <a:r>
                        <a:rPr lang="ar-SA" dirty="0"/>
                        <a:t>الجوهرة الحميدي </a:t>
                      </a:r>
                    </a:p>
                    <a:p>
                      <a:pPr marL="342900" indent="-342900" rtl="1">
                        <a:buFont typeface="+mj-lt"/>
                        <a:buAutoNum type="arabicPeriod"/>
                      </a:pPr>
                      <a:r>
                        <a:rPr lang="ar-SA" dirty="0"/>
                        <a:t>بشامة </a:t>
                      </a:r>
                    </a:p>
                    <a:p>
                      <a:pPr marL="342900" indent="-342900" rtl="1">
                        <a:buFont typeface="+mj-lt"/>
                        <a:buAutoNum type="arabicPeriod"/>
                      </a:pPr>
                      <a:r>
                        <a:rPr lang="ar-SA" dirty="0"/>
                        <a:t>دنا </a:t>
                      </a:r>
                      <a:r>
                        <a:rPr lang="ar-SA" dirty="0" err="1"/>
                        <a:t>الجوعي</a:t>
                      </a:r>
                      <a:endParaRPr lang="ar-SA" dirty="0"/>
                    </a:p>
                    <a:p>
                      <a:pPr marL="342900" indent="-342900" rtl="1">
                        <a:buFont typeface="+mj-lt"/>
                        <a:buAutoNum type="arabicPeriod"/>
                      </a:pPr>
                      <a:r>
                        <a:rPr lang="ar-SA" dirty="0"/>
                        <a:t>ربى الفارس </a:t>
                      </a:r>
                    </a:p>
                    <a:p>
                      <a:pPr marL="342900" indent="-342900" rtl="1">
                        <a:buFont typeface="+mj-lt"/>
                        <a:buAutoNum type="arabicPeriod"/>
                      </a:pPr>
                      <a:r>
                        <a:rPr lang="ar-SA" dirty="0"/>
                        <a:t>رغد </a:t>
                      </a:r>
                      <a:r>
                        <a:rPr lang="ar-SA" dirty="0" err="1"/>
                        <a:t>الحوشاني</a:t>
                      </a:r>
                      <a:r>
                        <a:rPr lang="ar-SA" dirty="0"/>
                        <a:t> </a:t>
                      </a:r>
                    </a:p>
                    <a:p>
                      <a:pPr marL="342900" indent="-342900" rtl="1">
                        <a:buFont typeface="+mj-lt"/>
                        <a:buAutoNum type="arabicPeriod"/>
                      </a:pPr>
                      <a:r>
                        <a:rPr lang="ar-SA" dirty="0"/>
                        <a:t>شهد النفيسة</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42316719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324551" y="1341814"/>
            <a:ext cx="9144000" cy="715133"/>
          </a:xfrm>
          <a:prstGeom prst="rect">
            <a:avLst/>
          </a:prstGeom>
        </p:spPr>
        <p:txBody>
          <a:bodyP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3600" dirty="0" smtClean="0">
                <a:solidFill>
                  <a:srgbClr val="A4C1D0"/>
                </a:solidFill>
                <a:effectLst>
                  <a:outerShdw blurRad="38100" dist="38100" dir="2700000" algn="tl">
                    <a:srgbClr val="000000">
                      <a:alpha val="43137"/>
                    </a:srgbClr>
                  </a:outerShdw>
                </a:effectLst>
                <a:cs typeface="PT Bold Heading" panose="02010400000000000000" pitchFamily="2" charset="-78"/>
              </a:rPr>
              <a:t>المشاريع التي تم إنجازها بتوفيق الله </a:t>
            </a:r>
            <a:endParaRPr lang="en-GB" sz="36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graphicFrame>
        <p:nvGraphicFramePr>
          <p:cNvPr id="11" name="جدول 10"/>
          <p:cNvGraphicFramePr>
            <a:graphicFrameLocks noGrp="1"/>
          </p:cNvGraphicFramePr>
          <p:nvPr>
            <p:extLst>
              <p:ext uri="{D42A27DB-BD31-4B8C-83A1-F6EECF244321}">
                <p14:modId xmlns:p14="http://schemas.microsoft.com/office/powerpoint/2010/main" val="2189688536"/>
              </p:ext>
            </p:extLst>
          </p:nvPr>
        </p:nvGraphicFramePr>
        <p:xfrm>
          <a:off x="491067" y="2201077"/>
          <a:ext cx="6065814" cy="3905326"/>
        </p:xfrm>
        <a:graphic>
          <a:graphicData uri="http://schemas.openxmlformats.org/drawingml/2006/table">
            <a:tbl>
              <a:tblPr rtl="1" firstRow="1" bandRow="1">
                <a:tableStyleId>{3B4B98B0-60AC-42C2-AFA5-B58CD77FA1E5}</a:tableStyleId>
              </a:tblPr>
              <a:tblGrid>
                <a:gridCol w="402190">
                  <a:extLst>
                    <a:ext uri="{9D8B030D-6E8A-4147-A177-3AD203B41FA5}">
                      <a16:colId xmlns:a16="http://schemas.microsoft.com/office/drawing/2014/main" xmlns="" val="20000"/>
                    </a:ext>
                  </a:extLst>
                </a:gridCol>
                <a:gridCol w="1661505">
                  <a:extLst>
                    <a:ext uri="{9D8B030D-6E8A-4147-A177-3AD203B41FA5}">
                      <a16:colId xmlns:a16="http://schemas.microsoft.com/office/drawing/2014/main" xmlns="" val="20001"/>
                    </a:ext>
                  </a:extLst>
                </a:gridCol>
                <a:gridCol w="2146112">
                  <a:extLst>
                    <a:ext uri="{9D8B030D-6E8A-4147-A177-3AD203B41FA5}">
                      <a16:colId xmlns:a16="http://schemas.microsoft.com/office/drawing/2014/main" xmlns="" val="20002"/>
                    </a:ext>
                  </a:extLst>
                </a:gridCol>
                <a:gridCol w="1856007">
                  <a:extLst>
                    <a:ext uri="{9D8B030D-6E8A-4147-A177-3AD203B41FA5}">
                      <a16:colId xmlns:a16="http://schemas.microsoft.com/office/drawing/2014/main" xmlns="" val="20003"/>
                    </a:ext>
                  </a:extLst>
                </a:gridCol>
              </a:tblGrid>
              <a:tr h="447306">
                <a:tc>
                  <a:txBody>
                    <a:bodyPr/>
                    <a:lstStyle/>
                    <a:p>
                      <a:pPr rtl="1"/>
                      <a:r>
                        <a:rPr lang="ar-SA" dirty="0"/>
                        <a:t>م</a:t>
                      </a:r>
                    </a:p>
                  </a:txBody>
                  <a:tcPr/>
                </a:tc>
                <a:tc>
                  <a:txBody>
                    <a:bodyPr/>
                    <a:lstStyle/>
                    <a:p>
                      <a:pPr algn="ctr" rtl="1"/>
                      <a:r>
                        <a:rPr lang="ar-SA" sz="2000" dirty="0"/>
                        <a:t>اسم المشروع </a:t>
                      </a:r>
                    </a:p>
                  </a:txBody>
                  <a:tcPr/>
                </a:tc>
                <a:tc>
                  <a:txBody>
                    <a:bodyPr/>
                    <a:lstStyle/>
                    <a:p>
                      <a:pPr algn="ctr" rtl="1"/>
                      <a:r>
                        <a:rPr lang="ar-SA" sz="2000" dirty="0"/>
                        <a:t>فكرة المشروع</a:t>
                      </a:r>
                    </a:p>
                  </a:txBody>
                  <a:tcPr/>
                </a:tc>
                <a:tc>
                  <a:txBody>
                    <a:bodyPr/>
                    <a:lstStyle/>
                    <a:p>
                      <a:pPr algn="ctr" rtl="1"/>
                      <a:r>
                        <a:rPr lang="ar-SA" sz="2000" dirty="0"/>
                        <a:t>أسماء</a:t>
                      </a:r>
                      <a:r>
                        <a:rPr lang="ar-SA" sz="2000" baseline="0" dirty="0"/>
                        <a:t> </a:t>
                      </a:r>
                      <a:r>
                        <a:rPr lang="ar-SA" sz="2000" dirty="0"/>
                        <a:t>المشاركات </a:t>
                      </a:r>
                    </a:p>
                  </a:txBody>
                  <a:tcPr/>
                </a:tc>
                <a:extLst>
                  <a:ext uri="{0D108BD9-81ED-4DB2-BD59-A6C34878D82A}">
                    <a16:rowId xmlns:a16="http://schemas.microsoft.com/office/drawing/2014/main" xmlns="" val="10000"/>
                  </a:ext>
                </a:extLst>
              </a:tr>
              <a:tr h="1496755">
                <a:tc>
                  <a:txBody>
                    <a:bodyPr/>
                    <a:lstStyle/>
                    <a:p>
                      <a:pPr rtl="1"/>
                      <a:r>
                        <a:rPr lang="ar-SA" dirty="0"/>
                        <a:t>3-</a:t>
                      </a:r>
                      <a:endParaRPr lang="ar-SA" dirty="0">
                        <a:solidFill>
                          <a:schemeClr val="bg1"/>
                        </a:solidFill>
                      </a:endParaRPr>
                    </a:p>
                  </a:txBody>
                  <a:tcPr/>
                </a:tc>
                <a:tc>
                  <a:txBody>
                    <a:bodyPr/>
                    <a:lstStyle/>
                    <a:p>
                      <a:pPr algn="ctr" rtl="1"/>
                      <a:r>
                        <a:rPr lang="ar-SA" sz="2400" dirty="0"/>
                        <a:t>هنا أنت</a:t>
                      </a:r>
                    </a:p>
                  </a:txBody>
                  <a:tcPr/>
                </a:tc>
                <a:tc>
                  <a:txBody>
                    <a:bodyPr/>
                    <a:lstStyle/>
                    <a:p>
                      <a:pPr rtl="1"/>
                      <a:r>
                        <a:rPr lang="ar-SA" dirty="0"/>
                        <a:t>إقامة لقاءات تهدف إلى تعريف الطالبة بالهوية الإسلامية و ومحاورها الأربعة وكيفية التعامل مع المعتقدات الدخيلة التي استبدلها البعض بأشياء أخرى مغايرة</a:t>
                      </a:r>
                      <a:r>
                        <a:rPr lang="ar-SA" baseline="0" dirty="0"/>
                        <a:t> لمعتقداتنا </a:t>
                      </a:r>
                      <a:r>
                        <a:rPr lang="ar-SA" dirty="0"/>
                        <a:t>كتغيير اللغة والتراث إلخ.. </a:t>
                      </a:r>
                    </a:p>
                  </a:txBody>
                  <a:tcPr/>
                </a:tc>
                <a:tc>
                  <a:txBody>
                    <a:bodyPr/>
                    <a:lstStyle/>
                    <a:p>
                      <a:pPr marL="342900" indent="-342900" rtl="1">
                        <a:buFont typeface="+mj-lt"/>
                        <a:buAutoNum type="arabicPeriod"/>
                      </a:pPr>
                      <a:r>
                        <a:rPr lang="ar-SA" dirty="0"/>
                        <a:t>ختام</a:t>
                      </a:r>
                      <a:r>
                        <a:rPr lang="ar-SA" baseline="0" dirty="0"/>
                        <a:t> </a:t>
                      </a:r>
                      <a:r>
                        <a:rPr lang="ar-SA" dirty="0"/>
                        <a:t>فايز المرزوق </a:t>
                      </a:r>
                    </a:p>
                    <a:p>
                      <a:pPr marL="342900" indent="-342900" rtl="1">
                        <a:buFont typeface="+mj-lt"/>
                        <a:buAutoNum type="arabicPeriod"/>
                      </a:pPr>
                      <a:r>
                        <a:rPr lang="ar-SA" dirty="0"/>
                        <a:t>زان فقيهي </a:t>
                      </a:r>
                    </a:p>
                    <a:p>
                      <a:pPr marL="342900" indent="-342900" rtl="1">
                        <a:buFont typeface="+mj-lt"/>
                        <a:buAutoNum type="arabicPeriod"/>
                      </a:pPr>
                      <a:r>
                        <a:rPr lang="ar-SA" dirty="0"/>
                        <a:t>شيماء مرسي</a:t>
                      </a:r>
                    </a:p>
                    <a:p>
                      <a:pPr marL="342900" indent="-342900" rtl="1">
                        <a:buFont typeface="+mj-lt"/>
                        <a:buAutoNum type="arabicPeriod"/>
                      </a:pPr>
                      <a:r>
                        <a:rPr lang="ar-SA" dirty="0"/>
                        <a:t>رنا المحيميد</a:t>
                      </a:r>
                    </a:p>
                    <a:p>
                      <a:pPr marL="342900" indent="-342900" rtl="1">
                        <a:buFont typeface="+mj-lt"/>
                        <a:buAutoNum type="arabicPeriod"/>
                      </a:pPr>
                      <a:r>
                        <a:rPr lang="ar-SA" dirty="0"/>
                        <a:t>حصة الغنام</a:t>
                      </a:r>
                    </a:p>
                    <a:p>
                      <a:pPr marL="342900" indent="-342900" rtl="1">
                        <a:buFont typeface="+mj-lt"/>
                        <a:buAutoNum type="arabicPeriod"/>
                      </a:pPr>
                      <a:endParaRPr lang="ar-SA" dirty="0"/>
                    </a:p>
                  </a:txBody>
                  <a:tcPr/>
                </a:tc>
                <a:extLst>
                  <a:ext uri="{0D108BD9-81ED-4DB2-BD59-A6C34878D82A}">
                    <a16:rowId xmlns:a16="http://schemas.microsoft.com/office/drawing/2014/main" xmlns="" val="10001"/>
                  </a:ext>
                </a:extLst>
              </a:tr>
              <a:tr h="1961265">
                <a:tc>
                  <a:txBody>
                    <a:bodyPr/>
                    <a:lstStyle/>
                    <a:p>
                      <a:pPr rtl="1"/>
                      <a:r>
                        <a:rPr lang="ar-SA" dirty="0"/>
                        <a:t>4-</a:t>
                      </a:r>
                      <a:endParaRPr lang="ar-SA" dirty="0">
                        <a:solidFill>
                          <a:schemeClr val="bg1"/>
                        </a:solidFill>
                      </a:endParaRPr>
                    </a:p>
                  </a:txBody>
                  <a:tcPr/>
                </a:tc>
                <a:tc>
                  <a:txBody>
                    <a:bodyPr/>
                    <a:lstStyle/>
                    <a:p>
                      <a:pPr algn="ctr" rtl="1"/>
                      <a:r>
                        <a:rPr lang="ar-SA" sz="2400" dirty="0"/>
                        <a:t>يومي معك</a:t>
                      </a:r>
                    </a:p>
                  </a:txBody>
                  <a:tcPr/>
                </a:tc>
                <a:tc>
                  <a:txBody>
                    <a:bodyPr/>
                    <a:lstStyle/>
                    <a:p>
                      <a:pPr rtl="1"/>
                      <a:r>
                        <a:rPr lang="ar-SA" dirty="0"/>
                        <a:t>مشروع تطوعي نستهدف فيه الأطفال المنومين بالمستشفيات .. بالزيارة وقضاء بعض الوقت معهم .. لإدخال السرور عليهم.. لشده حاجتهم لمن يزورهم ويجلس معهم.. اخترنا فئه الاطفال وأمهاتهن هذا بالبداية ثم بعد ذلك سننطلق للجمعيات كدار الايتام والمسنين وغيرها بإذن الله.</a:t>
                      </a:r>
                    </a:p>
                  </a:txBody>
                  <a:tcPr/>
                </a:tc>
                <a:tc>
                  <a:txBody>
                    <a:bodyPr/>
                    <a:lstStyle/>
                    <a:p>
                      <a:pPr marL="342900" indent="-342900" rtl="1">
                        <a:buFont typeface="+mj-lt"/>
                        <a:buAutoNum type="arabicPeriod"/>
                      </a:pPr>
                      <a:r>
                        <a:rPr lang="ar-SA" dirty="0" err="1"/>
                        <a:t>الهوساوي</a:t>
                      </a:r>
                      <a:endParaRPr lang="ar-SA" dirty="0"/>
                    </a:p>
                    <a:p>
                      <a:pPr marL="342900" indent="-342900" rtl="1">
                        <a:buFont typeface="+mj-lt"/>
                        <a:buAutoNum type="arabicPeriod"/>
                      </a:pPr>
                      <a:r>
                        <a:rPr lang="ar-SA" dirty="0"/>
                        <a:t> أروى العمري</a:t>
                      </a:r>
                    </a:p>
                    <a:p>
                      <a:pPr marL="342900" indent="-342900" rtl="1">
                        <a:buFont typeface="+mj-lt"/>
                        <a:buAutoNum type="arabicPeriod"/>
                      </a:pPr>
                      <a:r>
                        <a:rPr lang="ar-SA" dirty="0"/>
                        <a:t>بشامة الحكمي</a:t>
                      </a:r>
                    </a:p>
                    <a:p>
                      <a:pPr marL="342900" indent="-342900" rtl="1">
                        <a:buFont typeface="+mj-lt"/>
                        <a:buAutoNum type="arabicPeriod"/>
                      </a:pPr>
                      <a:r>
                        <a:rPr lang="ar-SA" dirty="0"/>
                        <a:t>الجوهرة</a:t>
                      </a:r>
                      <a:r>
                        <a:rPr lang="ar-SA" baseline="0" dirty="0"/>
                        <a:t> </a:t>
                      </a:r>
                      <a:r>
                        <a:rPr lang="ar-SA" dirty="0"/>
                        <a:t>الحميدي</a:t>
                      </a:r>
                    </a:p>
                    <a:p>
                      <a:pPr marL="342900" indent="-342900" rtl="1">
                        <a:buFont typeface="+mj-lt"/>
                        <a:buAutoNum type="arabicPeriod"/>
                      </a:pPr>
                      <a:r>
                        <a:rPr lang="ar-SA" dirty="0"/>
                        <a:t> حصة الغنام</a:t>
                      </a:r>
                    </a:p>
                    <a:p>
                      <a:pPr marL="342900" indent="-342900" rtl="1">
                        <a:buFont typeface="+mj-lt"/>
                        <a:buAutoNum type="arabicPeriod"/>
                      </a:pPr>
                      <a:r>
                        <a:rPr lang="ar-SA" dirty="0"/>
                        <a:t>دُنا </a:t>
                      </a:r>
                      <a:r>
                        <a:rPr lang="ar-SA" dirty="0" err="1"/>
                        <a:t>الجوعي</a:t>
                      </a:r>
                      <a:r>
                        <a:rPr lang="ar-SA" dirty="0"/>
                        <a:t> </a:t>
                      </a:r>
                    </a:p>
                    <a:p>
                      <a:pPr marL="342900" indent="-342900" rtl="1">
                        <a:buFont typeface="+mj-lt"/>
                        <a:buAutoNum type="arabicPeriod"/>
                      </a:pPr>
                      <a:r>
                        <a:rPr lang="ar-SA" dirty="0"/>
                        <a:t>ربى الفارس</a:t>
                      </a:r>
                    </a:p>
                    <a:p>
                      <a:pPr marL="342900" indent="-342900" rtl="1">
                        <a:buFont typeface="+mj-lt"/>
                        <a:buAutoNum type="arabicPeriod"/>
                      </a:pPr>
                      <a:r>
                        <a:rPr lang="ar-SA" dirty="0"/>
                        <a:t> إخلاص</a:t>
                      </a:r>
                      <a:r>
                        <a:rPr lang="ar-SA" baseline="0" dirty="0"/>
                        <a:t> الريح</a:t>
                      </a:r>
                      <a:endParaRPr lang="ar-SA"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144607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107169" y="160525"/>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10520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15947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13254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11" name="صورة 10"/>
          <p:cNvPicPr>
            <a:picLocks noChangeAspect="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598616" y="1467300"/>
            <a:ext cx="3743700" cy="855821"/>
          </a:xfrm>
          <a:prstGeom prst="rect">
            <a:avLst/>
          </a:prstGeom>
        </p:spPr>
      </p:pic>
      <p:sp>
        <p:nvSpPr>
          <p:cNvPr id="12" name="Google Shape;105;p2"/>
          <p:cNvSpPr txBox="1"/>
          <p:nvPr/>
        </p:nvSpPr>
        <p:spPr>
          <a:xfrm>
            <a:off x="1710362" y="988671"/>
            <a:ext cx="3467676" cy="101562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20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2000" b="1" dirty="0" smtClean="0">
                <a:solidFill>
                  <a:srgbClr val="7DA7BC"/>
                </a:solidFill>
                <a:latin typeface="Arial"/>
                <a:ea typeface="Arial"/>
                <a:cs typeface="Arial"/>
                <a:sym typeface="Arial"/>
              </a:rPr>
              <a:t>الخطة التفصيلية للبرامج واللقاءات  </a:t>
            </a:r>
            <a:endParaRPr sz="1100" dirty="0" smtClean="0"/>
          </a:p>
          <a:p>
            <a:pPr marL="0" marR="0" lvl="0" indent="0" algn="ctr" rtl="1">
              <a:spcBef>
                <a:spcPts val="0"/>
              </a:spcBef>
              <a:spcAft>
                <a:spcPts val="0"/>
              </a:spcAft>
              <a:buNone/>
            </a:pPr>
            <a:endParaRPr sz="2000" b="1" dirty="0">
              <a:solidFill>
                <a:srgbClr val="7DA7BC"/>
              </a:solidFill>
              <a:latin typeface="Arial"/>
              <a:ea typeface="Arial"/>
              <a:cs typeface="Arial"/>
              <a:sym typeface="Arial"/>
            </a:endParaRPr>
          </a:p>
        </p:txBody>
      </p:sp>
      <p:graphicFrame>
        <p:nvGraphicFramePr>
          <p:cNvPr id="15" name="Google Shape;247;p11"/>
          <p:cNvGraphicFramePr/>
          <p:nvPr>
            <p:extLst/>
          </p:nvPr>
        </p:nvGraphicFramePr>
        <p:xfrm>
          <a:off x="12007" y="2323121"/>
          <a:ext cx="6807663" cy="5246589"/>
        </p:xfrm>
        <a:graphic>
          <a:graphicData uri="http://schemas.openxmlformats.org/drawingml/2006/table">
            <a:tbl>
              <a:tblPr firstRow="1" bandRow="1">
                <a:noFill/>
              </a:tblPr>
              <a:tblGrid>
                <a:gridCol w="216264"/>
                <a:gridCol w="1237764"/>
                <a:gridCol w="2132890"/>
                <a:gridCol w="865471"/>
                <a:gridCol w="628360"/>
                <a:gridCol w="879820"/>
                <a:gridCol w="847094"/>
              </a:tblGrid>
              <a:tr h="375073">
                <a:tc>
                  <a:txBody>
                    <a:bodyPr/>
                    <a:lstStyle/>
                    <a:p>
                      <a:pPr marL="0" marR="0" lvl="0" indent="0" algn="r" rtl="1">
                        <a:spcBef>
                          <a:spcPts val="0"/>
                        </a:spcBef>
                        <a:spcAft>
                          <a:spcPts val="0"/>
                        </a:spcAft>
                        <a:buNone/>
                      </a:pPr>
                      <a:endParaRPr sz="1200" b="0" dirty="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العنوان</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المحاور</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الوقت</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اليوم</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التاريخ</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المدرب/ة</a:t>
                      </a:r>
                      <a:endParaRPr sz="1200" b="0" dirty="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r>
              <a:tr h="975227">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١</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البناء الذاتي للشخصية</a:t>
                      </a:r>
                      <a:endParaRPr sz="1200" b="0">
                        <a:solidFill>
                          <a:srgbClr val="7DA7BC"/>
                        </a:solidFill>
                        <a:latin typeface="Arial"/>
                        <a:ea typeface="Arial"/>
                        <a:cs typeface="Arial"/>
                        <a:sym typeface="Arial"/>
                      </a:endParaRPr>
                    </a:p>
                    <a:p>
                      <a:pPr marL="0" marR="0" lvl="0" indent="0" algn="r" rtl="1">
                        <a:spcBef>
                          <a:spcPts val="0"/>
                        </a:spcBef>
                        <a:spcAft>
                          <a:spcPts val="0"/>
                        </a:spcAft>
                        <a:buNone/>
                      </a:pPr>
                      <a:endParaRPr sz="1200" b="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أهمية البناء الذاتي.</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مؤثرات البناء الذاتي.</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مجالات البناء الذاتي.</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دوافع البناء الذاتي.</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وسائل البناء الذاتي.</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٤:٠٠ - ٦:٠٠</a:t>
                      </a:r>
                      <a:endParaRPr/>
                    </a:p>
                    <a:p>
                      <a:pPr marL="0" marR="0" lvl="0" indent="0" algn="r" rtl="1">
                        <a:spcBef>
                          <a:spcPts val="0"/>
                        </a:spcBef>
                        <a:spcAft>
                          <a:spcPts val="0"/>
                        </a:spcAft>
                        <a:buNone/>
                      </a:pPr>
                      <a:endParaRPr sz="1200" b="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الثلاثاء</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١٤٤٣/٢/٧</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15000"/>
                        </a:lnSpc>
                        <a:spcBef>
                          <a:spcPts val="0"/>
                        </a:spcBef>
                        <a:spcAft>
                          <a:spcPts val="0"/>
                        </a:spcAft>
                        <a:buNone/>
                      </a:pPr>
                      <a:r>
                        <a:rPr lang="ar-SA" sz="1200" b="0" dirty="0">
                          <a:solidFill>
                            <a:srgbClr val="7F1721"/>
                          </a:solidFill>
                          <a:latin typeface="Arial"/>
                          <a:ea typeface="Arial"/>
                          <a:cs typeface="Arial"/>
                          <a:sym typeface="Arial"/>
                        </a:rPr>
                        <a:t>أ. الاء الخطيب</a:t>
                      </a:r>
                      <a:endParaRPr sz="1200" b="0" dirty="0">
                        <a:solidFill>
                          <a:srgbClr val="7F1721"/>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r>
              <a:tr h="975227">
                <a:tc>
                  <a:txBody>
                    <a:bodyPr/>
                    <a:lstStyle/>
                    <a:p>
                      <a:pPr marL="0" marR="0" lvl="0" indent="0" algn="r" rtl="1">
                        <a:spcBef>
                          <a:spcPts val="0"/>
                        </a:spcBef>
                        <a:spcAft>
                          <a:spcPts val="0"/>
                        </a:spcAft>
                        <a:buNone/>
                      </a:pPr>
                      <a:r>
                        <a:rPr lang="ar-SA" dirty="0" smtClean="0"/>
                        <a:t>2</a:t>
                      </a:r>
                      <a:endParaRPr dirty="0"/>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التخطيط وإدارة الوقت</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1. أهمية التخطيط الشخصي ومراحله.</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2. إعداد الخطط الزمنية طويلة المدى وقصيرة المدى.</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3. استراتيجيات التغلب على مضيعات الوقت.</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1200" b="0" i="0" u="none" strike="noStrike" cap="none">
                          <a:solidFill>
                            <a:srgbClr val="7DA7BC"/>
                          </a:solidFill>
                          <a:latin typeface="Arial"/>
                          <a:ea typeface="Arial"/>
                          <a:cs typeface="Arial"/>
                          <a:sym typeface="Arial"/>
                        </a:rPr>
                        <a:t>٤:٠٠ - ٨:٠٠</a:t>
                      </a:r>
                      <a:endParaRPr sz="1200" b="0" i="0" u="none" strike="noStrike" cap="none">
                        <a:solidFill>
                          <a:srgbClr val="7DA7BC"/>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a:solidFill>
                            <a:srgbClr val="7DA7BC"/>
                          </a:solidFill>
                          <a:latin typeface="Arial"/>
                          <a:ea typeface="Arial"/>
                          <a:cs typeface="Arial"/>
                          <a:sym typeface="Arial"/>
                        </a:rPr>
                        <a:t>الثلاثاء</a:t>
                      </a:r>
                      <a:endParaRPr sz="1200" b="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١٤٤٣/٢/14</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15000"/>
                        </a:lnSpc>
                        <a:spcBef>
                          <a:spcPts val="0"/>
                        </a:spcBef>
                        <a:spcAft>
                          <a:spcPts val="0"/>
                        </a:spcAft>
                        <a:buClr>
                          <a:srgbClr val="9D6B9C"/>
                        </a:buClr>
                        <a:buSzPts val="1400"/>
                        <a:buFont typeface="Arial"/>
                        <a:buNone/>
                      </a:pPr>
                      <a:r>
                        <a:rPr lang="ar-SA" dirty="0" smtClean="0">
                          <a:solidFill>
                            <a:srgbClr val="7F1721"/>
                          </a:solidFill>
                        </a:rPr>
                        <a:t>أ. بدور </a:t>
                      </a:r>
                      <a:r>
                        <a:rPr lang="ar-SA" dirty="0" err="1" smtClean="0">
                          <a:solidFill>
                            <a:srgbClr val="7F1721"/>
                          </a:solidFill>
                        </a:rPr>
                        <a:t>العوبثاني</a:t>
                      </a:r>
                      <a:r>
                        <a:rPr lang="ar-SA" dirty="0" smtClean="0">
                          <a:solidFill>
                            <a:srgbClr val="7F1721"/>
                          </a:solidFill>
                        </a:rPr>
                        <a:t> </a:t>
                      </a:r>
                      <a:endParaRPr dirty="0">
                        <a:solidFill>
                          <a:srgbClr val="7F1721"/>
                        </a:solidFill>
                      </a:endParaRPr>
                    </a:p>
                  </a:txBody>
                  <a:tcPr marL="68150" marR="68150" marT="0" marB="0">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r>
              <a:tr h="1153371">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3</a:t>
                      </a:r>
                      <a:endParaRPr dirty="0"/>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الوسائل والأساليب الدعوية</a:t>
                      </a:r>
                      <a:endParaRPr sz="1200" b="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 المنهج الدعوي المتعلق بالوسائل والأساليب.</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أبرز الوسائل الحسية والمعنوية التي تتبعها الداعية في دعوتها.</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ضوابط الوسائل والأساليب الدعوية.</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نماذج من المنهج النبوي.</a:t>
                      </a:r>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1200" b="0" i="0" u="none" strike="noStrike" cap="none">
                          <a:solidFill>
                            <a:srgbClr val="7DA7BC"/>
                          </a:solidFill>
                          <a:latin typeface="Arial"/>
                          <a:ea typeface="Arial"/>
                          <a:cs typeface="Arial"/>
                          <a:sym typeface="Arial"/>
                        </a:rPr>
                        <a:t>٤:٠٠ - ٨:٠٠</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a:solidFill>
                            <a:srgbClr val="7DA7BC"/>
                          </a:solidFill>
                          <a:latin typeface="Arial"/>
                          <a:ea typeface="Arial"/>
                          <a:cs typeface="Arial"/>
                          <a:sym typeface="Arial"/>
                        </a:rPr>
                        <a:t>الثلاثاء</a:t>
                      </a:r>
                      <a:endParaRPr sz="1200" b="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١٤٤٣/٢/٢1</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15000"/>
                        </a:lnSpc>
                        <a:spcBef>
                          <a:spcPts val="0"/>
                        </a:spcBef>
                        <a:spcAft>
                          <a:spcPts val="0"/>
                        </a:spcAft>
                        <a:buNone/>
                      </a:pPr>
                      <a:endParaRPr sz="1400" b="0" dirty="0">
                        <a:solidFill>
                          <a:srgbClr val="7F1721"/>
                        </a:solidFill>
                        <a:latin typeface="Arial"/>
                        <a:ea typeface="Arial"/>
                        <a:cs typeface="Arial"/>
                        <a:sym typeface="Arial"/>
                      </a:endParaRPr>
                    </a:p>
                    <a:p>
                      <a:pPr marL="0" marR="0" lvl="0" indent="0" algn="ctr" rtl="1">
                        <a:lnSpc>
                          <a:spcPct val="115000"/>
                        </a:lnSpc>
                        <a:spcBef>
                          <a:spcPts val="0"/>
                        </a:spcBef>
                        <a:spcAft>
                          <a:spcPts val="0"/>
                        </a:spcAft>
                        <a:buNone/>
                      </a:pPr>
                      <a:endParaRPr sz="1400" b="0" dirty="0">
                        <a:solidFill>
                          <a:srgbClr val="7F1721"/>
                        </a:solidFill>
                        <a:latin typeface="Arial"/>
                        <a:ea typeface="Arial"/>
                        <a:cs typeface="Arial"/>
                        <a:sym typeface="Arial"/>
                      </a:endParaRPr>
                    </a:p>
                    <a:p>
                      <a:pPr marL="0" marR="0" lvl="0" indent="0" algn="ctr" rtl="1">
                        <a:lnSpc>
                          <a:spcPct val="115000"/>
                        </a:lnSpc>
                        <a:spcBef>
                          <a:spcPts val="0"/>
                        </a:spcBef>
                        <a:spcAft>
                          <a:spcPts val="0"/>
                        </a:spcAft>
                        <a:buClr>
                          <a:srgbClr val="9D6B9C"/>
                        </a:buClr>
                        <a:buSzPts val="1400"/>
                        <a:buFont typeface="Arial"/>
                        <a:buNone/>
                      </a:pPr>
                      <a:r>
                        <a:rPr lang="ar-SA" sz="1400" b="0" dirty="0" err="1">
                          <a:solidFill>
                            <a:srgbClr val="7F1721"/>
                          </a:solidFill>
                          <a:latin typeface="Arial"/>
                          <a:ea typeface="Arial"/>
                          <a:cs typeface="Arial"/>
                          <a:sym typeface="Arial"/>
                        </a:rPr>
                        <a:t>أ.هناء</a:t>
                      </a:r>
                      <a:r>
                        <a:rPr lang="ar-SA" sz="1400" b="0" dirty="0">
                          <a:solidFill>
                            <a:srgbClr val="7F1721"/>
                          </a:solidFill>
                          <a:latin typeface="Arial"/>
                          <a:ea typeface="Arial"/>
                          <a:cs typeface="Arial"/>
                          <a:sym typeface="Arial"/>
                        </a:rPr>
                        <a:t> الصنيع</a:t>
                      </a:r>
                      <a:endParaRPr dirty="0">
                        <a:solidFill>
                          <a:srgbClr val="7F1721"/>
                        </a:solidFill>
                      </a:endParaRPr>
                    </a:p>
                  </a:txBody>
                  <a:tcPr marL="68150" marR="68150" marT="0" marB="0">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r>
              <a:tr h="975227">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4</a:t>
                      </a:r>
                      <a:endParaRPr dirty="0"/>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فقه الدعوة</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أهمية الدعوة </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خصائص الدعوة وأركانها.</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ميادين الدعوة.</a:t>
                      </a:r>
                      <a:endParaRPr/>
                    </a:p>
                    <a:p>
                      <a:pPr marL="342900" marR="0" lvl="0" indent="-342900" algn="r" rtl="1">
                        <a:lnSpc>
                          <a:spcPct val="115000"/>
                        </a:lnSpc>
                        <a:spcBef>
                          <a:spcPts val="0"/>
                        </a:spcBef>
                        <a:spcAft>
                          <a:spcPts val="0"/>
                        </a:spcAft>
                        <a:buClr>
                          <a:srgbClr val="9D6B9C"/>
                        </a:buClr>
                        <a:buSzPts val="1100"/>
                        <a:buFont typeface="Calibri"/>
                        <a:buAutoNum type="arabicPeriod"/>
                      </a:pPr>
                      <a:r>
                        <a:rPr lang="ar-SA" sz="1100" b="0">
                          <a:solidFill>
                            <a:srgbClr val="9D6B9C"/>
                          </a:solidFill>
                          <a:latin typeface="Arial"/>
                          <a:ea typeface="Arial"/>
                          <a:cs typeface="Arial"/>
                          <a:sym typeface="Arial"/>
                        </a:rPr>
                        <a:t>القواعد والأصول المرتبطة بالدعوة وفنونها.</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1200" b="0" i="0" u="none" strike="noStrike" cap="none">
                          <a:solidFill>
                            <a:srgbClr val="7DA7BC"/>
                          </a:solidFill>
                          <a:latin typeface="Arial"/>
                          <a:ea typeface="Arial"/>
                          <a:cs typeface="Arial"/>
                          <a:sym typeface="Arial"/>
                        </a:rPr>
                        <a:t>٤:٠٠ - ٨:٠٠</a:t>
                      </a:r>
                      <a:endParaRPr sz="1200" b="0" i="0" u="none" strike="noStrike" cap="none">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a:solidFill>
                            <a:srgbClr val="7DA7BC"/>
                          </a:solidFill>
                          <a:latin typeface="Arial"/>
                          <a:ea typeface="Arial"/>
                          <a:cs typeface="Arial"/>
                          <a:sym typeface="Arial"/>
                        </a:rPr>
                        <a:t>الثلاثاء</a:t>
                      </a:r>
                      <a:endParaRPr sz="1200" b="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28 / 2/ 1442</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smtClean="0">
                          <a:solidFill>
                            <a:srgbClr val="7F1721"/>
                          </a:solidFill>
                          <a:latin typeface="Arial"/>
                          <a:ea typeface="Arial"/>
                          <a:cs typeface="Arial"/>
                          <a:sym typeface="Arial"/>
                        </a:rPr>
                        <a:t>د . فاطمة الوادعي </a:t>
                      </a:r>
                      <a:endParaRPr dirty="0">
                        <a:solidFill>
                          <a:srgbClr val="7F1721"/>
                        </a:solidFil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r>
              <a:tr h="422486">
                <a:tc>
                  <a:txBody>
                    <a:bodyPr/>
                    <a:lstStyle/>
                    <a:p>
                      <a:pPr marL="0" marR="0" lvl="0" indent="0" algn="r" rtl="1">
                        <a:spcBef>
                          <a:spcPts val="0"/>
                        </a:spcBef>
                        <a:spcAft>
                          <a:spcPts val="0"/>
                        </a:spcAft>
                        <a:buNone/>
                      </a:pPr>
                      <a:r>
                        <a:rPr lang="ar-SA" sz="1200" b="0" dirty="0">
                          <a:solidFill>
                            <a:srgbClr val="7DA7BC"/>
                          </a:solidFill>
                          <a:latin typeface="Arial"/>
                          <a:ea typeface="Arial"/>
                          <a:cs typeface="Arial"/>
                          <a:sym typeface="Arial"/>
                        </a:rPr>
                        <a:t>٥</a:t>
                      </a:r>
                      <a:endParaRPr dirty="0"/>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gridSpan="2">
                  <a:txBody>
                    <a:bodyPr/>
                    <a:lstStyle/>
                    <a:p>
                      <a:pPr marL="0" marR="0" lvl="0" indent="0" algn="ct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لقاء </a:t>
                      </a:r>
                      <a:r>
                        <a:rPr lang="ar-SA" sz="1200" b="0" dirty="0" smtClean="0">
                          <a:solidFill>
                            <a:srgbClr val="7DA7BC"/>
                          </a:solidFill>
                          <a:latin typeface="Arial"/>
                          <a:ea typeface="Arial"/>
                          <a:cs typeface="Arial"/>
                          <a:sym typeface="Arial"/>
                        </a:rPr>
                        <a:t>مفتوح</a:t>
                      </a:r>
                      <a:r>
                        <a:rPr lang="ar-SA" sz="1200" b="0" baseline="0" dirty="0" smtClean="0">
                          <a:solidFill>
                            <a:srgbClr val="7DA7BC"/>
                          </a:solidFill>
                          <a:latin typeface="Arial"/>
                          <a:ea typeface="Arial"/>
                          <a:cs typeface="Arial"/>
                          <a:sym typeface="Arial"/>
                        </a:rPr>
                        <a:t> تجارب دعوية نوعية </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hMerge="1">
                  <a:txBody>
                    <a:bodyPr/>
                    <a:lstStyle/>
                    <a:p>
                      <a:endParaRPr lang="ar-SA"/>
                    </a:p>
                  </a:txBody>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i="0" u="none" strike="noStrike" cap="none">
                          <a:solidFill>
                            <a:srgbClr val="7DA7BC"/>
                          </a:solidFill>
                          <a:latin typeface="Arial"/>
                          <a:ea typeface="Arial"/>
                          <a:cs typeface="Arial"/>
                          <a:sym typeface="Arial"/>
                        </a:rPr>
                        <a:t>٤:٠٠ - ٨:٠٠</a:t>
                      </a:r>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الثلاثاء</a:t>
                      </a:r>
                      <a:endParaRPr sz="1200" b="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13 / 3</a:t>
                      </a:r>
                      <a:r>
                        <a:rPr lang="ar-SA" sz="1200" b="0" baseline="0" dirty="0" smtClean="0">
                          <a:solidFill>
                            <a:srgbClr val="7DA7BC"/>
                          </a:solidFill>
                          <a:latin typeface="Arial"/>
                          <a:ea typeface="Arial"/>
                          <a:cs typeface="Arial"/>
                          <a:sym typeface="Arial"/>
                        </a:rPr>
                        <a:t> / 144</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dirty="0" smtClean="0">
                          <a:solidFill>
                            <a:srgbClr val="7F1721"/>
                          </a:solidFill>
                          <a:latin typeface="Arial"/>
                          <a:ea typeface="Arial"/>
                          <a:cs typeface="Arial"/>
                          <a:sym typeface="Arial"/>
                        </a:rPr>
                        <a:t>الثلاثاء </a:t>
                      </a:r>
                      <a:endParaRPr sz="1200" b="0" dirty="0">
                        <a:solidFill>
                          <a:srgbClr val="7F1721"/>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r>
            </a:tbl>
          </a:graphicData>
        </a:graphic>
      </p:graphicFrame>
    </p:spTree>
    <p:extLst>
      <p:ext uri="{BB962C8B-B14F-4D97-AF65-F5344CB8AC3E}">
        <p14:creationId xmlns:p14="http://schemas.microsoft.com/office/powerpoint/2010/main" val="1466839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606038" y="1424348"/>
            <a:ext cx="9144000" cy="715133"/>
          </a:xfrm>
          <a:prstGeom prst="rect">
            <a:avLst/>
          </a:prstGeom>
        </p:spPr>
        <p:txBody>
          <a:bodyP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3200" smtClean="0">
                <a:solidFill>
                  <a:srgbClr val="A4C1D0"/>
                </a:solidFill>
                <a:effectLst>
                  <a:outerShdw blurRad="38100" dist="38100" dir="2700000" algn="tl">
                    <a:srgbClr val="000000">
                      <a:alpha val="43137"/>
                    </a:srgbClr>
                  </a:outerShdw>
                </a:effectLst>
                <a:cs typeface="PT Bold Heading" panose="02010400000000000000" pitchFamily="2" charset="-78"/>
              </a:rPr>
              <a:t>المشاريع التي تم إنجازها بتوفيق الله </a:t>
            </a:r>
            <a:endParaRPr lang="en-GB" sz="32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graphicFrame>
        <p:nvGraphicFramePr>
          <p:cNvPr id="11" name="جدول 10"/>
          <p:cNvGraphicFramePr>
            <a:graphicFrameLocks noGrp="1"/>
          </p:cNvGraphicFramePr>
          <p:nvPr>
            <p:extLst>
              <p:ext uri="{D42A27DB-BD31-4B8C-83A1-F6EECF244321}">
                <p14:modId xmlns:p14="http://schemas.microsoft.com/office/powerpoint/2010/main" val="2668858042"/>
              </p:ext>
            </p:extLst>
          </p:nvPr>
        </p:nvGraphicFramePr>
        <p:xfrm>
          <a:off x="389466" y="2059940"/>
          <a:ext cx="6231467" cy="5356860"/>
        </p:xfrm>
        <a:graphic>
          <a:graphicData uri="http://schemas.openxmlformats.org/drawingml/2006/table">
            <a:tbl>
              <a:tblPr rtl="1" firstRow="1" bandRow="1">
                <a:tableStyleId>{3B4B98B0-60AC-42C2-AFA5-B58CD77FA1E5}</a:tableStyleId>
              </a:tblPr>
              <a:tblGrid>
                <a:gridCol w="413174">
                  <a:extLst>
                    <a:ext uri="{9D8B030D-6E8A-4147-A177-3AD203B41FA5}">
                      <a16:colId xmlns:a16="http://schemas.microsoft.com/office/drawing/2014/main" xmlns="" val="20000"/>
                    </a:ext>
                  </a:extLst>
                </a:gridCol>
                <a:gridCol w="1706880">
                  <a:extLst>
                    <a:ext uri="{9D8B030D-6E8A-4147-A177-3AD203B41FA5}">
                      <a16:colId xmlns:a16="http://schemas.microsoft.com/office/drawing/2014/main" xmlns="" val="20001"/>
                    </a:ext>
                  </a:extLst>
                </a:gridCol>
                <a:gridCol w="2204720">
                  <a:extLst>
                    <a:ext uri="{9D8B030D-6E8A-4147-A177-3AD203B41FA5}">
                      <a16:colId xmlns:a16="http://schemas.microsoft.com/office/drawing/2014/main" xmlns="" val="20002"/>
                    </a:ext>
                  </a:extLst>
                </a:gridCol>
                <a:gridCol w="1906693">
                  <a:extLst>
                    <a:ext uri="{9D8B030D-6E8A-4147-A177-3AD203B41FA5}">
                      <a16:colId xmlns:a16="http://schemas.microsoft.com/office/drawing/2014/main" xmlns="" val="20003"/>
                    </a:ext>
                  </a:extLst>
                </a:gridCol>
              </a:tblGrid>
              <a:tr h="383715">
                <a:tc>
                  <a:txBody>
                    <a:bodyPr/>
                    <a:lstStyle/>
                    <a:p>
                      <a:pPr rtl="1"/>
                      <a:r>
                        <a:rPr lang="ar-SA" dirty="0"/>
                        <a:t>م</a:t>
                      </a:r>
                    </a:p>
                  </a:txBody>
                  <a:tcPr/>
                </a:tc>
                <a:tc>
                  <a:txBody>
                    <a:bodyPr/>
                    <a:lstStyle/>
                    <a:p>
                      <a:pPr algn="ctr" rtl="1"/>
                      <a:r>
                        <a:rPr lang="ar-SA" sz="2000" dirty="0"/>
                        <a:t>اسم المشروع </a:t>
                      </a:r>
                    </a:p>
                  </a:txBody>
                  <a:tcPr/>
                </a:tc>
                <a:tc>
                  <a:txBody>
                    <a:bodyPr/>
                    <a:lstStyle/>
                    <a:p>
                      <a:pPr algn="ctr" rtl="1"/>
                      <a:r>
                        <a:rPr lang="ar-SA" sz="2000" dirty="0"/>
                        <a:t>فكرة المشروع</a:t>
                      </a:r>
                    </a:p>
                  </a:txBody>
                  <a:tcPr/>
                </a:tc>
                <a:tc>
                  <a:txBody>
                    <a:bodyPr/>
                    <a:lstStyle/>
                    <a:p>
                      <a:pPr algn="ctr" rtl="1"/>
                      <a:r>
                        <a:rPr lang="ar-SA" sz="2000" dirty="0"/>
                        <a:t>أسماء</a:t>
                      </a:r>
                      <a:r>
                        <a:rPr lang="ar-SA" sz="2000" baseline="0" dirty="0"/>
                        <a:t> </a:t>
                      </a:r>
                      <a:r>
                        <a:rPr lang="ar-SA" sz="2000" dirty="0"/>
                        <a:t>المشاركات </a:t>
                      </a:r>
                    </a:p>
                  </a:txBody>
                  <a:tcPr/>
                </a:tc>
                <a:extLst>
                  <a:ext uri="{0D108BD9-81ED-4DB2-BD59-A6C34878D82A}">
                    <a16:rowId xmlns:a16="http://schemas.microsoft.com/office/drawing/2014/main" xmlns="" val="10000"/>
                  </a:ext>
                </a:extLst>
              </a:tr>
              <a:tr h="1084732">
                <a:tc>
                  <a:txBody>
                    <a:bodyPr/>
                    <a:lstStyle/>
                    <a:p>
                      <a:pPr rtl="1"/>
                      <a:r>
                        <a:rPr lang="ar-SA" dirty="0"/>
                        <a:t>5-</a:t>
                      </a:r>
                      <a:endParaRPr lang="ar-SA" dirty="0">
                        <a:solidFill>
                          <a:schemeClr val="bg1"/>
                        </a:solidFill>
                      </a:endParaRPr>
                    </a:p>
                  </a:txBody>
                  <a:tcPr/>
                </a:tc>
                <a:tc>
                  <a:txBody>
                    <a:bodyPr/>
                    <a:lstStyle/>
                    <a:p>
                      <a:pPr algn="ctr" rtl="1"/>
                      <a:r>
                        <a:rPr lang="ar-SA" sz="2400" dirty="0"/>
                        <a:t>غربلة</a:t>
                      </a:r>
                    </a:p>
                  </a:txBody>
                  <a:tcPr/>
                </a:tc>
                <a:tc>
                  <a:txBody>
                    <a:bodyPr/>
                    <a:lstStyle/>
                    <a:p>
                      <a:pPr rtl="1"/>
                      <a:r>
                        <a:rPr lang="ar-SA" sz="1400" dirty="0"/>
                        <a:t>تقريب التحذير من الفكر العقدي الوافد للنشء من ٩-١٥ سنة،</a:t>
                      </a:r>
                      <a:r>
                        <a:rPr lang="ar-SA" sz="1400" baseline="0" dirty="0"/>
                        <a:t> من خلال مقاطع فيديو مصممة بشكل جاذب لهذه الفئة العمرية.</a:t>
                      </a:r>
                      <a:endParaRPr lang="ar-SA" sz="1400" dirty="0"/>
                    </a:p>
                  </a:txBody>
                  <a:tcPr/>
                </a:tc>
                <a:tc>
                  <a:txBody>
                    <a:bodyPr/>
                    <a:lstStyle/>
                    <a:p>
                      <a:pPr marL="342900" indent="-342900" rtl="1">
                        <a:buFont typeface="+mj-lt"/>
                        <a:buAutoNum type="arabicPeriod"/>
                      </a:pPr>
                      <a:r>
                        <a:rPr lang="ar-SA" dirty="0"/>
                        <a:t>أسماء الغرير </a:t>
                      </a:r>
                    </a:p>
                    <a:p>
                      <a:pPr marL="342900" indent="-342900" rtl="1">
                        <a:buFont typeface="+mj-lt"/>
                        <a:buAutoNum type="arabicPeriod"/>
                      </a:pPr>
                      <a:r>
                        <a:rPr lang="ar-SA" dirty="0"/>
                        <a:t>أسماء </a:t>
                      </a:r>
                      <a:r>
                        <a:rPr lang="ar-SA" dirty="0" err="1"/>
                        <a:t>الهوساوي</a:t>
                      </a:r>
                      <a:r>
                        <a:rPr lang="ar-SA" dirty="0"/>
                        <a:t> </a:t>
                      </a:r>
                    </a:p>
                    <a:p>
                      <a:pPr marL="342900" indent="-342900" rtl="1">
                        <a:buFont typeface="+mj-lt"/>
                        <a:buAutoNum type="arabicPeriod"/>
                      </a:pPr>
                      <a:r>
                        <a:rPr lang="ar-SA" dirty="0"/>
                        <a:t>روان البكري </a:t>
                      </a:r>
                    </a:p>
                    <a:p>
                      <a:pPr marL="342900" indent="-342900" rtl="1">
                        <a:buFont typeface="+mj-lt"/>
                        <a:buAutoNum type="arabicPeriod"/>
                      </a:pPr>
                      <a:r>
                        <a:rPr lang="ar-SA" dirty="0"/>
                        <a:t>نجود البكري</a:t>
                      </a:r>
                    </a:p>
                    <a:p>
                      <a:pPr marL="342900" indent="-342900" rtl="1">
                        <a:buFont typeface="+mj-lt"/>
                        <a:buAutoNum type="arabicPeriod"/>
                      </a:pPr>
                      <a:endParaRPr lang="ar-SA" dirty="0"/>
                    </a:p>
                  </a:txBody>
                  <a:tcPr/>
                </a:tc>
                <a:extLst>
                  <a:ext uri="{0D108BD9-81ED-4DB2-BD59-A6C34878D82A}">
                    <a16:rowId xmlns:a16="http://schemas.microsoft.com/office/drawing/2014/main" xmlns="" val="10001"/>
                  </a:ext>
                </a:extLst>
              </a:tr>
              <a:tr h="2213738">
                <a:tc>
                  <a:txBody>
                    <a:bodyPr/>
                    <a:lstStyle/>
                    <a:p>
                      <a:pPr rtl="1"/>
                      <a:r>
                        <a:rPr lang="ar-SA" dirty="0"/>
                        <a:t>6-</a:t>
                      </a:r>
                      <a:endParaRPr lang="ar-SA" dirty="0">
                        <a:solidFill>
                          <a:schemeClr val="bg1"/>
                        </a:solidFill>
                      </a:endParaRPr>
                    </a:p>
                  </a:txBody>
                  <a:tcPr/>
                </a:tc>
                <a:tc>
                  <a:txBody>
                    <a:bodyPr/>
                    <a:lstStyle/>
                    <a:p>
                      <a:pPr algn="ctr" rtl="1"/>
                      <a:r>
                        <a:rPr lang="ar-SA" sz="2400" dirty="0"/>
                        <a:t>مركز فتيات </a:t>
                      </a:r>
                    </a:p>
                    <a:p>
                      <a:pPr algn="ctr" rtl="1"/>
                      <a:r>
                        <a:rPr lang="ar-SA" sz="2400" dirty="0"/>
                        <a:t>جنوب دولة غينيا كوناكري  مدينة (</a:t>
                      </a:r>
                      <a:r>
                        <a:rPr lang="ar-SA" sz="2400" dirty="0" err="1"/>
                        <a:t>انزريكوري</a:t>
                      </a:r>
                      <a:r>
                        <a:rPr lang="ar-SA" sz="2400" dirty="0"/>
                        <a:t>)</a:t>
                      </a:r>
                    </a:p>
                    <a:p>
                      <a:pPr algn="ctr" rtl="1"/>
                      <a:endParaRPr lang="ar-SA" sz="2400" dirty="0"/>
                    </a:p>
                  </a:txBody>
                  <a:tcPr/>
                </a:tc>
                <a:tc>
                  <a:txBody>
                    <a:bodyPr/>
                    <a:lstStyle/>
                    <a:p>
                      <a:pPr algn="just"/>
                      <a:r>
                        <a:rPr lang="ar-SA" sz="1400" kern="1200" dirty="0"/>
                        <a:t>فكرة المشروع على تعليم الأطفال، والبنات مبادئ الدين الإسلامي، والتعريف بالإسلام، وأهم المهارات اللازمة لتكوين أسرة ناجحة، ومجتمع صالح؛ لأن التعليم، واكتساب المهارة هو الأساس في بناء الفرد والمجتمع الصالح، لا سيما الأطفال، والبنات، لأنهن أمهات الجيل الذي بعدهن، ولهن أهمية كبيرة في تكوين الأسرة. </a:t>
                      </a:r>
                      <a:endParaRPr lang="ar-SA" sz="1400" kern="1200" dirty="0">
                        <a:solidFill>
                          <a:schemeClr val="dk1"/>
                        </a:solidFill>
                        <a:latin typeface="+mn-lt"/>
                        <a:ea typeface="+mn-ea"/>
                        <a:cs typeface="+mn-cs"/>
                      </a:endParaRPr>
                    </a:p>
                  </a:txBody>
                  <a:tcPr/>
                </a:tc>
                <a:tc>
                  <a:txBody>
                    <a:bodyPr/>
                    <a:lstStyle/>
                    <a:p>
                      <a:pPr marL="0" indent="0" rtl="1">
                        <a:buFont typeface="+mj-lt"/>
                        <a:buNone/>
                      </a:pPr>
                      <a:r>
                        <a:rPr lang="ar-SA" dirty="0"/>
                        <a:t>خديجة</a:t>
                      </a:r>
                      <a:r>
                        <a:rPr lang="ar-SA" baseline="0" dirty="0"/>
                        <a:t> محمد </a:t>
                      </a:r>
                      <a:r>
                        <a:rPr lang="ar-SA" baseline="0" dirty="0" err="1"/>
                        <a:t>فوفانا</a:t>
                      </a:r>
                      <a:endParaRPr lang="ar-SA" dirty="0"/>
                    </a:p>
                  </a:txBody>
                  <a:tcPr/>
                </a:tc>
                <a:extLst>
                  <a:ext uri="{0D108BD9-81ED-4DB2-BD59-A6C34878D82A}">
                    <a16:rowId xmlns:a16="http://schemas.microsoft.com/office/drawing/2014/main" xmlns="" val="10002"/>
                  </a:ext>
                </a:extLst>
              </a:tr>
              <a:tr h="1505342">
                <a:tc>
                  <a:txBody>
                    <a:bodyPr/>
                    <a:lstStyle/>
                    <a:p>
                      <a:pPr rtl="1"/>
                      <a:r>
                        <a:rPr lang="ar-SA" dirty="0">
                          <a:solidFill>
                            <a:schemeClr val="bg1"/>
                          </a:solidFill>
                        </a:rPr>
                        <a:t>7-</a:t>
                      </a:r>
                    </a:p>
                  </a:txBody>
                  <a:tcPr/>
                </a:tc>
                <a:tc>
                  <a:txBody>
                    <a:bodyPr/>
                    <a:lstStyle/>
                    <a:p>
                      <a:pPr algn="ctr" rtl="1"/>
                      <a:r>
                        <a:rPr lang="ar-SA" sz="2400" dirty="0"/>
                        <a:t>عقيدتي</a:t>
                      </a:r>
                      <a:r>
                        <a:rPr lang="ar-SA" sz="2400" baseline="0" dirty="0"/>
                        <a:t> للطفل</a:t>
                      </a:r>
                    </a:p>
                    <a:p>
                      <a:pPr algn="ctr" rtl="1"/>
                      <a:r>
                        <a:rPr lang="ar-SA" sz="2400" kern="1200" dirty="0">
                          <a:solidFill>
                            <a:schemeClr val="dk1"/>
                          </a:solidFill>
                          <a:latin typeface="Traditional Arabic" panose="02020603050405020304" pitchFamily="18" charset="-78"/>
                          <a:ea typeface="+mn-ea"/>
                          <a:cs typeface="Traditional Arabic" panose="02020603050405020304" pitchFamily="18" charset="-78"/>
                        </a:rPr>
                        <a:t>دولة نيجيريا- ولاية </a:t>
                      </a:r>
                      <a:r>
                        <a:rPr lang="ar-SA" sz="2400" kern="1200" dirty="0" err="1">
                          <a:solidFill>
                            <a:schemeClr val="dk1"/>
                          </a:solidFill>
                          <a:latin typeface="Traditional Arabic" panose="02020603050405020304" pitchFamily="18" charset="-78"/>
                          <a:ea typeface="+mn-ea"/>
                          <a:cs typeface="Traditional Arabic" panose="02020603050405020304" pitchFamily="18" charset="-78"/>
                        </a:rPr>
                        <a:t>كاثينة</a:t>
                      </a:r>
                      <a:r>
                        <a:rPr lang="ar-SA" sz="2400" kern="1200" dirty="0">
                          <a:solidFill>
                            <a:schemeClr val="dk1"/>
                          </a:solidFill>
                          <a:latin typeface="Traditional Arabic" panose="02020603050405020304" pitchFamily="18" charset="-78"/>
                          <a:ea typeface="+mn-ea"/>
                          <a:cs typeface="Traditional Arabic" panose="02020603050405020304" pitchFamily="18" charset="-78"/>
                        </a:rPr>
                        <a:t> ( </a:t>
                      </a:r>
                      <a:r>
                        <a:rPr lang="ar-SA" sz="2400" baseline="0" dirty="0"/>
                        <a:t>محلية </a:t>
                      </a:r>
                      <a:r>
                        <a:rPr lang="ar-SA" sz="2400" baseline="0" dirty="0" err="1"/>
                        <a:t>فنتوا</a:t>
                      </a:r>
                      <a:r>
                        <a:rPr lang="ar-SA" sz="2400" baseline="0" dirty="0"/>
                        <a:t> </a:t>
                      </a:r>
                      <a:r>
                        <a:rPr lang="ar-SA" sz="2400" kern="1200" dirty="0">
                          <a:solidFill>
                            <a:schemeClr val="dk1"/>
                          </a:solidFill>
                          <a:latin typeface="Traditional Arabic" panose="02020603050405020304" pitchFamily="18" charset="-78"/>
                          <a:ea typeface="+mn-ea"/>
                          <a:cs typeface="Traditional Arabic" panose="02020603050405020304" pitchFamily="18" charset="-78"/>
                        </a:rPr>
                        <a:t>)</a:t>
                      </a:r>
                    </a:p>
                  </a:txBody>
                  <a:tcPr/>
                </a:tc>
                <a:tc>
                  <a:txBody>
                    <a:bodyPr/>
                    <a:lstStyle/>
                    <a:p>
                      <a:pPr rtl="1"/>
                      <a:r>
                        <a:rPr lang="ar-SA" dirty="0"/>
                        <a:t>حفظ الأصول الثلاثة </a:t>
                      </a:r>
                      <a:br>
                        <a:rPr lang="ar-SA" dirty="0"/>
                      </a:br>
                      <a:r>
                        <a:rPr lang="ar-SA" dirty="0"/>
                        <a:t>، والقواعد الأربعة لأهميتها في تصحيح العقيدة للنشء،</a:t>
                      </a:r>
                      <a:r>
                        <a:rPr lang="ar-SA" baseline="0" dirty="0"/>
                        <a:t> للفئة العمرية من 12 إلى 18 سنة.</a:t>
                      </a:r>
                      <a:endParaRPr lang="ar-SA" dirty="0"/>
                    </a:p>
                  </a:txBody>
                  <a:tcPr/>
                </a:tc>
                <a:tc>
                  <a:txBody>
                    <a:bodyPr/>
                    <a:lstStyle/>
                    <a:p>
                      <a:pPr marL="342900" indent="-342900" rtl="1">
                        <a:buFont typeface="+mj-lt"/>
                        <a:buAutoNum type="arabicPeriod"/>
                      </a:pPr>
                      <a:r>
                        <a:rPr lang="ar-SA" dirty="0"/>
                        <a:t>زينب محمد .</a:t>
                      </a:r>
                    </a:p>
                    <a:p>
                      <a:pPr marL="342900" indent="-342900" rtl="1">
                        <a:buFont typeface="+mj-lt"/>
                        <a:buAutoNum type="arabicPeriod"/>
                      </a:pPr>
                      <a:r>
                        <a:rPr lang="ar-SA" dirty="0"/>
                        <a:t>المعلمة سعدية.</a:t>
                      </a:r>
                    </a:p>
                  </a:txBody>
                  <a:tcPr/>
                </a:tc>
              </a:tr>
            </a:tbl>
          </a:graphicData>
        </a:graphic>
      </p:graphicFrame>
    </p:spTree>
    <p:extLst>
      <p:ext uri="{BB962C8B-B14F-4D97-AF65-F5344CB8AC3E}">
        <p14:creationId xmlns:p14="http://schemas.microsoft.com/office/powerpoint/2010/main" val="36885758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606038" y="1423282"/>
            <a:ext cx="9144000" cy="715133"/>
          </a:xfrm>
          <a:prstGeom prst="rect">
            <a:avLst/>
          </a:prstGeom>
        </p:spPr>
        <p:txBody>
          <a:bodyP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4400" dirty="0" smtClean="0">
                <a:solidFill>
                  <a:srgbClr val="A4C1D0"/>
                </a:solidFill>
                <a:effectLst>
                  <a:outerShdw blurRad="38100" dist="38100" dir="2700000" algn="tl">
                    <a:srgbClr val="000000">
                      <a:alpha val="43137"/>
                    </a:srgbClr>
                  </a:outerShdw>
                </a:effectLst>
                <a:cs typeface="PT Bold Heading" panose="02010400000000000000" pitchFamily="2" charset="-78"/>
              </a:rPr>
              <a:t>المشاريع الفائزة بالمركز الأول </a:t>
            </a:r>
            <a:endParaRPr lang="en-GB" sz="44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sp>
        <p:nvSpPr>
          <p:cNvPr id="11" name="مستطيل 10">
            <a:extLst>
              <a:ext uri="{FF2B5EF4-FFF2-40B4-BE49-F238E27FC236}">
                <a16:creationId xmlns:a16="http://schemas.microsoft.com/office/drawing/2014/main" xmlns="" id="{D1475811-8FD8-41B2-AD42-1D3E463D0AF7}"/>
              </a:ext>
            </a:extLst>
          </p:cNvPr>
          <p:cNvSpPr/>
          <p:nvPr/>
        </p:nvSpPr>
        <p:spPr>
          <a:xfrm>
            <a:off x="3166052" y="2712161"/>
            <a:ext cx="3460997" cy="284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solidFill>
                  <a:srgbClr val="7030A0"/>
                </a:solidFill>
                <a:latin typeface="Arabic Typesetting" panose="03020402040406030203" pitchFamily="66" charset="-78"/>
                <a:cs typeface="Arabic Typesetting" panose="03020402040406030203" pitchFamily="66" charset="-78"/>
              </a:rPr>
              <a:t>المشروع الأول : ساحة معين</a:t>
            </a:r>
          </a:p>
          <a:p>
            <a:pPr algn="ctr"/>
            <a:r>
              <a:rPr lang="ar-SA" sz="2400" b="1" dirty="0">
                <a:solidFill>
                  <a:srgbClr val="7030A0"/>
                </a:solidFill>
                <a:latin typeface="Arabic Typesetting" panose="03020402040406030203" pitchFamily="66" charset="-78"/>
                <a:cs typeface="Arabic Typesetting" panose="03020402040406030203" pitchFamily="66" charset="-78"/>
              </a:rPr>
              <a:t>بشامة حكمي </a:t>
            </a:r>
          </a:p>
          <a:p>
            <a:pPr algn="ctr"/>
            <a:r>
              <a:rPr lang="ar-SA" sz="2400" b="1" dirty="0">
                <a:solidFill>
                  <a:srgbClr val="7030A0"/>
                </a:solidFill>
                <a:latin typeface="Arabic Typesetting" panose="03020402040406030203" pitchFamily="66" charset="-78"/>
                <a:cs typeface="Arabic Typesetting" panose="03020402040406030203" pitchFamily="66" charset="-78"/>
              </a:rPr>
              <a:t>ثريا محمد</a:t>
            </a:r>
          </a:p>
          <a:p>
            <a:pPr algn="ctr"/>
            <a:r>
              <a:rPr lang="ar-SA" sz="2400" b="1" dirty="0">
                <a:solidFill>
                  <a:srgbClr val="7030A0"/>
                </a:solidFill>
                <a:latin typeface="Arabic Typesetting" panose="03020402040406030203" pitchFamily="66" charset="-78"/>
                <a:cs typeface="Arabic Typesetting" panose="03020402040406030203" pitchFamily="66" charset="-78"/>
              </a:rPr>
              <a:t> أنوار المطيري </a:t>
            </a:r>
          </a:p>
          <a:p>
            <a:pPr algn="ctr"/>
            <a:r>
              <a:rPr lang="ar-SA" sz="2400" b="1" dirty="0">
                <a:solidFill>
                  <a:srgbClr val="7030A0"/>
                </a:solidFill>
                <a:latin typeface="Arabic Typesetting" panose="03020402040406030203" pitchFamily="66" charset="-78"/>
                <a:cs typeface="Arabic Typesetting" panose="03020402040406030203" pitchFamily="66" charset="-78"/>
              </a:rPr>
              <a:t>خديجة محمد</a:t>
            </a:r>
          </a:p>
          <a:p>
            <a:pPr algn="ctr"/>
            <a:r>
              <a:rPr lang="ar-SA" sz="2400" b="1" dirty="0">
                <a:solidFill>
                  <a:srgbClr val="7030A0"/>
                </a:solidFill>
                <a:latin typeface="Arabic Typesetting" panose="03020402040406030203" pitchFamily="66" charset="-78"/>
                <a:cs typeface="Arabic Typesetting" panose="03020402040406030203" pitchFamily="66" charset="-78"/>
              </a:rPr>
              <a:t>أسماء محمد </a:t>
            </a:r>
          </a:p>
          <a:p>
            <a:pPr algn="ctr"/>
            <a:r>
              <a:rPr lang="ar-SA" sz="2400" b="1" dirty="0">
                <a:solidFill>
                  <a:srgbClr val="7030A0"/>
                </a:solidFill>
                <a:latin typeface="Arabic Typesetting" panose="03020402040406030203" pitchFamily="66" charset="-78"/>
                <a:cs typeface="Arabic Typesetting" panose="03020402040406030203" pitchFamily="66" charset="-78"/>
              </a:rPr>
              <a:t>إخلاص محمد </a:t>
            </a:r>
          </a:p>
          <a:p>
            <a:pPr algn="ctr"/>
            <a:endParaRPr lang="ar-SA" sz="3600" b="1" dirty="0">
              <a:solidFill>
                <a:srgbClr val="7030A0"/>
              </a:solidFill>
              <a:latin typeface="Arabic Typesetting" panose="03020402040406030203" pitchFamily="66" charset="-78"/>
              <a:cs typeface="Arabic Typesetting" panose="03020402040406030203" pitchFamily="66" charset="-78"/>
            </a:endParaRPr>
          </a:p>
        </p:txBody>
      </p:sp>
      <p:sp>
        <p:nvSpPr>
          <p:cNvPr id="12" name="مستطيل 11">
            <a:extLst>
              <a:ext uri="{FF2B5EF4-FFF2-40B4-BE49-F238E27FC236}">
                <a16:creationId xmlns:a16="http://schemas.microsoft.com/office/drawing/2014/main" xmlns="" id="{875B7CFA-2BDA-4FD0-8962-62319D639A61}"/>
              </a:ext>
            </a:extLst>
          </p:cNvPr>
          <p:cNvSpPr/>
          <p:nvPr/>
        </p:nvSpPr>
        <p:spPr>
          <a:xfrm>
            <a:off x="606038" y="4059385"/>
            <a:ext cx="1910081" cy="1060974"/>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solidFill>
                  <a:srgbClr val="7030A0"/>
                </a:solidFill>
                <a:latin typeface="Arabic Typesetting" panose="03020402040406030203" pitchFamily="66" charset="-78"/>
                <a:cs typeface="Arabic Typesetting" panose="03020402040406030203" pitchFamily="66" charset="-78"/>
              </a:rPr>
              <a:t>المشروع الثاني  : راسخ</a:t>
            </a:r>
          </a:p>
          <a:p>
            <a:pPr algn="ctr"/>
            <a:r>
              <a:rPr lang="ar-SA" sz="2400" b="1" dirty="0">
                <a:solidFill>
                  <a:srgbClr val="7030A0"/>
                </a:solidFill>
                <a:latin typeface="Arabic Typesetting" panose="03020402040406030203" pitchFamily="66" charset="-78"/>
                <a:cs typeface="Arabic Typesetting" panose="03020402040406030203" pitchFamily="66" charset="-78"/>
              </a:rPr>
              <a:t>إخلاص </a:t>
            </a:r>
          </a:p>
          <a:p>
            <a:pPr algn="ctr"/>
            <a:r>
              <a:rPr lang="ar-SA" sz="2400" b="1" dirty="0">
                <a:solidFill>
                  <a:srgbClr val="7030A0"/>
                </a:solidFill>
                <a:latin typeface="Arabic Typesetting" panose="03020402040406030203" pitchFamily="66" charset="-78"/>
                <a:cs typeface="Arabic Typesetting" panose="03020402040406030203" pitchFamily="66" charset="-78"/>
              </a:rPr>
              <a:t>الجوهرة الحميدي </a:t>
            </a:r>
          </a:p>
          <a:p>
            <a:pPr algn="ctr"/>
            <a:r>
              <a:rPr lang="ar-SA" sz="2400" b="1" dirty="0">
                <a:solidFill>
                  <a:srgbClr val="7030A0"/>
                </a:solidFill>
                <a:latin typeface="Arabic Typesetting" panose="03020402040406030203" pitchFamily="66" charset="-78"/>
                <a:cs typeface="Arabic Typesetting" panose="03020402040406030203" pitchFamily="66" charset="-78"/>
              </a:rPr>
              <a:t>بشامة </a:t>
            </a:r>
          </a:p>
          <a:p>
            <a:pPr algn="ctr"/>
            <a:r>
              <a:rPr lang="ar-SA" sz="2400" b="1" dirty="0">
                <a:solidFill>
                  <a:srgbClr val="7030A0"/>
                </a:solidFill>
                <a:latin typeface="Arabic Typesetting" panose="03020402040406030203" pitchFamily="66" charset="-78"/>
                <a:cs typeface="Arabic Typesetting" panose="03020402040406030203" pitchFamily="66" charset="-78"/>
              </a:rPr>
              <a:t>دُنا </a:t>
            </a:r>
            <a:r>
              <a:rPr lang="ar-SA" sz="2400" b="1" dirty="0" err="1">
                <a:solidFill>
                  <a:srgbClr val="7030A0"/>
                </a:solidFill>
                <a:latin typeface="Arabic Typesetting" panose="03020402040406030203" pitchFamily="66" charset="-78"/>
                <a:cs typeface="Arabic Typesetting" panose="03020402040406030203" pitchFamily="66" charset="-78"/>
              </a:rPr>
              <a:t>الجوعي</a:t>
            </a:r>
            <a:r>
              <a:rPr lang="ar-SA" sz="2400" b="1" dirty="0">
                <a:solidFill>
                  <a:srgbClr val="7030A0"/>
                </a:solidFill>
                <a:latin typeface="Arabic Typesetting" panose="03020402040406030203" pitchFamily="66" charset="-78"/>
                <a:cs typeface="Arabic Typesetting" panose="03020402040406030203" pitchFamily="66" charset="-78"/>
              </a:rPr>
              <a:t> </a:t>
            </a:r>
          </a:p>
          <a:p>
            <a:pPr algn="ctr"/>
            <a:r>
              <a:rPr lang="ar-SA" sz="2400" b="1" dirty="0">
                <a:solidFill>
                  <a:srgbClr val="7030A0"/>
                </a:solidFill>
                <a:latin typeface="Arabic Typesetting" panose="03020402040406030203" pitchFamily="66" charset="-78"/>
                <a:cs typeface="Arabic Typesetting" panose="03020402040406030203" pitchFamily="66" charset="-78"/>
              </a:rPr>
              <a:t>رٌبى الفارس </a:t>
            </a:r>
          </a:p>
          <a:p>
            <a:pPr algn="ctr"/>
            <a:r>
              <a:rPr lang="ar-SA" sz="2400" b="1" dirty="0">
                <a:solidFill>
                  <a:srgbClr val="7030A0"/>
                </a:solidFill>
                <a:latin typeface="Arabic Typesetting" panose="03020402040406030203" pitchFamily="66" charset="-78"/>
                <a:cs typeface="Arabic Typesetting" panose="03020402040406030203" pitchFamily="66" charset="-78"/>
              </a:rPr>
              <a:t>رغد حوشاني </a:t>
            </a:r>
          </a:p>
          <a:p>
            <a:pPr algn="ctr"/>
            <a:r>
              <a:rPr lang="ar-SA" sz="2400" b="1" dirty="0">
                <a:solidFill>
                  <a:srgbClr val="7030A0"/>
                </a:solidFill>
                <a:latin typeface="Arabic Typesetting" panose="03020402040406030203" pitchFamily="66" charset="-78"/>
                <a:cs typeface="Arabic Typesetting" panose="03020402040406030203" pitchFamily="66" charset="-78"/>
              </a:rPr>
              <a:t>شهد النفيسة </a:t>
            </a:r>
          </a:p>
          <a:p>
            <a:pPr algn="ctr"/>
            <a:r>
              <a:rPr lang="ar-SA" sz="3600" b="1" dirty="0">
                <a:solidFill>
                  <a:srgbClr val="7030A0"/>
                </a:solidFill>
                <a:latin typeface="Arabic Typesetting" panose="03020402040406030203" pitchFamily="66" charset="-78"/>
                <a:cs typeface="Arabic Typesetting" panose="03020402040406030203" pitchFamily="66" charset="-78"/>
              </a:rPr>
              <a:t>  </a:t>
            </a:r>
          </a:p>
        </p:txBody>
      </p:sp>
    </p:spTree>
    <p:extLst>
      <p:ext uri="{BB962C8B-B14F-4D97-AF65-F5344CB8AC3E}">
        <p14:creationId xmlns:p14="http://schemas.microsoft.com/office/powerpoint/2010/main" val="34778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1">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p:cTn id="19"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11">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p:cTn id="25"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11">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p:cTn id="31"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p:cTn id="37"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11">
                                            <p:txEl>
                                              <p:pRg st="5" end="5"/>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p:cTn id="43"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11">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 calcmode="lin" valueType="num">
                                      <p:cBhvr additive="base">
                                        <p:cTn id="5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animEffect transition="in" filter="fade">
                                      <p:cBhvr>
                                        <p:cTn id="57" dur="1000"/>
                                        <p:tgtEl>
                                          <p:spTgt spid="12">
                                            <p:txEl>
                                              <p:pRg st="1" end="1"/>
                                            </p:txEl>
                                          </p:spTgt>
                                        </p:tgtEl>
                                      </p:cBhvr>
                                    </p:animEffect>
                                    <p:anim calcmode="lin" valueType="num">
                                      <p:cBhvr>
                                        <p:cTn id="5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2">
                                            <p:txEl>
                                              <p:pRg st="2" end="2"/>
                                            </p:txEl>
                                          </p:spTgt>
                                        </p:tgtEl>
                                        <p:attrNameLst>
                                          <p:attrName>style.visibility</p:attrName>
                                        </p:attrNameLst>
                                      </p:cBhvr>
                                      <p:to>
                                        <p:strVal val="visible"/>
                                      </p:to>
                                    </p:set>
                                    <p:animEffect transition="in" filter="fade">
                                      <p:cBhvr>
                                        <p:cTn id="62" dur="1000"/>
                                        <p:tgtEl>
                                          <p:spTgt spid="12">
                                            <p:txEl>
                                              <p:pRg st="2" end="2"/>
                                            </p:txEl>
                                          </p:spTgt>
                                        </p:tgtEl>
                                      </p:cBhvr>
                                    </p:animEffect>
                                    <p:anim calcmode="lin" valueType="num">
                                      <p:cBhvr>
                                        <p:cTn id="6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2">
                                            <p:txEl>
                                              <p:pRg st="3" end="3"/>
                                            </p:txEl>
                                          </p:spTgt>
                                        </p:tgtEl>
                                        <p:attrNameLst>
                                          <p:attrName>style.visibility</p:attrName>
                                        </p:attrNameLst>
                                      </p:cBhvr>
                                      <p:to>
                                        <p:strVal val="visible"/>
                                      </p:to>
                                    </p:set>
                                    <p:animEffect transition="in" filter="fade">
                                      <p:cBhvr>
                                        <p:cTn id="67" dur="1000"/>
                                        <p:tgtEl>
                                          <p:spTgt spid="12">
                                            <p:txEl>
                                              <p:pRg st="3" end="3"/>
                                            </p:txEl>
                                          </p:spTgt>
                                        </p:tgtEl>
                                      </p:cBhvr>
                                    </p:animEffect>
                                    <p:anim calcmode="lin" valueType="num">
                                      <p:cBhvr>
                                        <p:cTn id="6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69"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2">
                                            <p:txEl>
                                              <p:pRg st="4" end="4"/>
                                            </p:txEl>
                                          </p:spTgt>
                                        </p:tgtEl>
                                        <p:attrNameLst>
                                          <p:attrName>style.visibility</p:attrName>
                                        </p:attrNameLst>
                                      </p:cBhvr>
                                      <p:to>
                                        <p:strVal val="visible"/>
                                      </p:to>
                                    </p:set>
                                    <p:animEffect transition="in" filter="fade">
                                      <p:cBhvr>
                                        <p:cTn id="72" dur="1000"/>
                                        <p:tgtEl>
                                          <p:spTgt spid="12">
                                            <p:txEl>
                                              <p:pRg st="4" end="4"/>
                                            </p:txEl>
                                          </p:spTgt>
                                        </p:tgtEl>
                                      </p:cBhvr>
                                    </p:animEffect>
                                    <p:anim calcmode="lin" valueType="num">
                                      <p:cBhvr>
                                        <p:cTn id="73"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74"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2">
                                            <p:txEl>
                                              <p:pRg st="5" end="5"/>
                                            </p:txEl>
                                          </p:spTgt>
                                        </p:tgtEl>
                                        <p:attrNameLst>
                                          <p:attrName>style.visibility</p:attrName>
                                        </p:attrNameLst>
                                      </p:cBhvr>
                                      <p:to>
                                        <p:strVal val="visible"/>
                                      </p:to>
                                    </p:set>
                                    <p:animEffect transition="in" filter="fade">
                                      <p:cBhvr>
                                        <p:cTn id="77" dur="1000"/>
                                        <p:tgtEl>
                                          <p:spTgt spid="12">
                                            <p:txEl>
                                              <p:pRg st="5" end="5"/>
                                            </p:txEl>
                                          </p:spTgt>
                                        </p:tgtEl>
                                      </p:cBhvr>
                                    </p:animEffect>
                                    <p:anim calcmode="lin" valueType="num">
                                      <p:cBhvr>
                                        <p:cTn id="78"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79"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2">
                                            <p:txEl>
                                              <p:pRg st="6" end="6"/>
                                            </p:txEl>
                                          </p:spTgt>
                                        </p:tgtEl>
                                        <p:attrNameLst>
                                          <p:attrName>style.visibility</p:attrName>
                                        </p:attrNameLst>
                                      </p:cBhvr>
                                      <p:to>
                                        <p:strVal val="visible"/>
                                      </p:to>
                                    </p:set>
                                    <p:animEffect transition="in" filter="fade">
                                      <p:cBhvr>
                                        <p:cTn id="82" dur="1000"/>
                                        <p:tgtEl>
                                          <p:spTgt spid="12">
                                            <p:txEl>
                                              <p:pRg st="6" end="6"/>
                                            </p:txEl>
                                          </p:spTgt>
                                        </p:tgtEl>
                                      </p:cBhvr>
                                    </p:animEffect>
                                    <p:anim calcmode="lin" valueType="num">
                                      <p:cBhvr>
                                        <p:cTn id="83"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84"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2">
                                            <p:txEl>
                                              <p:pRg st="7" end="7"/>
                                            </p:txEl>
                                          </p:spTgt>
                                        </p:tgtEl>
                                        <p:attrNameLst>
                                          <p:attrName>style.visibility</p:attrName>
                                        </p:attrNameLst>
                                      </p:cBhvr>
                                      <p:to>
                                        <p:strVal val="visible"/>
                                      </p:to>
                                    </p:set>
                                    <p:animEffect transition="in" filter="fade">
                                      <p:cBhvr>
                                        <p:cTn id="87" dur="1000"/>
                                        <p:tgtEl>
                                          <p:spTgt spid="12">
                                            <p:txEl>
                                              <p:pRg st="7" end="7"/>
                                            </p:txEl>
                                          </p:spTgt>
                                        </p:tgtEl>
                                      </p:cBhvr>
                                    </p:animEffect>
                                    <p:anim calcmode="lin" valueType="num">
                                      <p:cBhvr>
                                        <p:cTn id="88"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89"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90" presetID="1" presetClass="entr" presetSubtype="0" fill="hold" nodeType="withEffect">
                                  <p:stCondLst>
                                    <p:cond delay="0"/>
                                  </p:stCondLst>
                                  <p:childTnLst>
                                    <p:set>
                                      <p:cBhvr>
                                        <p:cTn id="91"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عنوان 1"/>
          <p:cNvSpPr txBox="1">
            <a:spLocks/>
          </p:cNvSpPr>
          <p:nvPr/>
        </p:nvSpPr>
        <p:spPr>
          <a:xfrm>
            <a:off x="573407" y="1489981"/>
            <a:ext cx="5863585" cy="795411"/>
          </a:xfrm>
          <a:prstGeom prst="rect">
            <a:avLst/>
          </a:prstGeom>
        </p:spPr>
        <p:txBody>
          <a:bodyP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ar-SA" sz="4400" dirty="0" smtClean="0">
                <a:solidFill>
                  <a:srgbClr val="A4C1D0"/>
                </a:solidFill>
                <a:effectLst>
                  <a:outerShdw blurRad="38100" dist="38100" dir="2700000" algn="tl">
                    <a:srgbClr val="000000">
                      <a:alpha val="43137"/>
                    </a:srgbClr>
                  </a:outerShdw>
                </a:effectLst>
                <a:cs typeface="PT Bold Heading" panose="02010400000000000000" pitchFamily="2" charset="-78"/>
              </a:rPr>
              <a:t>المشاريع الفائزة بالمركز الأول </a:t>
            </a:r>
            <a:endParaRPr lang="en-GB" sz="4400" dirty="0">
              <a:solidFill>
                <a:srgbClr val="A4C1D0"/>
              </a:solidFill>
              <a:effectLst>
                <a:outerShdw blurRad="38100" dist="38100" dir="2700000" algn="tl">
                  <a:srgbClr val="000000">
                    <a:alpha val="43137"/>
                  </a:srgbClr>
                </a:outerShdw>
              </a:effectLst>
              <a:cs typeface="PT Bold Heading" panose="02010400000000000000" pitchFamily="2" charset="-78"/>
            </a:endParaRPr>
          </a:p>
        </p:txBody>
      </p:sp>
      <p:sp>
        <p:nvSpPr>
          <p:cNvPr id="11" name="مستطيل 10">
            <a:extLst>
              <a:ext uri="{FF2B5EF4-FFF2-40B4-BE49-F238E27FC236}">
                <a16:creationId xmlns:a16="http://schemas.microsoft.com/office/drawing/2014/main" xmlns="" id="{EC607CC3-1C38-45A1-AA80-56F567B81B2A}"/>
              </a:ext>
            </a:extLst>
          </p:cNvPr>
          <p:cNvSpPr/>
          <p:nvPr/>
        </p:nvSpPr>
        <p:spPr>
          <a:xfrm>
            <a:off x="2708228" y="4546467"/>
            <a:ext cx="3952240" cy="930152"/>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solidFill>
                  <a:srgbClr val="7030A0"/>
                </a:solidFill>
                <a:latin typeface="Arabic Typesetting" panose="03020402040406030203" pitchFamily="66" charset="-78"/>
                <a:cs typeface="Arabic Typesetting" panose="03020402040406030203" pitchFamily="66" charset="-78"/>
              </a:rPr>
              <a:t>المشروع الثالث : يومي معك</a:t>
            </a:r>
          </a:p>
          <a:p>
            <a:pPr algn="ctr"/>
            <a:endParaRPr lang="ar-SA" sz="3600" b="1" dirty="0">
              <a:solidFill>
                <a:srgbClr val="7030A0"/>
              </a:solidFill>
              <a:latin typeface="Arabic Typesetting" panose="03020402040406030203" pitchFamily="66" charset="-78"/>
              <a:cs typeface="Arabic Typesetting" panose="03020402040406030203" pitchFamily="66" charset="-78"/>
            </a:endParaRPr>
          </a:p>
          <a:p>
            <a:r>
              <a:rPr lang="ar-SA" sz="3600" b="1" dirty="0">
                <a:solidFill>
                  <a:srgbClr val="7030A0"/>
                </a:solidFill>
                <a:latin typeface="Arabic Typesetting" panose="03020402040406030203" pitchFamily="66" charset="-78"/>
                <a:cs typeface="Arabic Typesetting" panose="03020402040406030203" pitchFamily="66" charset="-78"/>
              </a:rPr>
              <a:t>أسماء هوساوي       بشامة الحكمي </a:t>
            </a:r>
          </a:p>
          <a:p>
            <a:r>
              <a:rPr lang="ar-SA" sz="3600" b="1" dirty="0">
                <a:solidFill>
                  <a:srgbClr val="7030A0"/>
                </a:solidFill>
                <a:latin typeface="Arabic Typesetting" panose="03020402040406030203" pitchFamily="66" charset="-78"/>
                <a:cs typeface="Arabic Typesetting" panose="03020402040406030203" pitchFamily="66" charset="-78"/>
              </a:rPr>
              <a:t>الجوهرة الحميدي      حصة الغنام </a:t>
            </a:r>
          </a:p>
          <a:p>
            <a:r>
              <a:rPr lang="ar-SA" sz="3600" b="1" dirty="0">
                <a:solidFill>
                  <a:srgbClr val="7030A0"/>
                </a:solidFill>
                <a:latin typeface="Arabic Typesetting" panose="03020402040406030203" pitchFamily="66" charset="-78"/>
                <a:cs typeface="Arabic Typesetting" panose="03020402040406030203" pitchFamily="66" charset="-78"/>
              </a:rPr>
              <a:t>أروى العمري         دُنا </a:t>
            </a:r>
            <a:r>
              <a:rPr lang="ar-SA" sz="3600" b="1" dirty="0" err="1">
                <a:solidFill>
                  <a:srgbClr val="7030A0"/>
                </a:solidFill>
                <a:latin typeface="Arabic Typesetting" panose="03020402040406030203" pitchFamily="66" charset="-78"/>
                <a:cs typeface="Arabic Typesetting" panose="03020402040406030203" pitchFamily="66" charset="-78"/>
              </a:rPr>
              <a:t>الجوعي</a:t>
            </a:r>
            <a:r>
              <a:rPr lang="ar-SA" sz="3600" b="1" dirty="0">
                <a:solidFill>
                  <a:srgbClr val="7030A0"/>
                </a:solidFill>
                <a:latin typeface="Arabic Typesetting" panose="03020402040406030203" pitchFamily="66" charset="-78"/>
                <a:cs typeface="Arabic Typesetting" panose="03020402040406030203" pitchFamily="66" charset="-78"/>
              </a:rPr>
              <a:t> </a:t>
            </a:r>
          </a:p>
          <a:p>
            <a:r>
              <a:rPr lang="ar-SA" sz="3600" b="1" dirty="0">
                <a:solidFill>
                  <a:srgbClr val="7030A0"/>
                </a:solidFill>
                <a:latin typeface="Arabic Typesetting" panose="03020402040406030203" pitchFamily="66" charset="-78"/>
                <a:cs typeface="Arabic Typesetting" panose="03020402040406030203" pitchFamily="66" charset="-78"/>
              </a:rPr>
              <a:t>إخلاص محمد       رٌبى الفارس </a:t>
            </a:r>
          </a:p>
          <a:p>
            <a:endParaRPr lang="ar-SA" sz="3600" b="1" dirty="0">
              <a:solidFill>
                <a:srgbClr val="7030A0"/>
              </a:solidFill>
              <a:latin typeface="Arabic Typesetting" panose="03020402040406030203" pitchFamily="66" charset="-78"/>
              <a:cs typeface="Arabic Typesetting" panose="03020402040406030203" pitchFamily="66" charset="-78"/>
            </a:endParaRPr>
          </a:p>
          <a:p>
            <a:endParaRPr lang="ar-SA" sz="3600" b="1" dirty="0">
              <a:solidFill>
                <a:srgbClr val="7030A0"/>
              </a:solidFill>
              <a:latin typeface="Arabic Typesetting" panose="03020402040406030203" pitchFamily="66" charset="-78"/>
              <a:cs typeface="Arabic Typesetting" panose="03020402040406030203" pitchFamily="66" charset="-78"/>
            </a:endParaRPr>
          </a:p>
        </p:txBody>
      </p:sp>
      <p:sp>
        <p:nvSpPr>
          <p:cNvPr id="12" name="مستطيل 11">
            <a:extLst>
              <a:ext uri="{FF2B5EF4-FFF2-40B4-BE49-F238E27FC236}">
                <a16:creationId xmlns:a16="http://schemas.microsoft.com/office/drawing/2014/main" xmlns="" id="{FB4AFFE0-2148-41A4-919D-61098253B693}"/>
              </a:ext>
            </a:extLst>
          </p:cNvPr>
          <p:cNvSpPr/>
          <p:nvPr/>
        </p:nvSpPr>
        <p:spPr>
          <a:xfrm>
            <a:off x="321733" y="3666890"/>
            <a:ext cx="2729280" cy="100584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3600" b="1" dirty="0">
                <a:solidFill>
                  <a:srgbClr val="7030A0"/>
                </a:solidFill>
                <a:latin typeface="Arabic Typesetting" panose="03020402040406030203" pitchFamily="66" charset="-78"/>
                <a:cs typeface="Arabic Typesetting" panose="03020402040406030203" pitchFamily="66" charset="-78"/>
              </a:rPr>
              <a:t>المشروع الرابع : غربلة</a:t>
            </a:r>
          </a:p>
          <a:p>
            <a:pPr algn="ctr"/>
            <a:r>
              <a:rPr lang="ar-SA" sz="3600" b="1" dirty="0">
                <a:solidFill>
                  <a:srgbClr val="7030A0"/>
                </a:solidFill>
                <a:latin typeface="Arabic Typesetting" panose="03020402040406030203" pitchFamily="66" charset="-78"/>
                <a:cs typeface="Arabic Typesetting" panose="03020402040406030203" pitchFamily="66" charset="-78"/>
              </a:rPr>
              <a:t> </a:t>
            </a:r>
          </a:p>
          <a:p>
            <a:pPr algn="ctr"/>
            <a:r>
              <a:rPr lang="ar-SA" sz="3600" b="1" dirty="0">
                <a:solidFill>
                  <a:srgbClr val="7030A0"/>
                </a:solidFill>
                <a:latin typeface="Arabic Typesetting" panose="03020402040406030203" pitchFamily="66" charset="-78"/>
                <a:cs typeface="Arabic Typesetting" panose="03020402040406030203" pitchFamily="66" charset="-78"/>
              </a:rPr>
              <a:t>أسماء الغرير </a:t>
            </a:r>
          </a:p>
          <a:p>
            <a:pPr algn="ctr"/>
            <a:r>
              <a:rPr lang="ar-SA" sz="3600" b="1" dirty="0">
                <a:solidFill>
                  <a:srgbClr val="7030A0"/>
                </a:solidFill>
                <a:latin typeface="Arabic Typesetting" panose="03020402040406030203" pitchFamily="66" charset="-78"/>
                <a:cs typeface="Arabic Typesetting" panose="03020402040406030203" pitchFamily="66" charset="-78"/>
              </a:rPr>
              <a:t>روان البكري </a:t>
            </a:r>
          </a:p>
          <a:p>
            <a:pPr algn="ctr"/>
            <a:r>
              <a:rPr lang="ar-SA" sz="3600" b="1" dirty="0">
                <a:solidFill>
                  <a:srgbClr val="7030A0"/>
                </a:solidFill>
                <a:latin typeface="Arabic Typesetting" panose="03020402040406030203" pitchFamily="66" charset="-78"/>
                <a:cs typeface="Arabic Typesetting" panose="03020402040406030203" pitchFamily="66" charset="-78"/>
              </a:rPr>
              <a:t>أسماء </a:t>
            </a:r>
            <a:r>
              <a:rPr lang="ar-SA" sz="3600" b="1" dirty="0" err="1">
                <a:solidFill>
                  <a:srgbClr val="7030A0"/>
                </a:solidFill>
                <a:latin typeface="Arabic Typesetting" panose="03020402040406030203" pitchFamily="66" charset="-78"/>
                <a:cs typeface="Arabic Typesetting" panose="03020402040406030203" pitchFamily="66" charset="-78"/>
              </a:rPr>
              <a:t>الهوساوي</a:t>
            </a:r>
            <a:r>
              <a:rPr lang="ar-SA" sz="3600" b="1" dirty="0">
                <a:solidFill>
                  <a:srgbClr val="7030A0"/>
                </a:solidFill>
                <a:latin typeface="Arabic Typesetting" panose="03020402040406030203" pitchFamily="66" charset="-78"/>
                <a:cs typeface="Arabic Typesetting" panose="03020402040406030203" pitchFamily="66" charset="-78"/>
              </a:rPr>
              <a:t> </a:t>
            </a:r>
          </a:p>
        </p:txBody>
      </p:sp>
    </p:spTree>
    <p:extLst>
      <p:ext uri="{BB962C8B-B14F-4D97-AF65-F5344CB8AC3E}">
        <p14:creationId xmlns:p14="http://schemas.microsoft.com/office/powerpoint/2010/main" val="35275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circle(in)">
                                      <p:cBhvr>
                                        <p:cTn id="21" dur="2000"/>
                                        <p:tgtEl>
                                          <p:spTgt spid="11">
                                            <p:txEl>
                                              <p:pRg st="2" end="2"/>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circle(in)">
                                      <p:cBhvr>
                                        <p:cTn id="24" dur="2000"/>
                                        <p:tgtEl>
                                          <p:spTgt spid="11">
                                            <p:txEl>
                                              <p:pRg st="3" end="3"/>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circle(in)">
                                      <p:cBhvr>
                                        <p:cTn id="27" dur="2000"/>
                                        <p:tgtEl>
                                          <p:spTgt spid="11">
                                            <p:txEl>
                                              <p:pRg st="4" end="4"/>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circle(in)">
                                      <p:cBhvr>
                                        <p:cTn id="30" dur="2000"/>
                                        <p:tgtEl>
                                          <p:spTgt spid="1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circle(in)">
                                      <p:cBhvr>
                                        <p:cTn id="35" dur="2000"/>
                                        <p:tgtEl>
                                          <p:spTgt spid="12">
                                            <p:txEl>
                                              <p:pRg st="2" end="2"/>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circle(in)">
                                      <p:cBhvr>
                                        <p:cTn id="38" dur="2000"/>
                                        <p:tgtEl>
                                          <p:spTgt spid="12">
                                            <p:txEl>
                                              <p:pRg st="3" end="3"/>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12">
                                            <p:txEl>
                                              <p:pRg st="4" end="4"/>
                                            </p:txEl>
                                          </p:spTgt>
                                        </p:tgtEl>
                                        <p:attrNameLst>
                                          <p:attrName>style.visibility</p:attrName>
                                        </p:attrNameLst>
                                      </p:cBhvr>
                                      <p:to>
                                        <p:strVal val="visible"/>
                                      </p:to>
                                    </p:set>
                                    <p:animEffect transition="in" filter="circle(in)">
                                      <p:cBhvr>
                                        <p:cTn id="41"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17" name="مستطيل مستدير الزوايا 16"/>
          <p:cNvSpPr/>
          <p:nvPr/>
        </p:nvSpPr>
        <p:spPr>
          <a:xfrm>
            <a:off x="1244528" y="2336057"/>
            <a:ext cx="3513739" cy="338546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الحفل الختامي </a:t>
            </a:r>
          </a:p>
          <a:p>
            <a:pPr algn="ctr"/>
            <a:r>
              <a:rPr lang="ar-SA" sz="3600" b="1" dirty="0" smtClean="0"/>
              <a:t>لمعين ( 6 )</a:t>
            </a:r>
            <a:endParaRPr lang="ar-SA" sz="1600" b="1" dirty="0" smtClean="0"/>
          </a:p>
        </p:txBody>
      </p:sp>
      <p:pic>
        <p:nvPicPr>
          <p:cNvPr id="8" name="صورة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4915" y="3202686"/>
            <a:ext cx="1846245" cy="1798584"/>
          </a:xfrm>
          <a:prstGeom prst="rect">
            <a:avLst/>
          </a:prstGeom>
        </p:spPr>
      </p:pic>
    </p:spTree>
    <p:extLst>
      <p:ext uri="{BB962C8B-B14F-4D97-AF65-F5344CB8AC3E}">
        <p14:creationId xmlns:p14="http://schemas.microsoft.com/office/powerpoint/2010/main" val="32857285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041330"/>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244528" y="7530555"/>
            <a:ext cx="1955800" cy="5080000"/>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مستطيل مستدير الزوايا 8"/>
          <p:cNvSpPr/>
          <p:nvPr/>
        </p:nvSpPr>
        <p:spPr>
          <a:xfrm>
            <a:off x="154961" y="1611245"/>
            <a:ext cx="4044506" cy="5259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dirty="0" smtClean="0">
                <a:solidFill>
                  <a:srgbClr val="5EA9CA"/>
                </a:solidFill>
                <a:latin typeface="Open Sans Light"/>
              </a:rPr>
              <a:t>بفضل الله وتمام نعمته .. احتفل رائدات برنامج معين ( 6 ) باكتمال عِقد لقاءاته ودوراته ومخرجاته وذلك مساء يوم الثلاثاء 1 / 6 / 1443هـ ..</a:t>
            </a:r>
          </a:p>
          <a:p>
            <a:pPr algn="ctr" rtl="0"/>
            <a:r>
              <a:rPr lang="ar-SA" dirty="0" smtClean="0">
                <a:solidFill>
                  <a:srgbClr val="5EA9CA"/>
                </a:solidFill>
                <a:latin typeface="Open Sans Light"/>
              </a:rPr>
              <a:t>أقيم الحفل في القاعة الكبرى بمدرسة الهداية النسائية لتحفيظ القرآن الكريم وتضمن عددا من الفقرات المتنوعة والوقفات المهمة للداعية وكان ضمن ضيوفنا :</a:t>
            </a:r>
          </a:p>
          <a:p>
            <a:pPr algn="ctr" rtl="0"/>
            <a:r>
              <a:rPr lang="ar-SA" dirty="0" smtClean="0">
                <a:solidFill>
                  <a:srgbClr val="5EA9CA"/>
                </a:solidFill>
                <a:latin typeface="Open Sans Light"/>
              </a:rPr>
              <a:t>الداعية : د . دلال المسلم والتي ألقت كلمة توجيهية لخريجات معين </a:t>
            </a:r>
            <a:r>
              <a:rPr lang="ar-SA" dirty="0" smtClean="0">
                <a:solidFill>
                  <a:srgbClr val="5EA9CA"/>
                </a:solidFill>
                <a:latin typeface="Open Sans Light"/>
              </a:rPr>
              <a:t>بعنوان وصايا للداعيات ..</a:t>
            </a:r>
            <a:endParaRPr lang="ar-SA" dirty="0">
              <a:solidFill>
                <a:srgbClr val="5EA9CA"/>
              </a:solidFill>
              <a:latin typeface="Open Sans Light"/>
            </a:endParaRPr>
          </a:p>
          <a:p>
            <a:pPr algn="ctr" rtl="0"/>
            <a:r>
              <a:rPr lang="ar-SA" dirty="0" smtClean="0">
                <a:solidFill>
                  <a:srgbClr val="5EA9CA"/>
                </a:solidFill>
                <a:latin typeface="Open Sans Light"/>
              </a:rPr>
              <a:t>وخلال الحفل تم تكريم مدرسة الهداية والمتعاونات وقائدات فريق العمل ومتدربات برنامج معين والمتطوعات والفائزات بمسابقة الجرار التحفيزية والمشاريع والبحوث المتميزة .</a:t>
            </a:r>
          </a:p>
          <a:p>
            <a:pPr algn="ctr" rtl="0"/>
            <a:endParaRPr lang="id-ID" dirty="0">
              <a:solidFill>
                <a:srgbClr val="5EA9CA"/>
              </a:solidFill>
              <a:latin typeface="Open Sans Light"/>
            </a:endParaRPr>
          </a:p>
        </p:txBody>
      </p:sp>
      <p:grpSp>
        <p:nvGrpSpPr>
          <p:cNvPr id="11" name="Group 24"/>
          <p:cNvGrpSpPr/>
          <p:nvPr/>
        </p:nvGrpSpPr>
        <p:grpSpPr>
          <a:xfrm>
            <a:off x="3700575" y="1887687"/>
            <a:ext cx="1758951" cy="1761067"/>
            <a:chOff x="4537076" y="3232150"/>
            <a:chExt cx="1319213" cy="1320800"/>
          </a:xfrm>
        </p:grpSpPr>
        <p:sp>
          <p:nvSpPr>
            <p:cNvPr id="12" name="Freeform 25"/>
            <p:cNvSpPr>
              <a:spLocks/>
            </p:cNvSpPr>
            <p:nvPr/>
          </p:nvSpPr>
          <p:spPr bwMode="auto">
            <a:xfrm>
              <a:off x="4537076" y="3232150"/>
              <a:ext cx="1319213" cy="1320800"/>
            </a:xfrm>
            <a:custGeom>
              <a:avLst/>
              <a:gdLst>
                <a:gd name="T0" fmla="*/ 578 w 672"/>
                <a:gd name="T1" fmla="*/ 184 h 673"/>
                <a:gd name="T2" fmla="*/ 592 w 672"/>
                <a:gd name="T3" fmla="*/ 118 h 673"/>
                <a:gd name="T4" fmla="*/ 526 w 672"/>
                <a:gd name="T5" fmla="*/ 122 h 673"/>
                <a:gd name="T6" fmla="*/ 521 w 672"/>
                <a:gd name="T7" fmla="*/ 55 h 673"/>
                <a:gd name="T8" fmla="*/ 457 w 672"/>
                <a:gd name="T9" fmla="*/ 77 h 673"/>
                <a:gd name="T10" fmla="*/ 434 w 672"/>
                <a:gd name="T11" fmla="*/ 15 h 673"/>
                <a:gd name="T12" fmla="*/ 379 w 672"/>
                <a:gd name="T13" fmla="*/ 53 h 673"/>
                <a:gd name="T14" fmla="*/ 339 w 672"/>
                <a:gd name="T15" fmla="*/ 0 h 673"/>
                <a:gd name="T16" fmla="*/ 298 w 672"/>
                <a:gd name="T17" fmla="*/ 53 h 673"/>
                <a:gd name="T18" fmla="*/ 244 w 672"/>
                <a:gd name="T19" fmla="*/ 13 h 673"/>
                <a:gd name="T20" fmla="*/ 231 w 672"/>
                <a:gd name="T21" fmla="*/ 70 h 673"/>
                <a:gd name="T22" fmla="*/ 181 w 672"/>
                <a:gd name="T23" fmla="*/ 38 h 673"/>
                <a:gd name="T24" fmla="*/ 170 w 672"/>
                <a:gd name="T25" fmla="*/ 103 h 673"/>
                <a:gd name="T26" fmla="*/ 103 w 672"/>
                <a:gd name="T27" fmla="*/ 93 h 673"/>
                <a:gd name="T28" fmla="*/ 111 w 672"/>
                <a:gd name="T29" fmla="*/ 160 h 673"/>
                <a:gd name="T30" fmla="*/ 44 w 672"/>
                <a:gd name="T31" fmla="*/ 169 h 673"/>
                <a:gd name="T32" fmla="*/ 70 w 672"/>
                <a:gd name="T33" fmla="*/ 230 h 673"/>
                <a:gd name="T34" fmla="*/ 9 w 672"/>
                <a:gd name="T35" fmla="*/ 258 h 673"/>
                <a:gd name="T36" fmla="*/ 51 w 672"/>
                <a:gd name="T37" fmla="*/ 310 h 673"/>
                <a:gd name="T38" fmla="*/ 0 w 672"/>
                <a:gd name="T39" fmla="*/ 353 h 673"/>
                <a:gd name="T40" fmla="*/ 55 w 672"/>
                <a:gd name="T41" fmla="*/ 391 h 673"/>
                <a:gd name="T42" fmla="*/ 18 w 672"/>
                <a:gd name="T43" fmla="*/ 447 h 673"/>
                <a:gd name="T44" fmla="*/ 29 w 672"/>
                <a:gd name="T45" fmla="*/ 474 h 673"/>
                <a:gd name="T46" fmla="*/ 94 w 672"/>
                <a:gd name="T47" fmla="*/ 490 h 673"/>
                <a:gd name="T48" fmla="*/ 80 w 672"/>
                <a:gd name="T49" fmla="*/ 555 h 673"/>
                <a:gd name="T50" fmla="*/ 147 w 672"/>
                <a:gd name="T51" fmla="*/ 552 h 673"/>
                <a:gd name="T52" fmla="*/ 152 w 672"/>
                <a:gd name="T53" fmla="*/ 618 h 673"/>
                <a:gd name="T54" fmla="*/ 215 w 672"/>
                <a:gd name="T55" fmla="*/ 596 h 673"/>
                <a:gd name="T56" fmla="*/ 238 w 672"/>
                <a:gd name="T57" fmla="*/ 659 h 673"/>
                <a:gd name="T58" fmla="*/ 293 w 672"/>
                <a:gd name="T59" fmla="*/ 620 h 673"/>
                <a:gd name="T60" fmla="*/ 333 w 672"/>
                <a:gd name="T61" fmla="*/ 673 h 673"/>
                <a:gd name="T62" fmla="*/ 374 w 672"/>
                <a:gd name="T63" fmla="*/ 621 h 673"/>
                <a:gd name="T64" fmla="*/ 428 w 672"/>
                <a:gd name="T65" fmla="*/ 661 h 673"/>
                <a:gd name="T66" fmla="*/ 442 w 672"/>
                <a:gd name="T67" fmla="*/ 603 h 673"/>
                <a:gd name="T68" fmla="*/ 491 w 672"/>
                <a:gd name="T69" fmla="*/ 636 h 673"/>
                <a:gd name="T70" fmla="*/ 503 w 672"/>
                <a:gd name="T71" fmla="*/ 570 h 673"/>
                <a:gd name="T72" fmla="*/ 569 w 672"/>
                <a:gd name="T73" fmla="*/ 580 h 673"/>
                <a:gd name="T74" fmla="*/ 561 w 672"/>
                <a:gd name="T75" fmla="*/ 514 h 673"/>
                <a:gd name="T76" fmla="*/ 628 w 672"/>
                <a:gd name="T77" fmla="*/ 505 h 673"/>
                <a:gd name="T78" fmla="*/ 602 w 672"/>
                <a:gd name="T79" fmla="*/ 443 h 673"/>
                <a:gd name="T80" fmla="*/ 663 w 672"/>
                <a:gd name="T81" fmla="*/ 416 h 673"/>
                <a:gd name="T82" fmla="*/ 621 w 672"/>
                <a:gd name="T83" fmla="*/ 364 h 673"/>
                <a:gd name="T84" fmla="*/ 672 w 672"/>
                <a:gd name="T85" fmla="*/ 320 h 673"/>
                <a:gd name="T86" fmla="*/ 618 w 672"/>
                <a:gd name="T87" fmla="*/ 282 h 673"/>
                <a:gd name="T88" fmla="*/ 654 w 672"/>
                <a:gd name="T89" fmla="*/ 226 h 673"/>
                <a:gd name="T90" fmla="*/ 643 w 672"/>
                <a:gd name="T91" fmla="*/ 19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2" h="673">
                  <a:moveTo>
                    <a:pt x="591" y="205"/>
                  </a:moveTo>
                  <a:cubicBezTo>
                    <a:pt x="587" y="198"/>
                    <a:pt x="583" y="190"/>
                    <a:pt x="578" y="184"/>
                  </a:cubicBezTo>
                  <a:cubicBezTo>
                    <a:pt x="586" y="171"/>
                    <a:pt x="600" y="155"/>
                    <a:pt x="610" y="141"/>
                  </a:cubicBezTo>
                  <a:cubicBezTo>
                    <a:pt x="604" y="133"/>
                    <a:pt x="599" y="126"/>
                    <a:pt x="592" y="118"/>
                  </a:cubicBezTo>
                  <a:cubicBezTo>
                    <a:pt x="576" y="125"/>
                    <a:pt x="557" y="134"/>
                    <a:pt x="543" y="139"/>
                  </a:cubicBezTo>
                  <a:cubicBezTo>
                    <a:pt x="538" y="133"/>
                    <a:pt x="532" y="127"/>
                    <a:pt x="526" y="122"/>
                  </a:cubicBezTo>
                  <a:cubicBezTo>
                    <a:pt x="530" y="107"/>
                    <a:pt x="538" y="88"/>
                    <a:pt x="544" y="72"/>
                  </a:cubicBezTo>
                  <a:cubicBezTo>
                    <a:pt x="536" y="66"/>
                    <a:pt x="529" y="60"/>
                    <a:pt x="521" y="55"/>
                  </a:cubicBezTo>
                  <a:cubicBezTo>
                    <a:pt x="507" y="66"/>
                    <a:pt x="491" y="80"/>
                    <a:pt x="479" y="88"/>
                  </a:cubicBezTo>
                  <a:cubicBezTo>
                    <a:pt x="472" y="84"/>
                    <a:pt x="465" y="80"/>
                    <a:pt x="457" y="77"/>
                  </a:cubicBezTo>
                  <a:cubicBezTo>
                    <a:pt x="457" y="62"/>
                    <a:pt x="460" y="41"/>
                    <a:pt x="461" y="24"/>
                  </a:cubicBezTo>
                  <a:cubicBezTo>
                    <a:pt x="452" y="20"/>
                    <a:pt x="443" y="17"/>
                    <a:pt x="434" y="15"/>
                  </a:cubicBezTo>
                  <a:cubicBezTo>
                    <a:pt x="424" y="29"/>
                    <a:pt x="413" y="47"/>
                    <a:pt x="403" y="58"/>
                  </a:cubicBezTo>
                  <a:cubicBezTo>
                    <a:pt x="395" y="56"/>
                    <a:pt x="387" y="54"/>
                    <a:pt x="379" y="53"/>
                  </a:cubicBezTo>
                  <a:cubicBezTo>
                    <a:pt x="375" y="39"/>
                    <a:pt x="372" y="18"/>
                    <a:pt x="368" y="1"/>
                  </a:cubicBezTo>
                  <a:cubicBezTo>
                    <a:pt x="358" y="1"/>
                    <a:pt x="349" y="0"/>
                    <a:pt x="339" y="0"/>
                  </a:cubicBezTo>
                  <a:cubicBezTo>
                    <a:pt x="334" y="16"/>
                    <a:pt x="328" y="37"/>
                    <a:pt x="322" y="50"/>
                  </a:cubicBezTo>
                  <a:cubicBezTo>
                    <a:pt x="314" y="51"/>
                    <a:pt x="306" y="51"/>
                    <a:pt x="298" y="53"/>
                  </a:cubicBezTo>
                  <a:cubicBezTo>
                    <a:pt x="290" y="40"/>
                    <a:pt x="281" y="21"/>
                    <a:pt x="272" y="6"/>
                  </a:cubicBezTo>
                  <a:cubicBezTo>
                    <a:pt x="263" y="8"/>
                    <a:pt x="253" y="10"/>
                    <a:pt x="244" y="13"/>
                  </a:cubicBezTo>
                  <a:cubicBezTo>
                    <a:pt x="243" y="30"/>
                    <a:pt x="244" y="51"/>
                    <a:pt x="242" y="66"/>
                  </a:cubicBezTo>
                  <a:cubicBezTo>
                    <a:pt x="238" y="67"/>
                    <a:pt x="234" y="69"/>
                    <a:pt x="231" y="70"/>
                  </a:cubicBezTo>
                  <a:cubicBezTo>
                    <a:pt x="227" y="72"/>
                    <a:pt x="223" y="73"/>
                    <a:pt x="219" y="75"/>
                  </a:cubicBezTo>
                  <a:cubicBezTo>
                    <a:pt x="208" y="65"/>
                    <a:pt x="194" y="50"/>
                    <a:pt x="181" y="38"/>
                  </a:cubicBezTo>
                  <a:cubicBezTo>
                    <a:pt x="173" y="42"/>
                    <a:pt x="164" y="47"/>
                    <a:pt x="156" y="52"/>
                  </a:cubicBezTo>
                  <a:cubicBezTo>
                    <a:pt x="161" y="69"/>
                    <a:pt x="167" y="89"/>
                    <a:pt x="170" y="103"/>
                  </a:cubicBezTo>
                  <a:cubicBezTo>
                    <a:pt x="163" y="108"/>
                    <a:pt x="156" y="113"/>
                    <a:pt x="150" y="118"/>
                  </a:cubicBezTo>
                  <a:cubicBezTo>
                    <a:pt x="137" y="112"/>
                    <a:pt x="119" y="101"/>
                    <a:pt x="103" y="93"/>
                  </a:cubicBezTo>
                  <a:cubicBezTo>
                    <a:pt x="96" y="100"/>
                    <a:pt x="90" y="107"/>
                    <a:pt x="84" y="114"/>
                  </a:cubicBezTo>
                  <a:cubicBezTo>
                    <a:pt x="92" y="129"/>
                    <a:pt x="104" y="146"/>
                    <a:pt x="111" y="160"/>
                  </a:cubicBezTo>
                  <a:cubicBezTo>
                    <a:pt x="106" y="166"/>
                    <a:pt x="101" y="173"/>
                    <a:pt x="96" y="180"/>
                  </a:cubicBezTo>
                  <a:cubicBezTo>
                    <a:pt x="82" y="178"/>
                    <a:pt x="61" y="172"/>
                    <a:pt x="44" y="169"/>
                  </a:cubicBezTo>
                  <a:cubicBezTo>
                    <a:pt x="40" y="177"/>
                    <a:pt x="35" y="185"/>
                    <a:pt x="31" y="194"/>
                  </a:cubicBezTo>
                  <a:cubicBezTo>
                    <a:pt x="44" y="206"/>
                    <a:pt x="60" y="219"/>
                    <a:pt x="70" y="230"/>
                  </a:cubicBezTo>
                  <a:cubicBezTo>
                    <a:pt x="67" y="238"/>
                    <a:pt x="64" y="246"/>
                    <a:pt x="62" y="254"/>
                  </a:cubicBezTo>
                  <a:cubicBezTo>
                    <a:pt x="47" y="256"/>
                    <a:pt x="26" y="256"/>
                    <a:pt x="9" y="258"/>
                  </a:cubicBezTo>
                  <a:cubicBezTo>
                    <a:pt x="7" y="267"/>
                    <a:pt x="5" y="276"/>
                    <a:pt x="3" y="286"/>
                  </a:cubicBezTo>
                  <a:cubicBezTo>
                    <a:pt x="19" y="294"/>
                    <a:pt x="38" y="302"/>
                    <a:pt x="51" y="310"/>
                  </a:cubicBezTo>
                  <a:cubicBezTo>
                    <a:pt x="50" y="318"/>
                    <a:pt x="49" y="326"/>
                    <a:pt x="49" y="334"/>
                  </a:cubicBezTo>
                  <a:cubicBezTo>
                    <a:pt x="36" y="340"/>
                    <a:pt x="16" y="347"/>
                    <a:pt x="0" y="353"/>
                  </a:cubicBezTo>
                  <a:cubicBezTo>
                    <a:pt x="0" y="363"/>
                    <a:pt x="1" y="372"/>
                    <a:pt x="2" y="382"/>
                  </a:cubicBezTo>
                  <a:cubicBezTo>
                    <a:pt x="19" y="385"/>
                    <a:pt x="40" y="387"/>
                    <a:pt x="55" y="391"/>
                  </a:cubicBezTo>
                  <a:cubicBezTo>
                    <a:pt x="56" y="399"/>
                    <a:pt x="58" y="407"/>
                    <a:pt x="60" y="415"/>
                  </a:cubicBezTo>
                  <a:cubicBezTo>
                    <a:pt x="49" y="425"/>
                    <a:pt x="32" y="436"/>
                    <a:pt x="18" y="447"/>
                  </a:cubicBezTo>
                  <a:cubicBezTo>
                    <a:pt x="20" y="452"/>
                    <a:pt x="21" y="456"/>
                    <a:pt x="23" y="461"/>
                  </a:cubicBezTo>
                  <a:cubicBezTo>
                    <a:pt x="25" y="465"/>
                    <a:pt x="27" y="470"/>
                    <a:pt x="29" y="474"/>
                  </a:cubicBezTo>
                  <a:cubicBezTo>
                    <a:pt x="46" y="472"/>
                    <a:pt x="67" y="469"/>
                    <a:pt x="81" y="468"/>
                  </a:cubicBezTo>
                  <a:cubicBezTo>
                    <a:pt x="85" y="476"/>
                    <a:pt x="89" y="483"/>
                    <a:pt x="94" y="490"/>
                  </a:cubicBezTo>
                  <a:cubicBezTo>
                    <a:pt x="86" y="502"/>
                    <a:pt x="72" y="519"/>
                    <a:pt x="62" y="532"/>
                  </a:cubicBezTo>
                  <a:cubicBezTo>
                    <a:pt x="68" y="540"/>
                    <a:pt x="73" y="548"/>
                    <a:pt x="80" y="555"/>
                  </a:cubicBezTo>
                  <a:cubicBezTo>
                    <a:pt x="96" y="549"/>
                    <a:pt x="115" y="539"/>
                    <a:pt x="129" y="535"/>
                  </a:cubicBezTo>
                  <a:cubicBezTo>
                    <a:pt x="134" y="541"/>
                    <a:pt x="140" y="546"/>
                    <a:pt x="147" y="552"/>
                  </a:cubicBezTo>
                  <a:cubicBezTo>
                    <a:pt x="142" y="566"/>
                    <a:pt x="134" y="585"/>
                    <a:pt x="128" y="602"/>
                  </a:cubicBezTo>
                  <a:cubicBezTo>
                    <a:pt x="136" y="607"/>
                    <a:pt x="144" y="613"/>
                    <a:pt x="152" y="618"/>
                  </a:cubicBezTo>
                  <a:cubicBezTo>
                    <a:pt x="165" y="608"/>
                    <a:pt x="181" y="593"/>
                    <a:pt x="193" y="585"/>
                  </a:cubicBezTo>
                  <a:cubicBezTo>
                    <a:pt x="200" y="589"/>
                    <a:pt x="207" y="593"/>
                    <a:pt x="215" y="596"/>
                  </a:cubicBezTo>
                  <a:cubicBezTo>
                    <a:pt x="215" y="611"/>
                    <a:pt x="212" y="632"/>
                    <a:pt x="211" y="649"/>
                  </a:cubicBezTo>
                  <a:cubicBezTo>
                    <a:pt x="220" y="653"/>
                    <a:pt x="229" y="656"/>
                    <a:pt x="238" y="659"/>
                  </a:cubicBezTo>
                  <a:cubicBezTo>
                    <a:pt x="248" y="645"/>
                    <a:pt x="259" y="627"/>
                    <a:pt x="269" y="615"/>
                  </a:cubicBezTo>
                  <a:cubicBezTo>
                    <a:pt x="277" y="617"/>
                    <a:pt x="285" y="619"/>
                    <a:pt x="293" y="620"/>
                  </a:cubicBezTo>
                  <a:cubicBezTo>
                    <a:pt x="297" y="634"/>
                    <a:pt x="301" y="655"/>
                    <a:pt x="304" y="672"/>
                  </a:cubicBezTo>
                  <a:cubicBezTo>
                    <a:pt x="314" y="673"/>
                    <a:pt x="323" y="673"/>
                    <a:pt x="333" y="673"/>
                  </a:cubicBezTo>
                  <a:cubicBezTo>
                    <a:pt x="339" y="657"/>
                    <a:pt x="344" y="637"/>
                    <a:pt x="350" y="623"/>
                  </a:cubicBezTo>
                  <a:cubicBezTo>
                    <a:pt x="358" y="623"/>
                    <a:pt x="366" y="622"/>
                    <a:pt x="374" y="621"/>
                  </a:cubicBezTo>
                  <a:cubicBezTo>
                    <a:pt x="382" y="633"/>
                    <a:pt x="392" y="652"/>
                    <a:pt x="400" y="667"/>
                  </a:cubicBezTo>
                  <a:cubicBezTo>
                    <a:pt x="409" y="665"/>
                    <a:pt x="419" y="663"/>
                    <a:pt x="428" y="661"/>
                  </a:cubicBezTo>
                  <a:cubicBezTo>
                    <a:pt x="429" y="643"/>
                    <a:pt x="428" y="622"/>
                    <a:pt x="430" y="608"/>
                  </a:cubicBezTo>
                  <a:cubicBezTo>
                    <a:pt x="434" y="606"/>
                    <a:pt x="438" y="605"/>
                    <a:pt x="442" y="603"/>
                  </a:cubicBezTo>
                  <a:cubicBezTo>
                    <a:pt x="446" y="602"/>
                    <a:pt x="449" y="600"/>
                    <a:pt x="453" y="598"/>
                  </a:cubicBezTo>
                  <a:cubicBezTo>
                    <a:pt x="464" y="608"/>
                    <a:pt x="478" y="624"/>
                    <a:pt x="491" y="636"/>
                  </a:cubicBezTo>
                  <a:cubicBezTo>
                    <a:pt x="499" y="631"/>
                    <a:pt x="508" y="627"/>
                    <a:pt x="516" y="621"/>
                  </a:cubicBezTo>
                  <a:cubicBezTo>
                    <a:pt x="512" y="605"/>
                    <a:pt x="505" y="585"/>
                    <a:pt x="503" y="570"/>
                  </a:cubicBezTo>
                  <a:cubicBezTo>
                    <a:pt x="509" y="565"/>
                    <a:pt x="516" y="560"/>
                    <a:pt x="522" y="555"/>
                  </a:cubicBezTo>
                  <a:cubicBezTo>
                    <a:pt x="536" y="561"/>
                    <a:pt x="554" y="572"/>
                    <a:pt x="569" y="580"/>
                  </a:cubicBezTo>
                  <a:cubicBezTo>
                    <a:pt x="576" y="573"/>
                    <a:pt x="582" y="567"/>
                    <a:pt x="589" y="559"/>
                  </a:cubicBezTo>
                  <a:cubicBezTo>
                    <a:pt x="580" y="545"/>
                    <a:pt x="568" y="527"/>
                    <a:pt x="561" y="514"/>
                  </a:cubicBezTo>
                  <a:cubicBezTo>
                    <a:pt x="567" y="507"/>
                    <a:pt x="571" y="501"/>
                    <a:pt x="576" y="494"/>
                  </a:cubicBezTo>
                  <a:cubicBezTo>
                    <a:pt x="591" y="496"/>
                    <a:pt x="611" y="501"/>
                    <a:pt x="628" y="505"/>
                  </a:cubicBezTo>
                  <a:cubicBezTo>
                    <a:pt x="633" y="496"/>
                    <a:pt x="637" y="488"/>
                    <a:pt x="641" y="479"/>
                  </a:cubicBezTo>
                  <a:cubicBezTo>
                    <a:pt x="629" y="467"/>
                    <a:pt x="612" y="454"/>
                    <a:pt x="602" y="443"/>
                  </a:cubicBezTo>
                  <a:cubicBezTo>
                    <a:pt x="605" y="435"/>
                    <a:pt x="608" y="428"/>
                    <a:pt x="610" y="420"/>
                  </a:cubicBezTo>
                  <a:cubicBezTo>
                    <a:pt x="625" y="418"/>
                    <a:pt x="646" y="417"/>
                    <a:pt x="663" y="416"/>
                  </a:cubicBezTo>
                  <a:cubicBezTo>
                    <a:pt x="666" y="406"/>
                    <a:pt x="667" y="397"/>
                    <a:pt x="669" y="388"/>
                  </a:cubicBezTo>
                  <a:cubicBezTo>
                    <a:pt x="654" y="380"/>
                    <a:pt x="634" y="371"/>
                    <a:pt x="621" y="364"/>
                  </a:cubicBezTo>
                  <a:cubicBezTo>
                    <a:pt x="622" y="356"/>
                    <a:pt x="623" y="347"/>
                    <a:pt x="623" y="339"/>
                  </a:cubicBezTo>
                  <a:cubicBezTo>
                    <a:pt x="636" y="333"/>
                    <a:pt x="656" y="327"/>
                    <a:pt x="672" y="320"/>
                  </a:cubicBezTo>
                  <a:cubicBezTo>
                    <a:pt x="672" y="311"/>
                    <a:pt x="671" y="301"/>
                    <a:pt x="670" y="292"/>
                  </a:cubicBezTo>
                  <a:cubicBezTo>
                    <a:pt x="653" y="289"/>
                    <a:pt x="632" y="286"/>
                    <a:pt x="618" y="282"/>
                  </a:cubicBezTo>
                  <a:cubicBezTo>
                    <a:pt x="616" y="274"/>
                    <a:pt x="614" y="266"/>
                    <a:pt x="612" y="258"/>
                  </a:cubicBezTo>
                  <a:cubicBezTo>
                    <a:pt x="623" y="249"/>
                    <a:pt x="641" y="237"/>
                    <a:pt x="654" y="226"/>
                  </a:cubicBezTo>
                  <a:cubicBezTo>
                    <a:pt x="653" y="222"/>
                    <a:pt x="651" y="217"/>
                    <a:pt x="649" y="213"/>
                  </a:cubicBezTo>
                  <a:cubicBezTo>
                    <a:pt x="647" y="208"/>
                    <a:pt x="645" y="204"/>
                    <a:pt x="643" y="199"/>
                  </a:cubicBezTo>
                  <a:cubicBezTo>
                    <a:pt x="626" y="201"/>
                    <a:pt x="606" y="204"/>
                    <a:pt x="591" y="205"/>
                  </a:cubicBezTo>
                  <a:close/>
                </a:path>
              </a:pathLst>
            </a:custGeom>
            <a:solidFill>
              <a:sysClr val="windowText" lastClr="000000">
                <a:lumMod val="65000"/>
                <a:lumOff val="35000"/>
                <a:alpha val="2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3" name="Freeform 26"/>
            <p:cNvSpPr>
              <a:spLocks/>
            </p:cNvSpPr>
            <p:nvPr/>
          </p:nvSpPr>
          <p:spPr bwMode="auto">
            <a:xfrm>
              <a:off x="4714876" y="3411538"/>
              <a:ext cx="963613" cy="965200"/>
            </a:xfrm>
            <a:custGeom>
              <a:avLst/>
              <a:gdLst>
                <a:gd name="T0" fmla="*/ 448 w 492"/>
                <a:gd name="T1" fmla="*/ 166 h 492"/>
                <a:gd name="T2" fmla="*/ 326 w 492"/>
                <a:gd name="T3" fmla="*/ 447 h 492"/>
                <a:gd name="T4" fmla="*/ 44 w 492"/>
                <a:gd name="T5" fmla="*/ 326 h 492"/>
                <a:gd name="T6" fmla="*/ 166 w 492"/>
                <a:gd name="T7" fmla="*/ 44 h 492"/>
                <a:gd name="T8" fmla="*/ 448 w 492"/>
                <a:gd name="T9" fmla="*/ 166 h 492"/>
              </a:gdLst>
              <a:ahLst/>
              <a:cxnLst>
                <a:cxn ang="0">
                  <a:pos x="T0" y="T1"/>
                </a:cxn>
                <a:cxn ang="0">
                  <a:pos x="T2" y="T3"/>
                </a:cxn>
                <a:cxn ang="0">
                  <a:pos x="T4" y="T5"/>
                </a:cxn>
                <a:cxn ang="0">
                  <a:pos x="T6" y="T7"/>
                </a:cxn>
                <a:cxn ang="0">
                  <a:pos x="T8" y="T9"/>
                </a:cxn>
              </a:cxnLst>
              <a:rect l="0" t="0" r="r" b="b"/>
              <a:pathLst>
                <a:path w="492" h="492">
                  <a:moveTo>
                    <a:pt x="448" y="166"/>
                  </a:moveTo>
                  <a:cubicBezTo>
                    <a:pt x="492" y="277"/>
                    <a:pt x="437" y="403"/>
                    <a:pt x="326" y="447"/>
                  </a:cubicBezTo>
                  <a:cubicBezTo>
                    <a:pt x="215" y="492"/>
                    <a:pt x="88" y="437"/>
                    <a:pt x="44" y="326"/>
                  </a:cubicBezTo>
                  <a:cubicBezTo>
                    <a:pt x="0" y="214"/>
                    <a:pt x="55" y="88"/>
                    <a:pt x="166" y="44"/>
                  </a:cubicBezTo>
                  <a:cubicBezTo>
                    <a:pt x="278" y="0"/>
                    <a:pt x="404" y="54"/>
                    <a:pt x="448" y="166"/>
                  </a:cubicBezTo>
                  <a:close/>
                </a:path>
              </a:pathLst>
            </a:custGeom>
            <a:solidFill>
              <a:sysClr val="window" lastClr="FFFFFF">
                <a:lumMod val="95000"/>
                <a:alpha val="15000"/>
              </a:sys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sp>
        <p:nvSpPr>
          <p:cNvPr id="14" name="Freeform 27"/>
          <p:cNvSpPr>
            <a:spLocks/>
          </p:cNvSpPr>
          <p:nvPr/>
        </p:nvSpPr>
        <p:spPr bwMode="auto">
          <a:xfrm>
            <a:off x="4104857" y="2306788"/>
            <a:ext cx="950384" cy="927100"/>
          </a:xfrm>
          <a:custGeom>
            <a:avLst/>
            <a:gdLst>
              <a:gd name="T0" fmla="*/ 182 w 364"/>
              <a:gd name="T1" fmla="*/ 354 h 354"/>
              <a:gd name="T2" fmla="*/ 18 w 364"/>
              <a:gd name="T3" fmla="*/ 242 h 354"/>
              <a:gd name="T4" fmla="*/ 20 w 364"/>
              <a:gd name="T5" fmla="*/ 106 h 354"/>
              <a:gd name="T6" fmla="*/ 117 w 364"/>
              <a:gd name="T7" fmla="*/ 12 h 354"/>
              <a:gd name="T8" fmla="*/ 182 w 364"/>
              <a:gd name="T9" fmla="*/ 0 h 354"/>
              <a:gd name="T10" fmla="*/ 347 w 364"/>
              <a:gd name="T11" fmla="*/ 112 h 354"/>
              <a:gd name="T12" fmla="*/ 344 w 364"/>
              <a:gd name="T13" fmla="*/ 247 h 354"/>
              <a:gd name="T14" fmla="*/ 247 w 364"/>
              <a:gd name="T15" fmla="*/ 341 h 354"/>
              <a:gd name="T16" fmla="*/ 182 w 364"/>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354">
                <a:moveTo>
                  <a:pt x="182" y="354"/>
                </a:moveTo>
                <a:cubicBezTo>
                  <a:pt x="109" y="354"/>
                  <a:pt x="44" y="310"/>
                  <a:pt x="18" y="242"/>
                </a:cubicBezTo>
                <a:cubicBezTo>
                  <a:pt x="0" y="198"/>
                  <a:pt x="1" y="150"/>
                  <a:pt x="20" y="106"/>
                </a:cubicBezTo>
                <a:cubicBezTo>
                  <a:pt x="38" y="63"/>
                  <a:pt x="73" y="30"/>
                  <a:pt x="117" y="12"/>
                </a:cubicBezTo>
                <a:cubicBezTo>
                  <a:pt x="138" y="4"/>
                  <a:pt x="160" y="0"/>
                  <a:pt x="182" y="0"/>
                </a:cubicBezTo>
                <a:cubicBezTo>
                  <a:pt x="255" y="0"/>
                  <a:pt x="320" y="44"/>
                  <a:pt x="347" y="112"/>
                </a:cubicBezTo>
                <a:cubicBezTo>
                  <a:pt x="364" y="155"/>
                  <a:pt x="363" y="204"/>
                  <a:pt x="344" y="247"/>
                </a:cubicBezTo>
                <a:cubicBezTo>
                  <a:pt x="326" y="290"/>
                  <a:pt x="291" y="324"/>
                  <a:pt x="247" y="341"/>
                </a:cubicBezTo>
                <a:cubicBezTo>
                  <a:pt x="226" y="350"/>
                  <a:pt x="204" y="354"/>
                  <a:pt x="182" y="354"/>
                </a:cubicBez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sp>
        <p:nvSpPr>
          <p:cNvPr id="15" name="TextBox 40"/>
          <p:cNvSpPr txBox="1"/>
          <p:nvPr/>
        </p:nvSpPr>
        <p:spPr>
          <a:xfrm>
            <a:off x="4808236" y="4183868"/>
            <a:ext cx="1114408" cy="318100"/>
          </a:xfrm>
          <a:prstGeom prst="rect">
            <a:avLst/>
          </a:prstGeom>
          <a:noFill/>
        </p:spPr>
        <p:txBody>
          <a:bodyPr wrap="none" rtlCol="0">
            <a:spAutoFit/>
          </a:bodyPr>
          <a:lstStyle/>
          <a:p>
            <a:pPr algn="l" rtl="0"/>
            <a:r>
              <a:rPr lang="ar-SA" sz="1467" dirty="0" smtClean="0">
                <a:solidFill>
                  <a:prstClr val="black"/>
                </a:solidFill>
                <a:latin typeface="Raleway"/>
                <a:ea typeface="Raleway" panose="020B0003030101060003" pitchFamily="2" charset="0"/>
              </a:rPr>
              <a:t>الحفل الختامي  </a:t>
            </a:r>
            <a:endParaRPr lang="id-ID" sz="1467" dirty="0">
              <a:solidFill>
                <a:prstClr val="black"/>
              </a:solidFill>
              <a:latin typeface="Raleway"/>
              <a:ea typeface="Raleway" panose="020B0003030101060003" pitchFamily="2" charset="0"/>
            </a:endParaRPr>
          </a:p>
        </p:txBody>
      </p:sp>
      <p:sp>
        <p:nvSpPr>
          <p:cNvPr id="16" name="Rectangle 41"/>
          <p:cNvSpPr/>
          <p:nvPr/>
        </p:nvSpPr>
        <p:spPr>
          <a:xfrm>
            <a:off x="4808238" y="4452382"/>
            <a:ext cx="2155839" cy="461665"/>
          </a:xfrm>
          <a:prstGeom prst="rect">
            <a:avLst/>
          </a:prstGeom>
        </p:spPr>
        <p:txBody>
          <a:bodyPr wrap="square">
            <a:spAutoFit/>
          </a:bodyPr>
          <a:lstStyle/>
          <a:p>
            <a:pPr algn="ctr" rtl="0"/>
            <a:r>
              <a:rPr lang="ar-SA" sz="1200" dirty="0" smtClean="0">
                <a:solidFill>
                  <a:prstClr val="black">
                    <a:lumMod val="65000"/>
                    <a:lumOff val="35000"/>
                  </a:prstClr>
                </a:solidFill>
                <a:latin typeface="Open Sans Light"/>
              </a:rPr>
              <a:t>إقامة برنامج خاص بإنهاء أعمال البرنامج وتسليم الإفادات والشهادات </a:t>
            </a:r>
            <a:endParaRPr lang="id-ID" sz="1200" dirty="0">
              <a:solidFill>
                <a:prstClr val="black">
                  <a:lumMod val="65000"/>
                  <a:lumOff val="35000"/>
                </a:prstClr>
              </a:solidFill>
              <a:latin typeface="Open Sans Light"/>
            </a:endParaRPr>
          </a:p>
        </p:txBody>
      </p:sp>
      <p:sp>
        <p:nvSpPr>
          <p:cNvPr id="17" name="Freeform 27"/>
          <p:cNvSpPr>
            <a:spLocks/>
          </p:cNvSpPr>
          <p:nvPr/>
        </p:nvSpPr>
        <p:spPr bwMode="auto">
          <a:xfrm>
            <a:off x="4305385" y="2798522"/>
            <a:ext cx="1360896" cy="1141136"/>
          </a:xfrm>
          <a:custGeom>
            <a:avLst/>
            <a:gdLst>
              <a:gd name="T0" fmla="*/ 487 w 503"/>
              <a:gd name="T1" fmla="*/ 0 h 422"/>
              <a:gd name="T2" fmla="*/ 344 w 503"/>
              <a:gd name="T3" fmla="*/ 312 h 422"/>
              <a:gd name="T4" fmla="*/ 67 w 503"/>
              <a:gd name="T5" fmla="*/ 381 h 422"/>
              <a:gd name="T6" fmla="*/ 72 w 503"/>
              <a:gd name="T7" fmla="*/ 358 h 422"/>
              <a:gd name="T8" fmla="*/ 0 w 503"/>
              <a:gd name="T9" fmla="*/ 373 h 422"/>
              <a:gd name="T10" fmla="*/ 59 w 503"/>
              <a:gd name="T11" fmla="*/ 422 h 422"/>
              <a:gd name="T12" fmla="*/ 64 w 503"/>
              <a:gd name="T13" fmla="*/ 396 h 422"/>
              <a:gd name="T14" fmla="*/ 129 w 503"/>
              <a:gd name="T15" fmla="*/ 402 h 422"/>
              <a:gd name="T16" fmla="*/ 354 w 503"/>
              <a:gd name="T17" fmla="*/ 324 h 422"/>
              <a:gd name="T18" fmla="*/ 503 w 503"/>
              <a:gd name="T19" fmla="*/ 0 h 422"/>
              <a:gd name="T20" fmla="*/ 487 w 503"/>
              <a:gd name="T2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3" h="422">
                <a:moveTo>
                  <a:pt x="487" y="0"/>
                </a:moveTo>
                <a:cubicBezTo>
                  <a:pt x="484" y="130"/>
                  <a:pt x="433" y="240"/>
                  <a:pt x="344" y="312"/>
                </a:cubicBezTo>
                <a:cubicBezTo>
                  <a:pt x="267" y="373"/>
                  <a:pt x="170" y="397"/>
                  <a:pt x="67" y="381"/>
                </a:cubicBezTo>
                <a:cubicBezTo>
                  <a:pt x="72" y="358"/>
                  <a:pt x="72" y="358"/>
                  <a:pt x="72" y="358"/>
                </a:cubicBezTo>
                <a:cubicBezTo>
                  <a:pt x="0" y="373"/>
                  <a:pt x="0" y="373"/>
                  <a:pt x="0" y="373"/>
                </a:cubicBezTo>
                <a:cubicBezTo>
                  <a:pt x="59" y="422"/>
                  <a:pt x="59" y="422"/>
                  <a:pt x="59" y="422"/>
                </a:cubicBezTo>
                <a:cubicBezTo>
                  <a:pt x="64" y="396"/>
                  <a:pt x="64" y="396"/>
                  <a:pt x="64" y="396"/>
                </a:cubicBezTo>
                <a:cubicBezTo>
                  <a:pt x="86" y="400"/>
                  <a:pt x="108" y="402"/>
                  <a:pt x="129" y="402"/>
                </a:cubicBezTo>
                <a:cubicBezTo>
                  <a:pt x="212" y="402"/>
                  <a:pt x="290" y="375"/>
                  <a:pt x="354" y="324"/>
                </a:cubicBezTo>
                <a:cubicBezTo>
                  <a:pt x="446" y="251"/>
                  <a:pt x="500" y="133"/>
                  <a:pt x="503" y="0"/>
                </a:cubicBezTo>
                <a:lnTo>
                  <a:pt x="487" y="0"/>
                </a:lnTo>
                <a:close/>
              </a:path>
            </a:pathLst>
          </a:custGeom>
          <a:solidFill>
            <a:srgbClr val="5EA9CA"/>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Open Sans Light"/>
            </a:endParaRPr>
          </a:p>
        </p:txBody>
      </p:sp>
      <p:grpSp>
        <p:nvGrpSpPr>
          <p:cNvPr id="18" name="Group 49"/>
          <p:cNvGrpSpPr/>
          <p:nvPr/>
        </p:nvGrpSpPr>
        <p:grpSpPr>
          <a:xfrm flipV="1">
            <a:off x="4495105" y="3905539"/>
            <a:ext cx="981456" cy="546843"/>
            <a:chOff x="6015388" y="3679825"/>
            <a:chExt cx="736092" cy="201168"/>
          </a:xfrm>
        </p:grpSpPr>
        <p:cxnSp>
          <p:nvCxnSpPr>
            <p:cNvPr id="19" name="Straight Connector 50"/>
            <p:cNvCxnSpPr/>
            <p:nvPr/>
          </p:nvCxnSpPr>
          <p:spPr>
            <a:xfrm flipV="1">
              <a:off x="6015388" y="3679825"/>
              <a:ext cx="201168" cy="201168"/>
            </a:xfrm>
            <a:prstGeom prst="line">
              <a:avLst/>
            </a:prstGeom>
            <a:noFill/>
            <a:ln w="6350" cap="flat" cmpd="sng" algn="ctr">
              <a:solidFill>
                <a:sysClr val="windowText" lastClr="000000">
                  <a:lumMod val="65000"/>
                  <a:lumOff val="35000"/>
                </a:sysClr>
              </a:solidFill>
              <a:prstDash val="sysDash"/>
              <a:miter lim="800000"/>
            </a:ln>
            <a:effectLst/>
          </p:spPr>
        </p:cxnSp>
        <p:cxnSp>
          <p:nvCxnSpPr>
            <p:cNvPr id="20" name="Straight Arrow Connector 51"/>
            <p:cNvCxnSpPr/>
            <p:nvPr/>
          </p:nvCxnSpPr>
          <p:spPr>
            <a:xfrm>
              <a:off x="6215032" y="3679825"/>
              <a:ext cx="536448" cy="0"/>
            </a:xfrm>
            <a:prstGeom prst="straightConnector1">
              <a:avLst/>
            </a:prstGeom>
            <a:noFill/>
            <a:ln w="6350" cap="flat" cmpd="sng" algn="ctr">
              <a:solidFill>
                <a:sysClr val="windowText" lastClr="000000">
                  <a:lumMod val="65000"/>
                  <a:lumOff val="35000"/>
                </a:sysClr>
              </a:solidFill>
              <a:prstDash val="sysDash"/>
              <a:miter lim="800000"/>
              <a:tailEnd type="triangle"/>
            </a:ln>
            <a:effectLst/>
          </p:spPr>
        </p:cxnSp>
      </p:grpSp>
      <p:pic>
        <p:nvPicPr>
          <p:cNvPr id="21" name="صورة 20"/>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4329155" y="2578084"/>
            <a:ext cx="483777" cy="483777"/>
          </a:xfrm>
          <a:prstGeom prst="rect">
            <a:avLst/>
          </a:prstGeom>
        </p:spPr>
      </p:pic>
    </p:spTree>
    <p:extLst>
      <p:ext uri="{BB962C8B-B14F-4D97-AF65-F5344CB8AC3E}">
        <p14:creationId xmlns:p14="http://schemas.microsoft.com/office/powerpoint/2010/main" val="6030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style.rotation</p:attrName>
                                        </p:attrNameLst>
                                      </p:cBhvr>
                                      <p:tavLst>
                                        <p:tav tm="0">
                                          <p:val>
                                            <p:fltVal val="90"/>
                                          </p:val>
                                        </p:tav>
                                        <p:tav tm="100000">
                                          <p:val>
                                            <p:fltVal val="0"/>
                                          </p:val>
                                        </p:tav>
                                      </p:tavLst>
                                    </p:anim>
                                    <p:animEffect transition="in" filter="fade">
                                      <p:cBhvr>
                                        <p:cTn id="10" dur="1250"/>
                                        <p:tgtEl>
                                          <p:spTgt spid="11"/>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125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321733" y="6192160"/>
            <a:ext cx="1701800" cy="5016402"/>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مستطيل مستدير الزوايا 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صور من الحفل الختامي لبرنامج معين ( 6 )</a:t>
            </a:r>
            <a:endParaRPr lang="ar-SA" b="1" dirty="0"/>
          </a:p>
        </p:txBody>
      </p:sp>
      <p:pic>
        <p:nvPicPr>
          <p:cNvPr id="5" name="صورة 4"/>
          <p:cNvPicPr>
            <a:picLocks noChangeAspect="1"/>
          </p:cNvPicPr>
          <p:nvPr/>
        </p:nvPicPr>
        <p:blipFill>
          <a:blip r:embed="rId7"/>
          <a:stretch>
            <a:fillRect/>
          </a:stretch>
        </p:blipFill>
        <p:spPr>
          <a:xfrm>
            <a:off x="850491" y="2365883"/>
            <a:ext cx="2643930" cy="3712162"/>
          </a:xfrm>
          <a:prstGeom prst="rect">
            <a:avLst/>
          </a:prstGeom>
        </p:spPr>
      </p:pic>
      <p:pic>
        <p:nvPicPr>
          <p:cNvPr id="17" name="صورة 16"/>
          <p:cNvPicPr>
            <a:picLocks noChangeAspect="1"/>
          </p:cNvPicPr>
          <p:nvPr/>
        </p:nvPicPr>
        <p:blipFill rotWithShape="1">
          <a:blip r:embed="rId8"/>
          <a:srcRect l="23797" t="620" r="23611" b="2838"/>
          <a:stretch/>
        </p:blipFill>
        <p:spPr>
          <a:xfrm>
            <a:off x="3769516" y="3773380"/>
            <a:ext cx="2618343" cy="3604830"/>
          </a:xfrm>
          <a:prstGeom prst="rect">
            <a:avLst/>
          </a:prstGeom>
        </p:spPr>
      </p:pic>
      <p:sp>
        <p:nvSpPr>
          <p:cNvPr id="15" name="مستطيل مستدير الزوايا 14"/>
          <p:cNvSpPr/>
          <p:nvPr/>
        </p:nvSpPr>
        <p:spPr>
          <a:xfrm>
            <a:off x="4368800" y="7378211"/>
            <a:ext cx="1468630" cy="21310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400" b="1" dirty="0" smtClean="0"/>
              <a:t>بطاقة الدعوة</a:t>
            </a:r>
            <a:endParaRPr lang="ar-SA" sz="1400" b="1" dirty="0"/>
          </a:p>
        </p:txBody>
      </p:sp>
      <p:sp>
        <p:nvSpPr>
          <p:cNvPr id="16" name="مستطيل مستدير الزوايا 15"/>
          <p:cNvSpPr/>
          <p:nvPr/>
        </p:nvSpPr>
        <p:spPr>
          <a:xfrm>
            <a:off x="1358563" y="6024379"/>
            <a:ext cx="1468630" cy="21310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400" b="1" dirty="0" smtClean="0"/>
              <a:t>فقرات الحفل </a:t>
            </a:r>
            <a:endParaRPr lang="ar-SA" sz="1400" b="1" dirty="0"/>
          </a:p>
        </p:txBody>
      </p:sp>
      <p:pic>
        <p:nvPicPr>
          <p:cNvPr id="18" name="Google Shape;108;p2"/>
          <p:cNvPicPr preferRelativeResize="0"/>
          <p:nvPr/>
        </p:nvPicPr>
        <p:blipFill rotWithShape="1">
          <a:blip r:embed="rId9">
            <a:alphaModFix/>
          </a:blip>
          <a:srcRect/>
          <a:stretch/>
        </p:blipFill>
        <p:spPr>
          <a:xfrm>
            <a:off x="1664793" y="7096972"/>
            <a:ext cx="1955800" cy="5080000"/>
          </a:xfrm>
          <a:prstGeom prst="rect">
            <a:avLst/>
          </a:prstGeom>
          <a:noFill/>
          <a:ln>
            <a:noFill/>
          </a:ln>
        </p:spPr>
      </p:pic>
    </p:spTree>
    <p:extLst>
      <p:ext uri="{BB962C8B-B14F-4D97-AF65-F5344CB8AC3E}">
        <p14:creationId xmlns:p14="http://schemas.microsoft.com/office/powerpoint/2010/main" val="20682170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850900" y="6084248"/>
            <a:ext cx="1701800" cy="5016402"/>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مستطيل مستدير الزوايا 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صور من الحفل الختامي لبرنامج معين ( 6 )</a:t>
            </a:r>
            <a:endParaRPr lang="ar-SA" b="1" dirty="0"/>
          </a:p>
        </p:txBody>
      </p:sp>
      <p:pic>
        <p:nvPicPr>
          <p:cNvPr id="3" name="صورة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588" y="5164019"/>
            <a:ext cx="1512545" cy="2016727"/>
          </a:xfrm>
          <a:prstGeom prst="rect">
            <a:avLst/>
          </a:prstGeom>
        </p:spPr>
      </p:pic>
      <p:pic>
        <p:nvPicPr>
          <p:cNvPr id="6" name="صورة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95" y="2500352"/>
            <a:ext cx="1490236" cy="1986982"/>
          </a:xfrm>
          <a:prstGeom prst="rect">
            <a:avLst/>
          </a:prstGeom>
        </p:spPr>
      </p:pic>
      <p:pic>
        <p:nvPicPr>
          <p:cNvPr id="8" name="صورة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744" y="2517894"/>
            <a:ext cx="1490237" cy="1986982"/>
          </a:xfrm>
          <a:prstGeom prst="rect">
            <a:avLst/>
          </a:prstGeom>
        </p:spPr>
      </p:pic>
      <p:pic>
        <p:nvPicPr>
          <p:cNvPr id="12" name="صورة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6977" y="2517894"/>
            <a:ext cx="1541689" cy="2024326"/>
          </a:xfrm>
          <a:prstGeom prst="rect">
            <a:avLst/>
          </a:prstGeom>
        </p:spPr>
      </p:pic>
      <p:sp>
        <p:nvSpPr>
          <p:cNvPr id="21" name="مستطيل مستدير الزوايا 20"/>
          <p:cNvSpPr/>
          <p:nvPr/>
        </p:nvSpPr>
        <p:spPr>
          <a:xfrm>
            <a:off x="2592422" y="4648922"/>
            <a:ext cx="1468630" cy="213104"/>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400" b="1" dirty="0" smtClean="0"/>
              <a:t>الاستقبا</a:t>
            </a:r>
            <a:r>
              <a:rPr lang="ar-SA" sz="1400" b="1" dirty="0" smtClean="0"/>
              <a:t>ل والتنظيم </a:t>
            </a:r>
            <a:endParaRPr lang="ar-SA" sz="1400" b="1" dirty="0"/>
          </a:p>
        </p:txBody>
      </p:sp>
      <p:pic>
        <p:nvPicPr>
          <p:cNvPr id="13" name="صورة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81744" y="5181656"/>
            <a:ext cx="1494149" cy="1992198"/>
          </a:xfrm>
          <a:prstGeom prst="rect">
            <a:avLst/>
          </a:prstGeom>
        </p:spPr>
      </p:pic>
      <p:pic>
        <p:nvPicPr>
          <p:cNvPr id="14" name="صورة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88393" y="5181655"/>
            <a:ext cx="1518245" cy="1999091"/>
          </a:xfrm>
          <a:prstGeom prst="rect">
            <a:avLst/>
          </a:prstGeom>
        </p:spPr>
      </p:pic>
      <p:pic>
        <p:nvPicPr>
          <p:cNvPr id="15" name="صورة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20446" y="2517894"/>
            <a:ext cx="1518245" cy="2024326"/>
          </a:xfrm>
          <a:prstGeom prst="rect">
            <a:avLst/>
          </a:prstGeom>
        </p:spPr>
      </p:pic>
      <p:pic>
        <p:nvPicPr>
          <p:cNvPr id="18" name="صورة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1471" y="5181655"/>
            <a:ext cx="1557195" cy="1992199"/>
          </a:xfrm>
          <a:prstGeom prst="rect">
            <a:avLst/>
          </a:prstGeom>
        </p:spPr>
      </p:pic>
      <p:sp>
        <p:nvSpPr>
          <p:cNvPr id="26" name="مستطيل مستدير الزوايا 25"/>
          <p:cNvSpPr/>
          <p:nvPr/>
        </p:nvSpPr>
        <p:spPr>
          <a:xfrm>
            <a:off x="2416721" y="7329685"/>
            <a:ext cx="1910519" cy="170690"/>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400" b="1" dirty="0" smtClean="0"/>
              <a:t>المسرح وفقرات الحفل </a:t>
            </a:r>
            <a:endParaRPr lang="ar-SA" sz="1400" b="1" dirty="0"/>
          </a:p>
        </p:txBody>
      </p:sp>
    </p:spTree>
    <p:extLst>
      <p:ext uri="{BB962C8B-B14F-4D97-AF65-F5344CB8AC3E}">
        <p14:creationId xmlns:p14="http://schemas.microsoft.com/office/powerpoint/2010/main" val="14805667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850900" y="6084248"/>
            <a:ext cx="1701800" cy="5016402"/>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مستطيل مستدير الزوايا 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صور من الحفل الختامي لبرنامج معين ( 6 )</a:t>
            </a:r>
            <a:endParaRPr lang="ar-SA" b="1" dirty="0"/>
          </a:p>
        </p:txBody>
      </p:sp>
      <p:pic>
        <p:nvPicPr>
          <p:cNvPr id="6" name="صورة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095" y="2500352"/>
            <a:ext cx="1490236" cy="1986981"/>
          </a:xfrm>
          <a:prstGeom prst="rect">
            <a:avLst/>
          </a:prstGeom>
        </p:spPr>
      </p:pic>
      <p:pic>
        <p:nvPicPr>
          <p:cNvPr id="8" name="صورة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8675" y="2517894"/>
            <a:ext cx="1316375" cy="1986982"/>
          </a:xfrm>
          <a:prstGeom prst="rect">
            <a:avLst/>
          </a:prstGeom>
        </p:spPr>
      </p:pic>
      <p:pic>
        <p:nvPicPr>
          <p:cNvPr id="12" name="صورة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8699" y="2517894"/>
            <a:ext cx="1518244" cy="2024326"/>
          </a:xfrm>
          <a:prstGeom prst="rect">
            <a:avLst/>
          </a:prstGeom>
        </p:spPr>
      </p:pic>
      <p:sp>
        <p:nvSpPr>
          <p:cNvPr id="21" name="مستطيل مستدير الزوايا 20"/>
          <p:cNvSpPr/>
          <p:nvPr/>
        </p:nvSpPr>
        <p:spPr>
          <a:xfrm>
            <a:off x="850900" y="5209048"/>
            <a:ext cx="2105843" cy="1971698"/>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t>لقطات من شهادات الشكر والتكريم والهدايا المقدمة للفائزات والمتعاونات والمشارِكات</a:t>
            </a:r>
            <a:endParaRPr lang="ar-SA" sz="2000" b="1" dirty="0"/>
          </a:p>
        </p:txBody>
      </p:sp>
      <p:pic>
        <p:nvPicPr>
          <p:cNvPr id="14" name="صورة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7856" y="5181655"/>
            <a:ext cx="1499318" cy="1999091"/>
          </a:xfrm>
          <a:prstGeom prst="rect">
            <a:avLst/>
          </a:prstGeom>
        </p:spPr>
      </p:pic>
      <p:pic>
        <p:nvPicPr>
          <p:cNvPr id="15" name="صورة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0446" y="2517894"/>
            <a:ext cx="1518244" cy="2024326"/>
          </a:xfrm>
          <a:prstGeom prst="rect">
            <a:avLst/>
          </a:prstGeom>
        </p:spPr>
      </p:pic>
      <p:pic>
        <p:nvPicPr>
          <p:cNvPr id="18" name="صورة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31471" y="5209048"/>
            <a:ext cx="1557195" cy="1937412"/>
          </a:xfrm>
          <a:prstGeom prst="rect">
            <a:avLst/>
          </a:prstGeom>
        </p:spPr>
      </p:pic>
    </p:spTree>
    <p:extLst>
      <p:ext uri="{BB962C8B-B14F-4D97-AF65-F5344CB8AC3E}">
        <p14:creationId xmlns:p14="http://schemas.microsoft.com/office/powerpoint/2010/main" val="4716221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850900" y="6084248"/>
            <a:ext cx="1701800" cy="5016402"/>
          </a:xfrm>
          <a:prstGeom prst="rect">
            <a:avLst/>
          </a:prstGeom>
          <a:noFill/>
          <a:ln>
            <a:noFill/>
          </a:ln>
        </p:spPr>
      </p:pic>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مستطيل مستدير الزوايا 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صور من الحفل الختامي لبرنامج معين ( 6 )</a:t>
            </a:r>
            <a:endParaRPr lang="ar-SA" b="1" dirty="0"/>
          </a:p>
        </p:txBody>
      </p:sp>
      <p:pic>
        <p:nvPicPr>
          <p:cNvPr id="3" name="صورة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588" y="5164019"/>
            <a:ext cx="1512545" cy="2016726"/>
          </a:xfrm>
          <a:prstGeom prst="rect">
            <a:avLst/>
          </a:prstGeom>
        </p:spPr>
      </p:pic>
      <p:pic>
        <p:nvPicPr>
          <p:cNvPr id="6" name="صورة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647" y="2500352"/>
            <a:ext cx="1487131" cy="1986982"/>
          </a:xfrm>
          <a:prstGeom prst="rect">
            <a:avLst/>
          </a:prstGeom>
        </p:spPr>
      </p:pic>
      <p:pic>
        <p:nvPicPr>
          <p:cNvPr id="8" name="صورة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3297" y="2517894"/>
            <a:ext cx="1487131" cy="1986982"/>
          </a:xfrm>
          <a:prstGeom prst="rect">
            <a:avLst/>
          </a:prstGeom>
        </p:spPr>
      </p:pic>
      <p:pic>
        <p:nvPicPr>
          <p:cNvPr id="12" name="صورة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58699" y="2517894"/>
            <a:ext cx="1518244" cy="2024326"/>
          </a:xfrm>
          <a:prstGeom prst="rect">
            <a:avLst/>
          </a:prstGeom>
        </p:spPr>
      </p:pic>
      <p:sp>
        <p:nvSpPr>
          <p:cNvPr id="21" name="مستطيل مستدير الزوايا 20"/>
          <p:cNvSpPr/>
          <p:nvPr/>
        </p:nvSpPr>
        <p:spPr>
          <a:xfrm>
            <a:off x="1507067" y="4648921"/>
            <a:ext cx="3810000" cy="495389"/>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400" b="1" dirty="0" smtClean="0"/>
              <a:t>جانب من اعلان المجموعة الفائزة في المسابقة التحفيزية بين المجموعات وكسر الجرار وحساب نقاط التميز</a:t>
            </a:r>
            <a:endParaRPr lang="ar-SA" sz="1400" b="1" dirty="0"/>
          </a:p>
        </p:txBody>
      </p:sp>
      <p:pic>
        <p:nvPicPr>
          <p:cNvPr id="13" name="صورة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6279" y="5188548"/>
            <a:ext cx="1494148" cy="1992198"/>
          </a:xfrm>
          <a:prstGeom prst="rect">
            <a:avLst/>
          </a:prstGeom>
        </p:spPr>
      </p:pic>
      <p:pic>
        <p:nvPicPr>
          <p:cNvPr id="14" name="صورة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97856" y="5181655"/>
            <a:ext cx="1499318" cy="1999091"/>
          </a:xfrm>
          <a:prstGeom prst="rect">
            <a:avLst/>
          </a:prstGeom>
        </p:spPr>
      </p:pic>
      <p:pic>
        <p:nvPicPr>
          <p:cNvPr id="15" name="صورة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09011" y="2517894"/>
            <a:ext cx="1341115" cy="2024326"/>
          </a:xfrm>
          <a:prstGeom prst="rect">
            <a:avLst/>
          </a:prstGeom>
        </p:spPr>
      </p:pic>
      <p:pic>
        <p:nvPicPr>
          <p:cNvPr id="18" name="صورة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62994" y="5181655"/>
            <a:ext cx="1494149" cy="1992199"/>
          </a:xfrm>
          <a:prstGeom prst="rect">
            <a:avLst/>
          </a:prstGeom>
        </p:spPr>
      </p:pic>
      <p:sp>
        <p:nvSpPr>
          <p:cNvPr id="26" name="مستطيل مستدير الزوايا 25"/>
          <p:cNvSpPr/>
          <p:nvPr/>
        </p:nvSpPr>
        <p:spPr>
          <a:xfrm>
            <a:off x="2349807" y="7329684"/>
            <a:ext cx="2041240" cy="410917"/>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400" b="1" dirty="0" smtClean="0"/>
              <a:t>جانب من كيكة الحفل والضيافة </a:t>
            </a:r>
            <a:endParaRPr lang="ar-SA" sz="1400" b="1" dirty="0"/>
          </a:p>
        </p:txBody>
      </p:sp>
    </p:spTree>
    <p:extLst>
      <p:ext uri="{BB962C8B-B14F-4D97-AF65-F5344CB8AC3E}">
        <p14:creationId xmlns:p14="http://schemas.microsoft.com/office/powerpoint/2010/main" val="22746999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sp>
        <p:nvSpPr>
          <p:cNvPr id="9" name="مستطيل مستدير الزوايا 8"/>
          <p:cNvSpPr/>
          <p:nvPr/>
        </p:nvSpPr>
        <p:spPr>
          <a:xfrm>
            <a:off x="1069073" y="1441477"/>
            <a:ext cx="4768357" cy="611153"/>
          </a:xfrm>
          <a:prstGeom prst="roundRect">
            <a:avLst/>
          </a:prstGeom>
          <a:solidFill>
            <a:srgbClr val="75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تقييم الحفل الختامي لبرنامج معين ( 6 )</a:t>
            </a:r>
            <a:endParaRPr lang="ar-SA" b="1" dirty="0"/>
          </a:p>
        </p:txBody>
      </p:sp>
      <p:graphicFrame>
        <p:nvGraphicFramePr>
          <p:cNvPr id="16" name="مخطط 15">
            <a:extLst>
              <a:ext uri="{FF2B5EF4-FFF2-40B4-BE49-F238E27FC236}">
                <a16:creationId xmlns="" xmlns:a16="http://schemas.microsoft.com/office/drawing/2014/main" id="{D23805DB-4F81-451F-AD35-A6963C400BAD}"/>
              </a:ext>
            </a:extLst>
          </p:cNvPr>
          <p:cNvGraphicFramePr/>
          <p:nvPr>
            <p:extLst>
              <p:ext uri="{D42A27DB-BD31-4B8C-83A1-F6EECF244321}">
                <p14:modId xmlns:p14="http://schemas.microsoft.com/office/powerpoint/2010/main" val="2925636520"/>
              </p:ext>
            </p:extLst>
          </p:nvPr>
        </p:nvGraphicFramePr>
        <p:xfrm>
          <a:off x="943696" y="2235198"/>
          <a:ext cx="4985393" cy="2844801"/>
        </p:xfrm>
        <a:graphic>
          <a:graphicData uri="http://schemas.openxmlformats.org/drawingml/2006/chart">
            <c:chart xmlns:c="http://schemas.openxmlformats.org/drawingml/2006/chart" xmlns:r="http://schemas.openxmlformats.org/officeDocument/2006/relationships" r:id="rId6"/>
          </a:graphicData>
        </a:graphic>
      </p:graphicFrame>
      <p:sp>
        <p:nvSpPr>
          <p:cNvPr id="4" name="مستطيل 3"/>
          <p:cNvSpPr/>
          <p:nvPr/>
        </p:nvSpPr>
        <p:spPr>
          <a:xfrm>
            <a:off x="321733" y="5272418"/>
            <a:ext cx="6063734" cy="3416320"/>
          </a:xfrm>
          <a:prstGeom prst="rect">
            <a:avLst/>
          </a:prstGeom>
        </p:spPr>
        <p:txBody>
          <a:bodyPr wrap="square">
            <a:spAutoFit/>
          </a:bodyPr>
          <a:lstStyle/>
          <a:p>
            <a:pPr marL="285750" indent="-285750">
              <a:buFont typeface="Wingdings" panose="05000000000000000000" pitchFamily="2" charset="2"/>
              <a:buChar char="§"/>
            </a:pPr>
            <a:r>
              <a:rPr lang="ar-SA" sz="1200" dirty="0">
                <a:solidFill>
                  <a:srgbClr val="202124"/>
                </a:solidFill>
                <a:latin typeface="Roboto"/>
              </a:rPr>
              <a:t>كون لبرنامج معين فروع</a:t>
            </a:r>
          </a:p>
          <a:p>
            <a:pPr marL="285750" indent="-285750">
              <a:buFont typeface="Wingdings" panose="05000000000000000000" pitchFamily="2" charset="2"/>
              <a:buChar char="§"/>
            </a:pPr>
            <a:r>
              <a:rPr lang="ar-SA" sz="1200" dirty="0">
                <a:solidFill>
                  <a:srgbClr val="202124"/>
                </a:solidFill>
                <a:latin typeface="Roboto"/>
              </a:rPr>
              <a:t>عمل جبار</a:t>
            </a:r>
          </a:p>
          <a:p>
            <a:pPr marL="285750" indent="-285750">
              <a:buFont typeface="Wingdings" panose="05000000000000000000" pitchFamily="2" charset="2"/>
              <a:buChar char="§"/>
            </a:pPr>
            <a:r>
              <a:rPr lang="ar-SA" sz="1200" dirty="0">
                <a:solidFill>
                  <a:srgbClr val="202124"/>
                </a:solidFill>
                <a:latin typeface="Roboto"/>
              </a:rPr>
              <a:t>❤️</a:t>
            </a:r>
          </a:p>
          <a:p>
            <a:pPr marL="285750" indent="-285750">
              <a:buFont typeface="Wingdings" panose="05000000000000000000" pitchFamily="2" charset="2"/>
              <a:buChar char="§"/>
            </a:pPr>
            <a:r>
              <a:rPr lang="ar-SA" sz="1200" dirty="0">
                <a:solidFill>
                  <a:srgbClr val="202124"/>
                </a:solidFill>
                <a:latin typeface="Roboto"/>
              </a:rPr>
              <a:t>من كل قلبي شكراً لكم</a:t>
            </a:r>
          </a:p>
          <a:p>
            <a:pPr marL="285750" indent="-285750">
              <a:buFont typeface="Wingdings" panose="05000000000000000000" pitchFamily="2" charset="2"/>
              <a:buChar char="§"/>
            </a:pPr>
            <a:r>
              <a:rPr lang="ar-SA" sz="1200" dirty="0">
                <a:solidFill>
                  <a:srgbClr val="202124"/>
                </a:solidFill>
                <a:latin typeface="Roboto"/>
              </a:rPr>
              <a:t>عمل رائع وطاقم أروع وجهد جبّار تشكرون عليه ،، ربي يثيبكم ويسعدكم </a:t>
            </a:r>
            <a:r>
              <a:rPr lang="ar-SA" sz="1200" dirty="0" err="1">
                <a:solidFill>
                  <a:srgbClr val="202124"/>
                </a:solidFill>
                <a:latin typeface="Roboto"/>
              </a:rPr>
              <a:t>ويجزاكم</a:t>
            </a:r>
            <a:r>
              <a:rPr lang="ar-SA" sz="1200" dirty="0">
                <a:solidFill>
                  <a:srgbClr val="202124"/>
                </a:solidFill>
                <a:latin typeface="Roboto"/>
              </a:rPr>
              <a:t> ربي خير </a:t>
            </a:r>
            <a:r>
              <a:rPr lang="ar-SA" sz="1200" dirty="0" err="1">
                <a:solidFill>
                  <a:srgbClr val="202124"/>
                </a:solidFill>
                <a:latin typeface="Roboto"/>
              </a:rPr>
              <a:t>الجزااااء</a:t>
            </a:r>
            <a:r>
              <a:rPr lang="ar-SA" sz="1200" dirty="0">
                <a:solidFill>
                  <a:srgbClr val="202124"/>
                </a:solidFill>
                <a:latin typeface="Roboto"/>
              </a:rPr>
              <a:t> ❤️❤️❤️❤️</a:t>
            </a:r>
          </a:p>
          <a:p>
            <a:pPr marL="285750" indent="-285750">
              <a:buFont typeface="Wingdings" panose="05000000000000000000" pitchFamily="2" charset="2"/>
              <a:buChar char="§"/>
            </a:pPr>
            <a:r>
              <a:rPr lang="ar-SA" sz="1200" dirty="0">
                <a:solidFill>
                  <a:srgbClr val="202124"/>
                </a:solidFill>
                <a:latin typeface="Roboto"/>
              </a:rPr>
              <a:t>ما أجمل مثل هذا البرنامج تنظيما وتقديرا</a:t>
            </a:r>
          </a:p>
          <a:p>
            <a:pPr marL="285750" indent="-285750">
              <a:buFont typeface="Wingdings" panose="05000000000000000000" pitchFamily="2" charset="2"/>
              <a:buChar char="§"/>
            </a:pPr>
            <a:r>
              <a:rPr lang="ar-SA" sz="1200" dirty="0">
                <a:solidFill>
                  <a:srgbClr val="202124"/>
                </a:solidFill>
                <a:latin typeface="Roboto"/>
              </a:rPr>
              <a:t>و جزاكم الله عنا خير الجزاء و رزقنا الله و اياكم الفردوس الاعلى</a:t>
            </a:r>
          </a:p>
          <a:p>
            <a:pPr marL="285750" indent="-285750">
              <a:buFont typeface="Wingdings" panose="05000000000000000000" pitchFamily="2" charset="2"/>
              <a:buChar char="§"/>
            </a:pPr>
            <a:r>
              <a:rPr lang="ar-SA" sz="1200" dirty="0">
                <a:solidFill>
                  <a:srgbClr val="202124"/>
                </a:solidFill>
                <a:latin typeface="Roboto"/>
              </a:rPr>
              <a:t>جهود جبارة لا حرمكم ربي الأجر والمثوبة ❤️🌷 أ. مريم، أ. أفنان، أ. بدور انشرحت صدورنا بلقياكم، واستفدنا منكم، جزاكم ربي عنا خير الجزاء …</a:t>
            </a:r>
          </a:p>
          <a:p>
            <a:pPr marL="285750" indent="-285750">
              <a:buFont typeface="Wingdings" panose="05000000000000000000" pitchFamily="2" charset="2"/>
              <a:buChar char="§"/>
            </a:pPr>
            <a:r>
              <a:rPr lang="ar-SA" sz="1200" dirty="0">
                <a:solidFill>
                  <a:srgbClr val="202124"/>
                </a:solidFill>
                <a:latin typeface="Roboto"/>
              </a:rPr>
              <a:t>لا يسعني ان اعبر بكلمات عن هذه الجهود بارك الله لكم وبارك فيكم وبجهودكم 🤍🤍</a:t>
            </a:r>
          </a:p>
          <a:p>
            <a:pPr marL="285750" indent="-285750">
              <a:buFont typeface="Wingdings" panose="05000000000000000000" pitchFamily="2" charset="2"/>
              <a:buChar char="§"/>
            </a:pPr>
            <a:r>
              <a:rPr lang="ar-SA" sz="1200" dirty="0">
                <a:solidFill>
                  <a:srgbClr val="202124"/>
                </a:solidFill>
                <a:latin typeface="Roboto"/>
              </a:rPr>
              <a:t>شكراً لكم واجزا الله لكم </a:t>
            </a:r>
            <a:r>
              <a:rPr lang="ar-SA" sz="1200" dirty="0" err="1">
                <a:solidFill>
                  <a:srgbClr val="202124"/>
                </a:solidFill>
                <a:latin typeface="Roboto"/>
              </a:rPr>
              <a:t>المثوبه</a:t>
            </a:r>
            <a:endParaRPr lang="ar-SA" sz="1200" dirty="0">
              <a:solidFill>
                <a:srgbClr val="202124"/>
              </a:solidFill>
              <a:latin typeface="Roboto"/>
            </a:endParaRPr>
          </a:p>
          <a:p>
            <a:pPr marL="285750" indent="-285750">
              <a:buFont typeface="Wingdings" panose="05000000000000000000" pitchFamily="2" charset="2"/>
              <a:buChar char="§"/>
            </a:pPr>
            <a:r>
              <a:rPr lang="ar-SA" sz="1200" dirty="0">
                <a:solidFill>
                  <a:srgbClr val="202124"/>
                </a:solidFill>
                <a:latin typeface="Roboto"/>
              </a:rPr>
              <a:t>الله يرضى عنكم ويرضيكم ويسعدكم </a:t>
            </a:r>
            <a:r>
              <a:rPr lang="ar-SA" sz="1200" dirty="0" err="1">
                <a:solidFill>
                  <a:srgbClr val="202124"/>
                </a:solidFill>
                <a:latin typeface="Roboto"/>
              </a:rPr>
              <a:t>ويجزاكم</a:t>
            </a:r>
            <a:r>
              <a:rPr lang="ar-SA" sz="1200" dirty="0">
                <a:solidFill>
                  <a:srgbClr val="202124"/>
                </a:solidFill>
                <a:latin typeface="Roboto"/>
              </a:rPr>
              <a:t> عنا خير الجزاء وأوفره</a:t>
            </a:r>
          </a:p>
          <a:p>
            <a:pPr marL="285750" indent="-285750">
              <a:buFont typeface="Wingdings" panose="05000000000000000000" pitchFamily="2" charset="2"/>
              <a:buChar char="§"/>
            </a:pPr>
            <a:r>
              <a:rPr lang="ar-SA" sz="1200" dirty="0">
                <a:solidFill>
                  <a:srgbClr val="202124"/>
                </a:solidFill>
                <a:latin typeface="Roboto"/>
              </a:rPr>
              <a:t>شكرًا لكم على كل شيء</a:t>
            </a:r>
          </a:p>
          <a:p>
            <a:pPr marL="285750" indent="-285750">
              <a:buFont typeface="Wingdings" panose="05000000000000000000" pitchFamily="2" charset="2"/>
              <a:buChar char="§"/>
            </a:pPr>
            <a:r>
              <a:rPr lang="ar-SA" sz="1200" dirty="0">
                <a:solidFill>
                  <a:srgbClr val="202124"/>
                </a:solidFill>
                <a:latin typeface="Roboto"/>
              </a:rPr>
              <a:t>جزاكم الله خيرا على هذا الحفل الكريم ولا </a:t>
            </a:r>
            <a:r>
              <a:rPr lang="ar-SA" sz="1200" dirty="0" err="1">
                <a:solidFill>
                  <a:srgbClr val="202124"/>
                </a:solidFill>
                <a:latin typeface="Roboto"/>
              </a:rPr>
              <a:t>يفيكم</a:t>
            </a:r>
            <a:r>
              <a:rPr lang="ar-SA" sz="1200" dirty="0">
                <a:solidFill>
                  <a:srgbClr val="202124"/>
                </a:solidFill>
                <a:latin typeface="Roboto"/>
              </a:rPr>
              <a:t> شكوي وامتناني على هذا البرنامج المبارك الذي افادني في حياتي الخاصة والعامة</a:t>
            </a:r>
          </a:p>
          <a:p>
            <a:pPr marL="285750" indent="-285750">
              <a:buFont typeface="Wingdings" panose="05000000000000000000" pitchFamily="2" charset="2"/>
              <a:buChar char="§"/>
            </a:pPr>
            <a:r>
              <a:rPr lang="ar-SA" sz="1200" dirty="0">
                <a:solidFill>
                  <a:srgbClr val="202124"/>
                </a:solidFill>
                <a:latin typeface="Roboto"/>
              </a:rPr>
              <a:t>انتم على ثغر، جزاكم الله خير وكتب اجركم وجعل ما تقدمونه خالصًا لوجهه الكريم وفي ميزان حسناتكم</a:t>
            </a:r>
          </a:p>
          <a:p>
            <a:pPr marL="285750" indent="-285750">
              <a:buFont typeface="Wingdings" panose="05000000000000000000" pitchFamily="2" charset="2"/>
              <a:buChar char="§"/>
            </a:pPr>
            <a:r>
              <a:rPr lang="ar-SA" sz="1200" dirty="0">
                <a:solidFill>
                  <a:srgbClr val="202124"/>
                </a:solidFill>
                <a:latin typeface="Roboto"/>
              </a:rPr>
              <a:t>شكرا لكم على هذه </a:t>
            </a:r>
            <a:r>
              <a:rPr lang="ar-SA" sz="1200" dirty="0" err="1">
                <a:solidFill>
                  <a:srgbClr val="202124"/>
                </a:solidFill>
                <a:latin typeface="Roboto"/>
              </a:rPr>
              <a:t>الفرصه</a:t>
            </a:r>
            <a:r>
              <a:rPr lang="ar-SA" sz="1200" dirty="0">
                <a:solidFill>
                  <a:srgbClr val="202124"/>
                </a:solidFill>
                <a:latin typeface="Roboto"/>
              </a:rPr>
              <a:t> أن كنت من خريجات معين6كتب الله اجركم واسعدكم سعادة الدارين</a:t>
            </a:r>
          </a:p>
          <a:p>
            <a:pPr marL="285750" indent="-285750">
              <a:buFont typeface="Wingdings" panose="05000000000000000000" pitchFamily="2" charset="2"/>
              <a:buChar char="§"/>
            </a:pPr>
            <a:r>
              <a:rPr lang="ar-SA" sz="1200" dirty="0">
                <a:solidFill>
                  <a:srgbClr val="202124"/>
                </a:solidFill>
                <a:latin typeface="Roboto"/>
              </a:rPr>
              <a:t>جزيتم خيرًا وبارك بكم وبما قدمتموه.. أحسن الله إليكم وجزاكم عنا خير الجزاء.</a:t>
            </a:r>
            <a:endParaRPr lang="ar-SA" sz="1200" b="0" dirty="0">
              <a:solidFill>
                <a:srgbClr val="202124"/>
              </a:solidFill>
              <a:effectLst/>
              <a:latin typeface="Roboto"/>
            </a:endParaRPr>
          </a:p>
        </p:txBody>
      </p:sp>
    </p:spTree>
    <p:extLst>
      <p:ext uri="{BB962C8B-B14F-4D97-AF65-F5344CB8AC3E}">
        <p14:creationId xmlns:p14="http://schemas.microsoft.com/office/powerpoint/2010/main" val="2044288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107169" y="160525"/>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10520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15947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pic>
        <p:nvPicPr>
          <p:cNvPr id="107" name="Google Shape;107;p2"/>
          <p:cNvPicPr preferRelativeResize="0"/>
          <p:nvPr/>
        </p:nvPicPr>
        <p:blipFill rotWithShape="1">
          <a:blip r:embed="rId6">
            <a:alphaModFix/>
          </a:blip>
          <a:srcRect t="7060"/>
          <a:stretch/>
        </p:blipFill>
        <p:spPr>
          <a:xfrm>
            <a:off x="154961" y="7901758"/>
            <a:ext cx="1701800" cy="5016402"/>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1452069" y="8048382"/>
            <a:ext cx="1955800" cy="5080000"/>
          </a:xfrm>
          <a:prstGeom prst="rect">
            <a:avLst/>
          </a:prstGeom>
          <a:noFill/>
          <a:ln>
            <a:noFill/>
          </a:ln>
        </p:spPr>
      </p:pic>
      <p:cxnSp>
        <p:nvCxnSpPr>
          <p:cNvPr id="10" name="رابط مستقيم 9"/>
          <p:cNvCxnSpPr/>
          <p:nvPr/>
        </p:nvCxnSpPr>
        <p:spPr>
          <a:xfrm flipH="1">
            <a:off x="321733" y="113254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11" name="صورة 10"/>
          <p:cNvPicPr>
            <a:picLocks noChangeAspect="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t="72871" b="5192"/>
          <a:stretch/>
        </p:blipFill>
        <p:spPr>
          <a:xfrm>
            <a:off x="1598616" y="1467300"/>
            <a:ext cx="3743700" cy="855821"/>
          </a:xfrm>
          <a:prstGeom prst="rect">
            <a:avLst/>
          </a:prstGeom>
        </p:spPr>
      </p:pic>
      <p:sp>
        <p:nvSpPr>
          <p:cNvPr id="12" name="Google Shape;105;p2"/>
          <p:cNvSpPr txBox="1"/>
          <p:nvPr/>
        </p:nvSpPr>
        <p:spPr>
          <a:xfrm>
            <a:off x="1674031" y="816196"/>
            <a:ext cx="3467676" cy="132339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sz="2000" b="1" dirty="0">
              <a:solidFill>
                <a:srgbClr val="7DA7BC"/>
              </a:solidFill>
              <a:latin typeface="Arial"/>
              <a:ea typeface="Arial"/>
              <a:cs typeface="Arial"/>
              <a:sym typeface="Arial"/>
            </a:endParaRPr>
          </a:p>
          <a:p>
            <a:pPr marL="0" marR="0" lvl="0" indent="0" algn="ctr" rtl="1">
              <a:spcBef>
                <a:spcPts val="0"/>
              </a:spcBef>
              <a:spcAft>
                <a:spcPts val="0"/>
              </a:spcAft>
              <a:buNone/>
            </a:pPr>
            <a:r>
              <a:rPr lang="ar-SA" sz="2000" b="1" dirty="0" smtClean="0">
                <a:solidFill>
                  <a:srgbClr val="7DA7BC"/>
                </a:solidFill>
                <a:latin typeface="Arial"/>
                <a:ea typeface="Arial"/>
                <a:cs typeface="Arial"/>
                <a:sym typeface="Arial"/>
              </a:rPr>
              <a:t>تابع الخطة التفصيلية</a:t>
            </a:r>
          </a:p>
          <a:p>
            <a:pPr marL="0" marR="0" lvl="0" indent="0" algn="ctr" rtl="1">
              <a:spcBef>
                <a:spcPts val="0"/>
              </a:spcBef>
              <a:spcAft>
                <a:spcPts val="0"/>
              </a:spcAft>
              <a:buNone/>
            </a:pPr>
            <a:r>
              <a:rPr lang="ar-SA" sz="2000" b="1" dirty="0" smtClean="0">
                <a:solidFill>
                  <a:srgbClr val="7DA7BC"/>
                </a:solidFill>
                <a:latin typeface="Arial"/>
                <a:ea typeface="Arial"/>
                <a:cs typeface="Arial"/>
                <a:sym typeface="Arial"/>
              </a:rPr>
              <a:t> للبرامج واللقاءات </a:t>
            </a:r>
            <a:endParaRPr sz="1100" dirty="0" smtClean="0"/>
          </a:p>
          <a:p>
            <a:pPr marL="0" marR="0" lvl="0" indent="0" algn="ctr" rtl="1">
              <a:spcBef>
                <a:spcPts val="0"/>
              </a:spcBef>
              <a:spcAft>
                <a:spcPts val="0"/>
              </a:spcAft>
              <a:buNone/>
            </a:pPr>
            <a:endParaRPr sz="2000" b="1" dirty="0">
              <a:solidFill>
                <a:srgbClr val="7DA7BC"/>
              </a:solidFill>
              <a:latin typeface="Arial"/>
              <a:ea typeface="Arial"/>
              <a:cs typeface="Arial"/>
              <a:sym typeface="Arial"/>
            </a:endParaRPr>
          </a:p>
        </p:txBody>
      </p:sp>
      <p:graphicFrame>
        <p:nvGraphicFramePr>
          <p:cNvPr id="13" name="Google Shape;260;p12"/>
          <p:cNvGraphicFramePr/>
          <p:nvPr>
            <p:extLst/>
          </p:nvPr>
        </p:nvGraphicFramePr>
        <p:xfrm>
          <a:off x="-1" y="2512128"/>
          <a:ext cx="6785804" cy="5546414"/>
        </p:xfrm>
        <a:graphic>
          <a:graphicData uri="http://schemas.openxmlformats.org/drawingml/2006/table">
            <a:tbl>
              <a:tblPr firstRow="1" bandRow="1">
                <a:noFill/>
              </a:tblPr>
              <a:tblGrid>
                <a:gridCol w="389468"/>
                <a:gridCol w="1016755"/>
                <a:gridCol w="1963821"/>
                <a:gridCol w="817299"/>
                <a:gridCol w="717785"/>
                <a:gridCol w="957039"/>
                <a:gridCol w="923637"/>
              </a:tblGrid>
              <a:tr h="370850">
                <a:tc>
                  <a:txBody>
                    <a:bodyPr/>
                    <a:lstStyle/>
                    <a:p>
                      <a:pPr marL="0" marR="0" lvl="0" indent="0" algn="r" rtl="1">
                        <a:spcBef>
                          <a:spcPts val="0"/>
                        </a:spcBef>
                        <a:spcAft>
                          <a:spcPts val="0"/>
                        </a:spcAft>
                        <a:buNone/>
                      </a:pPr>
                      <a:endParaRPr sz="1200" b="0" dirty="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العنوان</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المحاور</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الوقت</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اليوم</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التاريخ</a:t>
                      </a:r>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a:solidFill>
                            <a:srgbClr val="7DA7BC"/>
                          </a:solidFill>
                          <a:latin typeface="Arial"/>
                          <a:ea typeface="Arial"/>
                          <a:cs typeface="Arial"/>
                          <a:sym typeface="Arial"/>
                        </a:rPr>
                        <a:t>المدرب/ة</a:t>
                      </a:r>
                      <a:endParaRPr sz="1200" b="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solidFill>
                      <a:srgbClr val="F9F6EB"/>
                    </a:solidFill>
                  </a:tcPr>
                </a:tc>
              </a:tr>
              <a:tr h="370850">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٦</a:t>
                      </a:r>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مهارات البحث العلمي</a:t>
                      </a:r>
                      <a:endParaRPr sz="1200" b="0" dirty="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Clr>
                          <a:srgbClr val="9D6B9C"/>
                        </a:buClr>
                        <a:buSzPts val="1100"/>
                        <a:buFont typeface="Arial"/>
                        <a:buNone/>
                      </a:pPr>
                      <a:r>
                        <a:rPr lang="ar-SA" sz="1100" b="0" dirty="0">
                          <a:solidFill>
                            <a:srgbClr val="9D6B9C"/>
                          </a:solidFill>
                          <a:latin typeface="Arial"/>
                          <a:ea typeface="Arial"/>
                          <a:cs typeface="Arial"/>
                          <a:sym typeface="Arial"/>
                        </a:rPr>
                        <a:t>1. أخلاقيات البحث العلمي.</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2. مرحلة اختيار الموضوع وخطة البحث.</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3. مرحلة إعداد البحث.</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1200" b="0" i="0" u="none" strike="noStrike" cap="none" dirty="0">
                          <a:solidFill>
                            <a:srgbClr val="7DA7BC"/>
                          </a:solidFill>
                          <a:latin typeface="Arial"/>
                          <a:ea typeface="Arial"/>
                          <a:cs typeface="Arial"/>
                          <a:sym typeface="Arial"/>
                        </a:rPr>
                        <a:t>٤:٠٠ - ٨:٠٠</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dirty="0">
                          <a:solidFill>
                            <a:srgbClr val="7DA7BC"/>
                          </a:solidFill>
                          <a:latin typeface="Arial"/>
                          <a:ea typeface="Arial"/>
                          <a:cs typeface="Arial"/>
                          <a:sym typeface="Arial"/>
                        </a:rPr>
                        <a:t>الثلاثاء</a:t>
                      </a:r>
                      <a:endParaRPr sz="1200" b="0" dirty="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a:solidFill>
                            <a:srgbClr val="7DA7BC"/>
                          </a:solidFill>
                          <a:latin typeface="Arial"/>
                          <a:ea typeface="Arial"/>
                          <a:cs typeface="Arial"/>
                          <a:sym typeface="Arial"/>
                        </a:rPr>
                        <a:t>١٤٤٣/٣/١٣</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9D6B9C"/>
                        </a:buClr>
                        <a:buSzPts val="1200"/>
                        <a:buFont typeface="Arial"/>
                        <a:buNone/>
                      </a:pPr>
                      <a:r>
                        <a:rPr lang="ar-SA" sz="1200" b="0" baseline="0" dirty="0" smtClean="0">
                          <a:solidFill>
                            <a:srgbClr val="9D6B9C"/>
                          </a:solidFill>
                          <a:latin typeface="Arial"/>
                          <a:ea typeface="Arial"/>
                          <a:cs typeface="Arial"/>
                          <a:sym typeface="Arial"/>
                        </a:rPr>
                        <a:t>د. فائزة الحربي </a:t>
                      </a:r>
                      <a:endParaRPr sz="1200" b="0" dirty="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r>
              <a:tr h="370850">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٧</a:t>
                      </a:r>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برمجيات القرآن والسنة</a:t>
                      </a:r>
                      <a:endParaRPr sz="1200" b="0" dirty="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1.متطلبات الاستفادة من البرمجيات.</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2. أبرز البرمجيات مع أمثلة تطبيقية (برامج إدراج الآيات، برمجيات الحديث، برمجيات الحواشي، برمجيات الفهرسة )</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1200" b="0" i="0" u="none" strike="noStrike" cap="none" dirty="0">
                          <a:solidFill>
                            <a:srgbClr val="7DA7BC"/>
                          </a:solidFill>
                          <a:latin typeface="Arial"/>
                          <a:ea typeface="Arial"/>
                          <a:cs typeface="Arial"/>
                          <a:sym typeface="Arial"/>
                        </a:rPr>
                        <a:t>٤:٠٠ - ٨:٠٠</a:t>
                      </a:r>
                      <a:endParaRPr sz="1200" b="0" i="0" u="none" strike="noStrike" cap="none" dirty="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dirty="0">
                          <a:solidFill>
                            <a:srgbClr val="7DA7BC"/>
                          </a:solidFill>
                          <a:latin typeface="Arial"/>
                          <a:ea typeface="Arial"/>
                          <a:cs typeface="Arial"/>
                          <a:sym typeface="Arial"/>
                        </a:rPr>
                        <a:t>الثلاثاء</a:t>
                      </a:r>
                      <a:endParaRPr sz="1200" b="0" dirty="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a:solidFill>
                            <a:srgbClr val="7DA7BC"/>
                          </a:solidFill>
                          <a:latin typeface="Arial"/>
                          <a:ea typeface="Arial"/>
                          <a:cs typeface="Arial"/>
                          <a:sym typeface="Arial"/>
                        </a:rPr>
                        <a:t>١٤٤٣/٣/٢٠</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9D6B9C"/>
                        </a:buClr>
                        <a:buSzPts val="1200"/>
                        <a:buFont typeface="Arial"/>
                        <a:buNone/>
                      </a:pPr>
                      <a:r>
                        <a:rPr lang="ar-SA" sz="1200" b="0" dirty="0" smtClean="0">
                          <a:solidFill>
                            <a:srgbClr val="9D6B9C"/>
                          </a:solidFill>
                          <a:latin typeface="Arial"/>
                          <a:ea typeface="Arial"/>
                          <a:cs typeface="Arial"/>
                          <a:sym typeface="Arial"/>
                        </a:rPr>
                        <a:t>أ. أمل الدراج</a:t>
                      </a:r>
                      <a:r>
                        <a:rPr lang="ar-SA" sz="1200" b="0" baseline="0" dirty="0" smtClean="0">
                          <a:solidFill>
                            <a:srgbClr val="9D6B9C"/>
                          </a:solidFill>
                          <a:latin typeface="Arial"/>
                          <a:ea typeface="Arial"/>
                          <a:cs typeface="Arial"/>
                          <a:sym typeface="Arial"/>
                        </a:rPr>
                        <a:t> </a:t>
                      </a:r>
                      <a:endParaRPr sz="1200" b="0" dirty="0">
                        <a:solidFill>
                          <a:srgbClr val="9D6B9C"/>
                        </a:solidFill>
                        <a:latin typeface="Arial"/>
                        <a:ea typeface="Arial"/>
                        <a:cs typeface="Arial"/>
                        <a:sym typeface="Arial"/>
                      </a:endParaRPr>
                    </a:p>
                    <a:p>
                      <a:pPr marL="0" marR="0" lvl="0" indent="0" algn="r" rtl="1">
                        <a:spcBef>
                          <a:spcPts val="0"/>
                        </a:spcBef>
                        <a:spcAft>
                          <a:spcPts val="0"/>
                        </a:spcAft>
                        <a:buNone/>
                      </a:pPr>
                      <a:endParaRPr sz="1200" b="0" dirty="0">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r>
              <a:tr h="370850">
                <a:tc>
                  <a:txBody>
                    <a:bodyPr/>
                    <a:lstStyle/>
                    <a:p>
                      <a:pPr marL="0" marR="0" lvl="0" indent="0" algn="r" rtl="1">
                        <a:spcBef>
                          <a:spcPts val="0"/>
                        </a:spcBef>
                        <a:spcAft>
                          <a:spcPts val="0"/>
                        </a:spcAft>
                        <a:buNone/>
                      </a:pPr>
                      <a:r>
                        <a:rPr lang="ar-SA" sz="1200" b="0">
                          <a:solidFill>
                            <a:srgbClr val="7DA7BC"/>
                          </a:solidFill>
                          <a:latin typeface="Arial"/>
                          <a:ea typeface="Arial"/>
                          <a:cs typeface="Arial"/>
                          <a:sym typeface="Arial"/>
                        </a:rPr>
                        <a:t>٨</a:t>
                      </a:r>
                      <a:endParaRPr/>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مهارات الحوار والإقناع</a:t>
                      </a:r>
                      <a:endParaRPr sz="1200" b="0" dirty="0">
                        <a:solidFill>
                          <a:srgbClr val="7DA7BC"/>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1. آداب الحوار من القرآن الكريم والسنة.</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2. مراحل الإنصات الفعال.</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3. أساليب الحوار و الإقناع ومتطلباته.</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٤:٠٠ - ٨:٠٠</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smtClean="0">
                          <a:solidFill>
                            <a:srgbClr val="7DA7BC"/>
                          </a:solidFill>
                          <a:latin typeface="Arial"/>
                          <a:ea typeface="Arial"/>
                          <a:cs typeface="Arial"/>
                          <a:sym typeface="Arial"/>
                        </a:rPr>
                        <a:t>الثلاثاء </a:t>
                      </a:r>
                      <a:endParaRPr sz="1200" b="0" dirty="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١٤٤٣/٣/27</a:t>
                      </a:r>
                      <a:endParaRPr dirty="0"/>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030A0"/>
                          </a:solidFill>
                          <a:latin typeface="Arial"/>
                          <a:ea typeface="Arial"/>
                          <a:cs typeface="Arial"/>
                          <a:sym typeface="Arial"/>
                        </a:rPr>
                        <a:t>أ. مه</a:t>
                      </a:r>
                      <a:r>
                        <a:rPr lang="ar-SA" sz="1200" b="0" baseline="0" dirty="0" smtClean="0">
                          <a:solidFill>
                            <a:srgbClr val="7030A0"/>
                          </a:solidFill>
                          <a:latin typeface="Arial"/>
                          <a:ea typeface="Arial"/>
                          <a:cs typeface="Arial"/>
                          <a:sym typeface="Arial"/>
                        </a:rPr>
                        <a:t>ا المعجل </a:t>
                      </a:r>
                      <a:endParaRPr sz="1200" b="0" dirty="0">
                        <a:solidFill>
                          <a:srgbClr val="7030A0"/>
                        </a:solidFill>
                        <a:latin typeface="Arial"/>
                        <a:ea typeface="Arial"/>
                        <a:cs typeface="Arial"/>
                        <a:sym typeface="Arial"/>
                      </a:endParaRPr>
                    </a:p>
                  </a:txBody>
                  <a:tcPr marL="91450" marR="91450" marT="45725" marB="45725" anchor="ctr">
                    <a:lnL w="12700" cap="flat" cmpd="sng">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r>
              <a:tr h="370850">
                <a:tc>
                  <a:txBody>
                    <a:bodyPr/>
                    <a:lstStyle/>
                    <a:p>
                      <a:pPr marL="0" marR="0" lvl="0" indent="0" algn="r" rtl="1">
                        <a:spcBef>
                          <a:spcPts val="0"/>
                        </a:spcBef>
                        <a:spcAft>
                          <a:spcPts val="0"/>
                        </a:spcAft>
                        <a:buNone/>
                      </a:pPr>
                      <a:r>
                        <a:rPr lang="ar-SA" dirty="0" smtClean="0"/>
                        <a:t>9</a:t>
                      </a:r>
                      <a:endParaRPr dirty="0"/>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توظيف التقنية في الدعوة</a:t>
                      </a:r>
                      <a:endParaRPr sz="1200" b="0" dirty="0">
                        <a:solidFill>
                          <a:srgbClr val="7DA7BC"/>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1. دور الداعية تجاه التقنية الحديثة.</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2. أبرز وسائل الدعوة في وسائل التواصل الاجتماعي.</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3.أهم عوامل نجاح الرسالة الدعوية.</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1400" b="0" dirty="0" smtClean="0">
                          <a:solidFill>
                            <a:srgbClr val="7DA7BC"/>
                          </a:solidFill>
                          <a:latin typeface="Arial"/>
                          <a:ea typeface="Arial"/>
                          <a:cs typeface="Arial"/>
                          <a:sym typeface="Arial"/>
                        </a:rPr>
                        <a:t>٤:٠٠ - ٨:٠٠</a:t>
                      </a:r>
                      <a:endParaRPr lang="ar-SA" dirty="0" smtClean="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dirty="0">
                          <a:solidFill>
                            <a:srgbClr val="7DA7BC"/>
                          </a:solidFill>
                          <a:latin typeface="Arial"/>
                          <a:ea typeface="Arial"/>
                          <a:cs typeface="Arial"/>
                          <a:sym typeface="Arial"/>
                        </a:rPr>
                        <a:t>الثلاثاء</a:t>
                      </a:r>
                      <a:endParaRPr sz="1200" b="0" dirty="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١٤٤٣/4/4</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030A0"/>
                          </a:solidFill>
                          <a:latin typeface="Arial"/>
                          <a:ea typeface="Arial"/>
                          <a:cs typeface="Arial"/>
                          <a:sym typeface="Arial"/>
                        </a:rPr>
                        <a:t>أديب الصالح </a:t>
                      </a:r>
                      <a:endParaRPr sz="1200" b="0" dirty="0">
                        <a:solidFill>
                          <a:srgbClr val="7030A0"/>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r>
              <a:tr h="370850">
                <a:tc>
                  <a:txBody>
                    <a:bodyPr/>
                    <a:lstStyle/>
                    <a:p>
                      <a:pPr marL="0" marR="0" lvl="0" indent="0" algn="r" rtl="1">
                        <a:spcBef>
                          <a:spcPts val="0"/>
                        </a:spcBef>
                        <a:spcAft>
                          <a:spcPts val="0"/>
                        </a:spcAft>
                        <a:buNone/>
                      </a:pPr>
                      <a:r>
                        <a:rPr lang="ar-SA" dirty="0" smtClean="0"/>
                        <a:t>10</a:t>
                      </a:r>
                      <a:endParaRPr dirty="0"/>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أنماط الشخصية وطرق التأثير على المدعوين</a:t>
                      </a:r>
                      <a:endParaRPr sz="1200" b="0" dirty="0">
                        <a:solidFill>
                          <a:srgbClr val="7DA7BC"/>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1. المداخل الأربعة للتأثير في الشخصية.</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2. أنماط المدعوين.</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3. تصنيف الشخصيات والتعامل معها.</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ctr" rtl="1">
                        <a:lnSpc>
                          <a:spcPct val="100000"/>
                        </a:lnSpc>
                        <a:spcBef>
                          <a:spcPts val="0"/>
                        </a:spcBef>
                        <a:spcAft>
                          <a:spcPts val="0"/>
                        </a:spcAft>
                        <a:buClr>
                          <a:srgbClr val="7DA7BC"/>
                        </a:buClr>
                        <a:buSzPts val="1200"/>
                        <a:buFont typeface="Arial"/>
                        <a:buNone/>
                      </a:pPr>
                      <a:r>
                        <a:rPr lang="ar-SA" sz="1200" b="0" i="0" u="none" strike="noStrike" cap="none" dirty="0" smtClean="0">
                          <a:solidFill>
                            <a:srgbClr val="7DA7BC"/>
                          </a:solidFill>
                          <a:latin typeface="Arial"/>
                          <a:ea typeface="Arial"/>
                          <a:cs typeface="Arial"/>
                          <a:sym typeface="Arial"/>
                        </a:rPr>
                        <a:t>8:٠٠ </a:t>
                      </a:r>
                      <a:r>
                        <a:rPr lang="ar-SA" sz="1200" b="0" i="0" u="none" strike="noStrike" cap="none" dirty="0">
                          <a:solidFill>
                            <a:srgbClr val="7DA7BC"/>
                          </a:solidFill>
                          <a:latin typeface="Arial"/>
                          <a:ea typeface="Arial"/>
                          <a:cs typeface="Arial"/>
                          <a:sym typeface="Arial"/>
                        </a:rPr>
                        <a:t>- </a:t>
                      </a:r>
                      <a:r>
                        <a:rPr lang="ar-SA" sz="1200" b="0" i="0" u="none" strike="noStrike" cap="none" dirty="0" smtClean="0">
                          <a:solidFill>
                            <a:srgbClr val="7DA7BC"/>
                          </a:solidFill>
                          <a:latin typeface="Arial"/>
                          <a:ea typeface="Arial"/>
                          <a:cs typeface="Arial"/>
                          <a:sym typeface="Arial"/>
                        </a:rPr>
                        <a:t>12:٠٠</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ACC5CD"/>
                          </a:solidFill>
                          <a:latin typeface="Arial"/>
                          <a:ea typeface="Arial"/>
                          <a:cs typeface="Arial"/>
                          <a:sym typeface="Arial"/>
                        </a:rPr>
                        <a:t>السبت </a:t>
                      </a:r>
                      <a:endParaRPr sz="1200" b="0" dirty="0">
                        <a:solidFill>
                          <a:srgbClr val="ACC5CD"/>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1400" b="0" dirty="0" smtClean="0">
                          <a:solidFill>
                            <a:srgbClr val="7DA7BC"/>
                          </a:solidFill>
                          <a:latin typeface="Arial"/>
                          <a:ea typeface="Arial"/>
                          <a:cs typeface="Arial"/>
                          <a:sym typeface="Arial"/>
                        </a:rPr>
                        <a:t>١٤٤٣/4/8</a:t>
                      </a:r>
                      <a:r>
                        <a:rPr lang="ar-SA" dirty="0" smtClean="0"/>
                        <a:t> </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030A0"/>
                          </a:solidFill>
                          <a:latin typeface="Arial"/>
                          <a:ea typeface="Arial"/>
                          <a:cs typeface="Arial"/>
                          <a:sym typeface="Arial"/>
                        </a:rPr>
                        <a:t>أ. هند </a:t>
                      </a:r>
                      <a:r>
                        <a:rPr lang="ar-SA" sz="1200" b="0" dirty="0" err="1" smtClean="0">
                          <a:solidFill>
                            <a:srgbClr val="7030A0"/>
                          </a:solidFill>
                          <a:latin typeface="Arial"/>
                          <a:ea typeface="Arial"/>
                          <a:cs typeface="Arial"/>
                          <a:sym typeface="Arial"/>
                        </a:rPr>
                        <a:t>جعموم</a:t>
                      </a:r>
                      <a:r>
                        <a:rPr lang="ar-SA" sz="1200" b="0" dirty="0" smtClean="0">
                          <a:solidFill>
                            <a:srgbClr val="7030A0"/>
                          </a:solidFill>
                          <a:latin typeface="Arial"/>
                          <a:ea typeface="Arial"/>
                          <a:cs typeface="Arial"/>
                          <a:sym typeface="Arial"/>
                        </a:rPr>
                        <a:t> </a:t>
                      </a:r>
                      <a:endParaRPr sz="1200" b="0" dirty="0">
                        <a:solidFill>
                          <a:srgbClr val="7030A0"/>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r>
              <a:tr h="370850">
                <a:tc>
                  <a:txBody>
                    <a:bodyPr/>
                    <a:lstStyle/>
                    <a:p>
                      <a:pPr marL="0" marR="0" lvl="0" indent="0" algn="r" rtl="1">
                        <a:spcBef>
                          <a:spcPts val="0"/>
                        </a:spcBef>
                        <a:spcAft>
                          <a:spcPts val="0"/>
                        </a:spcAft>
                        <a:buNone/>
                      </a:pPr>
                      <a:r>
                        <a:rPr lang="ar-SA" sz="1000" dirty="0" smtClean="0"/>
                        <a:t>11</a:t>
                      </a:r>
                      <a:endParaRPr sz="1000" dirty="0"/>
                    </a:p>
                  </a:txBody>
                  <a:tcPr marL="91450" marR="91450" marT="45725" marB="45725" anchor="ctr">
                    <a:lnL w="12700" cap="flat" cmpd="sng">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7DA7BC"/>
                        </a:buClr>
                        <a:buSzPts val="1200"/>
                        <a:buFont typeface="Arial"/>
                        <a:buNone/>
                      </a:pPr>
                      <a:r>
                        <a:rPr lang="ar-SA" sz="1200" b="0" dirty="0">
                          <a:solidFill>
                            <a:srgbClr val="7DA7BC"/>
                          </a:solidFill>
                          <a:latin typeface="Arial"/>
                          <a:ea typeface="Arial"/>
                          <a:cs typeface="Arial"/>
                          <a:sym typeface="Arial"/>
                        </a:rPr>
                        <a:t>مهارات العرض والإلقاء</a:t>
                      </a:r>
                      <a:endParaRPr sz="1200" b="0" dirty="0">
                        <a:solidFill>
                          <a:srgbClr val="7DA7BC"/>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1.  مهارات العرض الأساسية (الصورة والصوت والكلمة)</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2. خطوات التحضير للإلقاء الناجح.</a:t>
                      </a:r>
                      <a:endParaRPr dirty="0"/>
                    </a:p>
                    <a:p>
                      <a:pPr marL="0" marR="0" lvl="0" indent="0" algn="r" rtl="1">
                        <a:lnSpc>
                          <a:spcPct val="115000"/>
                        </a:lnSpc>
                        <a:spcBef>
                          <a:spcPts val="0"/>
                        </a:spcBef>
                        <a:spcAft>
                          <a:spcPts val="0"/>
                        </a:spcAft>
                        <a:buNone/>
                      </a:pPr>
                      <a:r>
                        <a:rPr lang="ar-SA" sz="1100" b="0" dirty="0">
                          <a:solidFill>
                            <a:srgbClr val="9D6B9C"/>
                          </a:solidFill>
                          <a:latin typeface="Arial"/>
                          <a:ea typeface="Arial"/>
                          <a:cs typeface="Arial"/>
                          <a:sym typeface="Arial"/>
                        </a:rPr>
                        <a:t>3. أساليب التغلب على المخاوف أثناء الإلقاء.</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lgn="ctr">
                      <a:solidFill>
                        <a:srgbClr val="7DA7BC"/>
                      </a:solidFill>
                      <a:prstDash val="solid"/>
                      <a:round/>
                      <a:headEnd type="none" w="sm" len="sm"/>
                      <a:tailEnd type="none" w="sm" len="sm"/>
                    </a:lnB>
                  </a:tcPr>
                </a:tc>
                <a:tc>
                  <a:txBody>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1400" b="0" dirty="0" smtClean="0">
                          <a:solidFill>
                            <a:srgbClr val="7DA7BC"/>
                          </a:solidFill>
                          <a:latin typeface="Arial"/>
                          <a:ea typeface="Arial"/>
                          <a:cs typeface="Arial"/>
                          <a:sym typeface="Arial"/>
                        </a:rPr>
                        <a:t>٤:٠٠ - ٨:٠٠</a:t>
                      </a:r>
                      <a:endParaRPr lang="ar-SA" dirty="0" smtClean="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i="0" u="none" strike="noStrike" cap="none" dirty="0">
                          <a:solidFill>
                            <a:srgbClr val="7DA7BC"/>
                          </a:solidFill>
                          <a:latin typeface="Arial"/>
                          <a:ea typeface="Arial"/>
                          <a:cs typeface="Arial"/>
                          <a:sym typeface="Arial"/>
                        </a:rPr>
                        <a:t>الثلاثاء</a:t>
                      </a:r>
                      <a:endParaRPr sz="1200" b="0" dirty="0">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DA7BC"/>
                          </a:solidFill>
                          <a:latin typeface="Arial"/>
                          <a:ea typeface="Arial"/>
                          <a:cs typeface="Arial"/>
                          <a:sym typeface="Arial"/>
                        </a:rPr>
                        <a:t>١٤٤٣/4/11</a:t>
                      </a:r>
                      <a:endParaRPr dirty="0"/>
                    </a:p>
                  </a:txBody>
                  <a:tcPr marL="91450" marR="91450" marT="45725" marB="45725" anchor="ctr">
                    <a:lnL w="12700" cap="flat" cmpd="sng" algn="ctr">
                      <a:solidFill>
                        <a:srgbClr val="7DA7BC"/>
                      </a:solidFill>
                      <a:prstDash val="solid"/>
                      <a:round/>
                      <a:headEnd type="none" w="sm" len="sm"/>
                      <a:tailEnd type="none" w="sm" len="sm"/>
                    </a:lnL>
                    <a:lnR w="12700" cap="flat" cmpd="sng" algn="ctr">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c>
                  <a:txBody>
                    <a:bodyPr/>
                    <a:lstStyle/>
                    <a:p>
                      <a:pPr marL="0" marR="0" lvl="0" indent="0" algn="r" rtl="1">
                        <a:spcBef>
                          <a:spcPts val="0"/>
                        </a:spcBef>
                        <a:spcAft>
                          <a:spcPts val="0"/>
                        </a:spcAft>
                        <a:buNone/>
                      </a:pPr>
                      <a:r>
                        <a:rPr lang="ar-SA" sz="1200" b="0" dirty="0" smtClean="0">
                          <a:solidFill>
                            <a:srgbClr val="7030A0"/>
                          </a:solidFill>
                          <a:latin typeface="Arial"/>
                          <a:ea typeface="Arial"/>
                          <a:cs typeface="Arial"/>
                          <a:sym typeface="Arial"/>
                        </a:rPr>
                        <a:t>أ. نجاة</a:t>
                      </a:r>
                      <a:r>
                        <a:rPr lang="ar-SA" sz="1200" b="0" baseline="0" dirty="0" smtClean="0">
                          <a:solidFill>
                            <a:srgbClr val="7030A0"/>
                          </a:solidFill>
                          <a:latin typeface="Arial"/>
                          <a:ea typeface="Arial"/>
                          <a:cs typeface="Arial"/>
                          <a:sym typeface="Arial"/>
                        </a:rPr>
                        <a:t> </a:t>
                      </a:r>
                      <a:r>
                        <a:rPr lang="ar-SA" sz="1200" b="0" baseline="0" dirty="0" err="1" smtClean="0">
                          <a:solidFill>
                            <a:srgbClr val="7030A0"/>
                          </a:solidFill>
                          <a:latin typeface="Arial"/>
                          <a:ea typeface="Arial"/>
                          <a:cs typeface="Arial"/>
                          <a:sym typeface="Arial"/>
                        </a:rPr>
                        <a:t>شراحيلي</a:t>
                      </a:r>
                      <a:r>
                        <a:rPr lang="ar-SA" sz="1200" b="0" baseline="0" dirty="0" smtClean="0">
                          <a:solidFill>
                            <a:srgbClr val="7030A0"/>
                          </a:solidFill>
                          <a:latin typeface="Arial"/>
                          <a:ea typeface="Arial"/>
                          <a:cs typeface="Arial"/>
                          <a:sym typeface="Arial"/>
                        </a:rPr>
                        <a:t> </a:t>
                      </a:r>
                      <a:endParaRPr sz="1200" b="0" dirty="0">
                        <a:solidFill>
                          <a:srgbClr val="7030A0"/>
                        </a:solidFill>
                        <a:latin typeface="Arial"/>
                        <a:ea typeface="Arial"/>
                        <a:cs typeface="Arial"/>
                        <a:sym typeface="Arial"/>
                      </a:endParaRPr>
                    </a:p>
                  </a:txBody>
                  <a:tcPr marL="91450" marR="91450" marT="45725" marB="45725" anchor="ctr">
                    <a:lnL w="12700" cap="flat" cmpd="sng" algn="ctr">
                      <a:solidFill>
                        <a:srgbClr val="7DA7BC"/>
                      </a:solidFill>
                      <a:prstDash val="solid"/>
                      <a:round/>
                      <a:headEnd type="none" w="sm" len="sm"/>
                      <a:tailEnd type="none" w="sm" len="sm"/>
                    </a:lnL>
                    <a:lnR w="12700" cap="flat" cmpd="sng">
                      <a:solidFill>
                        <a:srgbClr val="7DA7BC"/>
                      </a:solidFill>
                      <a:prstDash val="solid"/>
                      <a:round/>
                      <a:headEnd type="none" w="sm" len="sm"/>
                      <a:tailEnd type="none" w="sm" len="sm"/>
                    </a:lnR>
                    <a:lnT w="12700" cap="flat" cmpd="sng" algn="ctr">
                      <a:solidFill>
                        <a:srgbClr val="7DA7BC"/>
                      </a:solidFill>
                      <a:prstDash val="solid"/>
                      <a:round/>
                      <a:headEnd type="none" w="sm" len="sm"/>
                      <a:tailEnd type="none" w="sm" len="sm"/>
                    </a:lnT>
                    <a:lnB w="12700" cap="flat" cmpd="sng">
                      <a:solidFill>
                        <a:srgbClr val="7DA7BC"/>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7425428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5078688" y="274126"/>
            <a:ext cx="1678634" cy="921084"/>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1736628" y="238556"/>
            <a:ext cx="971600" cy="971600"/>
          </a:xfrm>
          <a:prstGeom prst="rect">
            <a:avLst/>
          </a:prstGeom>
          <a:noFill/>
          <a:ln>
            <a:noFill/>
          </a:ln>
        </p:spPr>
      </p:pic>
      <p:pic>
        <p:nvPicPr>
          <p:cNvPr id="103" name="Google Shape;103;p2" descr="صورة تحتوي على نص&#10;&#10;تم إنشاء الوصف تلقائياً"/>
          <p:cNvPicPr preferRelativeResize="0"/>
          <p:nvPr/>
        </p:nvPicPr>
        <p:blipFill rotWithShape="1">
          <a:blip r:embed="rId5">
            <a:alphaModFix/>
          </a:blip>
          <a:srcRect/>
          <a:stretch/>
        </p:blipFill>
        <p:spPr>
          <a:xfrm>
            <a:off x="275095" y="292825"/>
            <a:ext cx="1461533" cy="829196"/>
          </a:xfrm>
          <a:prstGeom prst="rect">
            <a:avLst/>
          </a:prstGeom>
          <a:noFill/>
          <a:ln>
            <a:noFill/>
          </a:ln>
        </p:spPr>
      </p:pic>
      <p:sp>
        <p:nvSpPr>
          <p:cNvPr id="104" name="Google Shape;104;p2"/>
          <p:cNvSpPr/>
          <p:nvPr/>
        </p:nvSpPr>
        <p:spPr>
          <a:xfrm>
            <a:off x="4896551" y="306288"/>
            <a:ext cx="562975" cy="2616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A" sz="1100">
                <a:solidFill>
                  <a:srgbClr val="7DA7BC"/>
                </a:solidFill>
                <a:latin typeface="Arial"/>
                <a:ea typeface="Arial"/>
                <a:cs typeface="Arial"/>
                <a:sym typeface="Arial"/>
              </a:rPr>
              <a:t>١٤٤٣هـ</a:t>
            </a:r>
            <a:endParaRPr/>
          </a:p>
        </p:txBody>
      </p:sp>
      <p:cxnSp>
        <p:nvCxnSpPr>
          <p:cNvPr id="10" name="رابط مستقيم 9"/>
          <p:cNvCxnSpPr/>
          <p:nvPr/>
        </p:nvCxnSpPr>
        <p:spPr>
          <a:xfrm flipH="1">
            <a:off x="321733" y="1227792"/>
            <a:ext cx="6366934" cy="0"/>
          </a:xfrm>
          <a:prstGeom prst="line">
            <a:avLst/>
          </a:prstGeom>
          <a:ln>
            <a:solidFill>
              <a:srgbClr val="7F1721"/>
            </a:solidFill>
          </a:ln>
        </p:spPr>
        <p:style>
          <a:lnRef idx="1">
            <a:schemeClr val="accent1"/>
          </a:lnRef>
          <a:fillRef idx="0">
            <a:schemeClr val="accent1"/>
          </a:fillRef>
          <a:effectRef idx="0">
            <a:schemeClr val="accent1"/>
          </a:effectRef>
          <a:fontRef idx="minor">
            <a:schemeClr val="tx1"/>
          </a:fontRef>
        </p:style>
      </p:cxnSp>
      <p:pic>
        <p:nvPicPr>
          <p:cNvPr id="17" name="صورة 1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6630" y="1122021"/>
            <a:ext cx="3527679" cy="2387600"/>
          </a:xfrm>
          <a:prstGeom prst="rect">
            <a:avLst/>
          </a:prstGeom>
        </p:spPr>
      </p:pic>
      <p:pic>
        <p:nvPicPr>
          <p:cNvPr id="19" name="صورة 18"/>
          <p:cNvPicPr>
            <a:picLocks noChangeAspect="1"/>
          </p:cNvPicPr>
          <p:nvPr/>
        </p:nvPicPr>
        <p:blipFill>
          <a:blip r:embed="rId7"/>
          <a:stretch>
            <a:fillRect/>
          </a:stretch>
        </p:blipFill>
        <p:spPr>
          <a:xfrm>
            <a:off x="2708228" y="1942785"/>
            <a:ext cx="1341236" cy="859611"/>
          </a:xfrm>
          <a:prstGeom prst="rect">
            <a:avLst/>
          </a:prstGeom>
        </p:spPr>
      </p:pic>
      <p:pic>
        <p:nvPicPr>
          <p:cNvPr id="21" name="صورة 20"/>
          <p:cNvPicPr>
            <a:picLocks noChangeAspect="1"/>
          </p:cNvPicPr>
          <p:nvPr/>
        </p:nvPicPr>
        <p:blipFill>
          <a:blip r:embed="rId8"/>
          <a:stretch>
            <a:fillRect/>
          </a:stretch>
        </p:blipFill>
        <p:spPr>
          <a:xfrm>
            <a:off x="1001200" y="3314732"/>
            <a:ext cx="4755292" cy="3158002"/>
          </a:xfrm>
          <a:prstGeom prst="rect">
            <a:avLst/>
          </a:prstGeom>
        </p:spPr>
      </p:pic>
      <p:pic>
        <p:nvPicPr>
          <p:cNvPr id="29" name="صورة 28"/>
          <p:cNvPicPr>
            <a:picLocks noChangeAspect="1"/>
          </p:cNvPicPr>
          <p:nvPr/>
        </p:nvPicPr>
        <p:blipFill rotWithShape="1">
          <a:blip r:embed="rId9">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905" t="52036" r="905" b="26027"/>
          <a:stretch/>
        </p:blipFill>
        <p:spPr>
          <a:xfrm>
            <a:off x="1566630" y="6472734"/>
            <a:ext cx="3743700" cy="855821"/>
          </a:xfrm>
          <a:prstGeom prst="rect">
            <a:avLst/>
          </a:prstGeom>
        </p:spPr>
      </p:pic>
    </p:spTree>
    <p:extLst>
      <p:ext uri="{BB962C8B-B14F-4D97-AF65-F5344CB8AC3E}">
        <p14:creationId xmlns:p14="http://schemas.microsoft.com/office/powerpoint/2010/main" val="3896977998"/>
      </p:ext>
    </p:extLst>
  </p:cSld>
  <p:clrMapOvr>
    <a:masterClrMapping/>
  </p:clrMapOvr>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نسق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2124</TotalTime>
  <Words>6341</Words>
  <Application>Microsoft Office PowerPoint</Application>
  <PresentationFormat>عرض على الشاشة (3:4)‏</PresentationFormat>
  <Paragraphs>1253</Paragraphs>
  <Slides>90</Slides>
  <Notes>87</Notes>
  <HiddenSlides>0</HiddenSlides>
  <MMClips>0</MMClips>
  <ScaleCrop>false</ScaleCrop>
  <HeadingPairs>
    <vt:vector size="6" baseType="variant">
      <vt:variant>
        <vt:lpstr>الخطوط المستخدمة</vt:lpstr>
      </vt:variant>
      <vt:variant>
        <vt:i4>15</vt:i4>
      </vt:variant>
      <vt:variant>
        <vt:lpstr>نسق</vt:lpstr>
      </vt:variant>
      <vt:variant>
        <vt:i4>1</vt:i4>
      </vt:variant>
      <vt:variant>
        <vt:lpstr>عناوين الشرائح</vt:lpstr>
      </vt:variant>
      <vt:variant>
        <vt:i4>90</vt:i4>
      </vt:variant>
    </vt:vector>
  </HeadingPairs>
  <TitlesOfParts>
    <vt:vector size="106" baseType="lpstr">
      <vt:lpstr>ＭＳ Ｐゴシック</vt:lpstr>
      <vt:lpstr>AL-Mateen</vt:lpstr>
      <vt:lpstr>Arabic Typesetting</vt:lpstr>
      <vt:lpstr>Arial</vt:lpstr>
      <vt:lpstr>Calibri</vt:lpstr>
      <vt:lpstr>Calibri Light</vt:lpstr>
      <vt:lpstr>Open Sans Light</vt:lpstr>
      <vt:lpstr>PT Bold Heading</vt:lpstr>
      <vt:lpstr>Questv1</vt:lpstr>
      <vt:lpstr>Raleway</vt:lpstr>
      <vt:lpstr>Roboto</vt:lpstr>
      <vt:lpstr>Sakkal Majalla</vt:lpstr>
      <vt:lpstr>Times New Roman</vt:lpstr>
      <vt:lpstr>Traditional Arabic</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skills</dc:creator>
  <cp:lastModifiedBy>skills</cp:lastModifiedBy>
  <cp:revision>217</cp:revision>
  <dcterms:created xsi:type="dcterms:W3CDTF">2021-11-06T00:25:00Z</dcterms:created>
  <dcterms:modified xsi:type="dcterms:W3CDTF">2022-01-10T16:54:46Z</dcterms:modified>
</cp:coreProperties>
</file>