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1"/>
  </p:sldMasterIdLst>
  <p:sldIdLst>
    <p:sldId id="266" r:id="rId2"/>
    <p:sldId id="343" r:id="rId3"/>
    <p:sldId id="279" r:id="rId4"/>
    <p:sldId id="278" r:id="rId5"/>
    <p:sldId id="271" r:id="rId6"/>
    <p:sldId id="280" r:id="rId7"/>
    <p:sldId id="284" r:id="rId8"/>
    <p:sldId id="324" r:id="rId9"/>
    <p:sldId id="282" r:id="rId10"/>
    <p:sldId id="283" r:id="rId11"/>
    <p:sldId id="286" r:id="rId12"/>
    <p:sldId id="287" r:id="rId13"/>
    <p:sldId id="291" r:id="rId14"/>
    <p:sldId id="288" r:id="rId15"/>
    <p:sldId id="281" r:id="rId16"/>
    <p:sldId id="275" r:id="rId17"/>
    <p:sldId id="289" r:id="rId18"/>
    <p:sldId id="277" r:id="rId19"/>
    <p:sldId id="290" r:id="rId20"/>
    <p:sldId id="340" r:id="rId21"/>
    <p:sldId id="341" r:id="rId22"/>
    <p:sldId id="292" r:id="rId23"/>
    <p:sldId id="333" r:id="rId24"/>
    <p:sldId id="334" r:id="rId25"/>
    <p:sldId id="335" r:id="rId26"/>
    <p:sldId id="336" r:id="rId27"/>
    <p:sldId id="337" r:id="rId28"/>
    <p:sldId id="338" r:id="rId29"/>
    <p:sldId id="285" r:id="rId30"/>
    <p:sldId id="339" r:id="rId31"/>
    <p:sldId id="294" r:id="rId32"/>
    <p:sldId id="295" r:id="rId33"/>
    <p:sldId id="296" r:id="rId34"/>
    <p:sldId id="297" r:id="rId35"/>
    <p:sldId id="298" r:id="rId36"/>
    <p:sldId id="302" r:id="rId37"/>
    <p:sldId id="299" r:id="rId38"/>
    <p:sldId id="303" r:id="rId39"/>
    <p:sldId id="304" r:id="rId40"/>
    <p:sldId id="306" r:id="rId41"/>
    <p:sldId id="307" r:id="rId42"/>
    <p:sldId id="322" r:id="rId43"/>
    <p:sldId id="309" r:id="rId44"/>
    <p:sldId id="311" r:id="rId45"/>
    <p:sldId id="310" r:id="rId46"/>
    <p:sldId id="312" r:id="rId47"/>
    <p:sldId id="323" r:id="rId48"/>
    <p:sldId id="342" r:id="rId49"/>
    <p:sldId id="326" r:id="rId50"/>
    <p:sldId id="308" r:id="rId51"/>
    <p:sldId id="325" r:id="rId52"/>
    <p:sldId id="327" r:id="rId53"/>
    <p:sldId id="328" r:id="rId54"/>
    <p:sldId id="329" r:id="rId55"/>
    <p:sldId id="330" r:id="rId56"/>
    <p:sldId id="331" r:id="rId57"/>
    <p:sldId id="332" r:id="rId58"/>
  </p:sldIdLst>
  <p:sldSz cx="9906000" cy="6858000" type="A4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5D"/>
    <a:srgbClr val="FF5050"/>
    <a:srgbClr val="01AE81"/>
    <a:srgbClr val="990033"/>
    <a:srgbClr val="F2D2BA"/>
    <a:srgbClr val="6600CC"/>
    <a:srgbClr val="F4B183"/>
    <a:srgbClr val="009900"/>
    <a:srgbClr val="F3DD8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5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8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764AD-9DDF-4BD8-93C6-2AB71830B71C}" type="doc">
      <dgm:prSet loTypeId="urn:microsoft.com/office/officeart/2005/8/layout/orgChart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036B28EA-2F4B-4287-B239-0503D60ED3BD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المشرفة على البرنامج ( مديرة المركز)</a:t>
          </a:r>
          <a:endParaRPr lang="ar-SA" dirty="0">
            <a:solidFill>
              <a:schemeClr val="tx1"/>
            </a:solidFill>
          </a:endParaRPr>
        </a:p>
      </dgm:t>
    </dgm:pt>
    <dgm:pt modelId="{8D795E99-2085-4C07-B080-6EAA71F8AB54}" type="parTrans" cxnId="{E03054B7-60B9-4271-8614-AA5ACEA88E91}">
      <dgm:prSet/>
      <dgm:spPr/>
      <dgm:t>
        <a:bodyPr/>
        <a:lstStyle/>
        <a:p>
          <a:pPr rtl="1"/>
          <a:endParaRPr lang="ar-SA"/>
        </a:p>
      </dgm:t>
    </dgm:pt>
    <dgm:pt modelId="{44B70595-2B90-41D7-829D-AB619D706D1D}" type="sibTrans" cxnId="{E03054B7-60B9-4271-8614-AA5ACEA88E91}">
      <dgm:prSet/>
      <dgm:spPr/>
      <dgm:t>
        <a:bodyPr/>
        <a:lstStyle/>
        <a:p>
          <a:pPr rtl="1"/>
          <a:endParaRPr lang="ar-SA"/>
        </a:p>
      </dgm:t>
    </dgm:pt>
    <dgm:pt modelId="{E8500095-A394-40B7-A16C-662195EF7F2A}" type="asst">
      <dgm:prSet phldrT="[نص]"/>
      <dgm:spPr/>
      <dgm:t>
        <a:bodyPr/>
        <a:lstStyle/>
        <a:p>
          <a:pPr rtl="1"/>
          <a:r>
            <a:rPr lang="ar-SA" b="1" dirty="0"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مديرة البرنامج</a:t>
          </a:r>
        </a:p>
      </dgm:t>
    </dgm:pt>
    <dgm:pt modelId="{0CE8A37D-36EF-4FCB-8B34-39C801B9DB73}" type="parTrans" cxnId="{32F9D0B7-613C-4C86-81DD-60880CBFCECD}">
      <dgm:prSet/>
      <dgm:spPr/>
      <dgm:t>
        <a:bodyPr/>
        <a:lstStyle/>
        <a:p>
          <a:pPr rtl="1"/>
          <a:endParaRPr lang="ar-SA"/>
        </a:p>
      </dgm:t>
    </dgm:pt>
    <dgm:pt modelId="{2DE30D8C-788A-423A-864C-3D467BB81EFD}" type="sibTrans" cxnId="{32F9D0B7-613C-4C86-81DD-60880CBFCECD}">
      <dgm:prSet/>
      <dgm:spPr/>
      <dgm:t>
        <a:bodyPr/>
        <a:lstStyle/>
        <a:p>
          <a:pPr rtl="1"/>
          <a:endParaRPr lang="ar-SA"/>
        </a:p>
      </dgm:t>
    </dgm:pt>
    <dgm:pt modelId="{DF7DDB4D-2118-48BD-8EA7-49760D3E2C41}" type="asst">
      <dgm:prSet/>
      <dgm:spPr/>
      <dgm:t>
        <a:bodyPr/>
        <a:lstStyle/>
        <a:p>
          <a:pPr rtl="1"/>
          <a:r>
            <a:rPr lang="ar-SA" b="1"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منسقة</a:t>
          </a:r>
          <a:endParaRPr lang="ar-SA" b="1" dirty="0">
            <a:latin typeface="Traditional Arabic" panose="02020603050405020304" pitchFamily="18" charset="-78"/>
            <a:ea typeface="+mn-ea"/>
            <a:cs typeface="Traditional Arabic" panose="02020603050405020304" pitchFamily="18" charset="-78"/>
          </a:endParaRPr>
        </a:p>
      </dgm:t>
    </dgm:pt>
    <dgm:pt modelId="{E027C9D4-F1B7-40DE-961C-0A9C042F9007}" type="parTrans" cxnId="{3DA5C9D2-3A01-4985-A510-8EE868D05F18}">
      <dgm:prSet/>
      <dgm:spPr/>
      <dgm:t>
        <a:bodyPr/>
        <a:lstStyle/>
        <a:p>
          <a:pPr rtl="1"/>
          <a:endParaRPr lang="ar-SA"/>
        </a:p>
      </dgm:t>
    </dgm:pt>
    <dgm:pt modelId="{55EA6F35-6173-48FA-AB31-E62863B66409}" type="sibTrans" cxnId="{3DA5C9D2-3A01-4985-A510-8EE868D05F18}">
      <dgm:prSet/>
      <dgm:spPr/>
      <dgm:t>
        <a:bodyPr/>
        <a:lstStyle/>
        <a:p>
          <a:pPr rtl="1"/>
          <a:endParaRPr lang="ar-SA"/>
        </a:p>
      </dgm:t>
    </dgm:pt>
    <dgm:pt modelId="{CF336D49-8113-4B88-8D09-3919C2377655}">
      <dgm:prSet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مسؤولة لجنة الجودة والمتابعة</a:t>
          </a:r>
        </a:p>
      </dgm:t>
    </dgm:pt>
    <dgm:pt modelId="{701D733B-642C-4AD7-B1FF-E07E7CE029D9}" type="parTrans" cxnId="{070CF9F4-BFE1-49A0-ADC4-B435B2B98498}">
      <dgm:prSet/>
      <dgm:spPr/>
      <dgm:t>
        <a:bodyPr/>
        <a:lstStyle/>
        <a:p>
          <a:pPr rtl="1"/>
          <a:endParaRPr lang="ar-SA"/>
        </a:p>
      </dgm:t>
    </dgm:pt>
    <dgm:pt modelId="{64E21CEA-2BE5-49D4-8770-42047D8AED6A}" type="sibTrans" cxnId="{070CF9F4-BFE1-49A0-ADC4-B435B2B98498}">
      <dgm:prSet/>
      <dgm:spPr/>
      <dgm:t>
        <a:bodyPr/>
        <a:lstStyle/>
        <a:p>
          <a:pPr rtl="1"/>
          <a:endParaRPr lang="ar-SA"/>
        </a:p>
      </dgm:t>
    </dgm:pt>
    <dgm:pt modelId="{63F95EF7-4A1E-4E78-B04F-0325D7C99514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tx1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rPr>
            <a:t>اللجان المساندة (لجنة المقابلات، لجنة التحكيم)</a:t>
          </a:r>
        </a:p>
      </dgm:t>
    </dgm:pt>
    <dgm:pt modelId="{CD33BAB7-D537-4D37-A4C6-CCEFBA0A97B2}" type="parTrans" cxnId="{CFEF40C4-3A39-40BB-88A4-358F470671E1}">
      <dgm:prSet/>
      <dgm:spPr/>
      <dgm:t>
        <a:bodyPr/>
        <a:lstStyle/>
        <a:p>
          <a:pPr rtl="1"/>
          <a:endParaRPr lang="ar-SA"/>
        </a:p>
      </dgm:t>
    </dgm:pt>
    <dgm:pt modelId="{0DE0E4EC-DE73-4C4E-8FA9-61B9D29248CC}" type="sibTrans" cxnId="{CFEF40C4-3A39-40BB-88A4-358F470671E1}">
      <dgm:prSet/>
      <dgm:spPr/>
      <dgm:t>
        <a:bodyPr/>
        <a:lstStyle/>
        <a:p>
          <a:pPr rtl="1"/>
          <a:endParaRPr lang="ar-SA"/>
        </a:p>
      </dgm:t>
    </dgm:pt>
    <dgm:pt modelId="{91C549EE-8538-4426-A607-336080E94A1D}" type="pres">
      <dgm:prSet presAssocID="{B6B764AD-9DDF-4BD8-93C6-2AB71830B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7791F6B-040B-4617-B6CF-4E0653D7F015}" type="pres">
      <dgm:prSet presAssocID="{036B28EA-2F4B-4287-B239-0503D60ED3BD}" presName="hierRoot1" presStyleCnt="0">
        <dgm:presLayoutVars>
          <dgm:hierBranch val="init"/>
        </dgm:presLayoutVars>
      </dgm:prSet>
      <dgm:spPr/>
    </dgm:pt>
    <dgm:pt modelId="{B7898896-5FB8-42E3-95D8-F4232A2AA68C}" type="pres">
      <dgm:prSet presAssocID="{036B28EA-2F4B-4287-B239-0503D60ED3BD}" presName="rootComposite1" presStyleCnt="0"/>
      <dgm:spPr/>
    </dgm:pt>
    <dgm:pt modelId="{D41B842A-8385-466C-A274-137887E3FD36}" type="pres">
      <dgm:prSet presAssocID="{036B28EA-2F4B-4287-B239-0503D60ED3BD}" presName="rootText1" presStyleLbl="node0" presStyleIdx="0" presStyleCnt="1" custScaleX="163997" custLinFactNeighborX="22260" custLinFactNeighborY="405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AAA96A5-F857-4CF8-B666-3C212DF4B8AD}" type="pres">
      <dgm:prSet presAssocID="{036B28EA-2F4B-4287-B239-0503D60ED3B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DECE78D9-306C-4A20-8B20-2808C0950BDF}" type="pres">
      <dgm:prSet presAssocID="{036B28EA-2F4B-4287-B239-0503D60ED3BD}" presName="hierChild2" presStyleCnt="0"/>
      <dgm:spPr/>
    </dgm:pt>
    <dgm:pt modelId="{F93C2C39-5CDC-47D3-876E-ACC8522E6AE3}" type="pres">
      <dgm:prSet presAssocID="{036B28EA-2F4B-4287-B239-0503D60ED3BD}" presName="hierChild3" presStyleCnt="0"/>
      <dgm:spPr/>
    </dgm:pt>
    <dgm:pt modelId="{4D7D741D-6975-4223-AA74-F118D5BEEFF1}" type="pres">
      <dgm:prSet presAssocID="{E027C9D4-F1B7-40DE-961C-0A9C042F9007}" presName="Name111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FAA1DE8A-595E-4972-A3C8-1C73D5194EC0}" type="pres">
      <dgm:prSet presAssocID="{DF7DDB4D-2118-48BD-8EA7-49760D3E2C41}" presName="hierRoot3" presStyleCnt="0">
        <dgm:presLayoutVars>
          <dgm:hierBranch val="init"/>
        </dgm:presLayoutVars>
      </dgm:prSet>
      <dgm:spPr/>
    </dgm:pt>
    <dgm:pt modelId="{D4961D91-7C07-4981-8552-E4D3CDF5FF80}" type="pres">
      <dgm:prSet presAssocID="{DF7DDB4D-2118-48BD-8EA7-49760D3E2C41}" presName="rootComposite3" presStyleCnt="0"/>
      <dgm:spPr/>
    </dgm:pt>
    <dgm:pt modelId="{E0F7B41C-B59B-4D0C-92C7-E231F02F7029}" type="pres">
      <dgm:prSet presAssocID="{DF7DDB4D-2118-48BD-8EA7-49760D3E2C4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C2FF942-B8B1-4762-A91C-FD5C552A6150}" type="pres">
      <dgm:prSet presAssocID="{DF7DDB4D-2118-48BD-8EA7-49760D3E2C41}" presName="rootConnector3" presStyleLbl="asst1" presStyleIdx="0" presStyleCnt="2"/>
      <dgm:spPr/>
      <dgm:t>
        <a:bodyPr/>
        <a:lstStyle/>
        <a:p>
          <a:pPr rtl="1"/>
          <a:endParaRPr lang="ar-SA"/>
        </a:p>
      </dgm:t>
    </dgm:pt>
    <dgm:pt modelId="{94846BD0-4E9D-4B53-B98D-42F80795DA4D}" type="pres">
      <dgm:prSet presAssocID="{DF7DDB4D-2118-48BD-8EA7-49760D3E2C41}" presName="hierChild6" presStyleCnt="0"/>
      <dgm:spPr/>
    </dgm:pt>
    <dgm:pt modelId="{5E108964-E0D8-438B-88FF-D2CA5B22047C}" type="pres">
      <dgm:prSet presAssocID="{DF7DDB4D-2118-48BD-8EA7-49760D3E2C41}" presName="hierChild7" presStyleCnt="0"/>
      <dgm:spPr/>
    </dgm:pt>
    <dgm:pt modelId="{8753A5BA-624B-40B7-98AA-8692EF696E3E}" type="pres">
      <dgm:prSet presAssocID="{0CE8A37D-36EF-4FCB-8B34-39C801B9DB73}" presName="Name111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A3D16535-6F3A-48A1-B970-A59EC9D35DFC}" type="pres">
      <dgm:prSet presAssocID="{E8500095-A394-40B7-A16C-662195EF7F2A}" presName="hierRoot3" presStyleCnt="0">
        <dgm:presLayoutVars>
          <dgm:hierBranch val="init"/>
        </dgm:presLayoutVars>
      </dgm:prSet>
      <dgm:spPr/>
    </dgm:pt>
    <dgm:pt modelId="{DAED929C-A21F-4A1A-8E4C-D8C4DFBDC4AA}" type="pres">
      <dgm:prSet presAssocID="{E8500095-A394-40B7-A16C-662195EF7F2A}" presName="rootComposite3" presStyleCnt="0"/>
      <dgm:spPr/>
    </dgm:pt>
    <dgm:pt modelId="{3FFA7E54-1685-482A-970A-277286C64B66}" type="pres">
      <dgm:prSet presAssocID="{E8500095-A394-40B7-A16C-662195EF7F2A}" presName="rootText3" presStyleLbl="asst1" presStyleIdx="1" presStyleCnt="2" custLinFactNeighborX="37196" custLinFactNeighborY="-46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C68EA44-B956-4C97-B12E-54DE1DFDCABF}" type="pres">
      <dgm:prSet presAssocID="{E8500095-A394-40B7-A16C-662195EF7F2A}" presName="rootConnector3" presStyleLbl="asst1" presStyleIdx="1" presStyleCnt="2"/>
      <dgm:spPr/>
      <dgm:t>
        <a:bodyPr/>
        <a:lstStyle/>
        <a:p>
          <a:pPr rtl="1"/>
          <a:endParaRPr lang="ar-SA"/>
        </a:p>
      </dgm:t>
    </dgm:pt>
    <dgm:pt modelId="{EAFC2B7F-A0D0-4549-94E7-86B3BEE262C1}" type="pres">
      <dgm:prSet presAssocID="{E8500095-A394-40B7-A16C-662195EF7F2A}" presName="hierChild6" presStyleCnt="0"/>
      <dgm:spPr/>
    </dgm:pt>
    <dgm:pt modelId="{385C44E4-6F79-4397-AE12-0D771CC01C9B}" type="pres">
      <dgm:prSet presAssocID="{CD33BAB7-D537-4D37-A4C6-CCEFBA0A97B2}" presName="Name37" presStyleLbl="parChTrans1D3" presStyleIdx="0" presStyleCnt="2"/>
      <dgm:spPr/>
      <dgm:t>
        <a:bodyPr/>
        <a:lstStyle/>
        <a:p>
          <a:pPr rtl="1"/>
          <a:endParaRPr lang="ar-SA"/>
        </a:p>
      </dgm:t>
    </dgm:pt>
    <dgm:pt modelId="{89FDE7DF-5A14-4975-A510-0ECFDDBC21E5}" type="pres">
      <dgm:prSet presAssocID="{63F95EF7-4A1E-4E78-B04F-0325D7C99514}" presName="hierRoot2" presStyleCnt="0">
        <dgm:presLayoutVars>
          <dgm:hierBranch val="init"/>
        </dgm:presLayoutVars>
      </dgm:prSet>
      <dgm:spPr/>
    </dgm:pt>
    <dgm:pt modelId="{7C0FB998-3284-446E-9C58-321C516AF375}" type="pres">
      <dgm:prSet presAssocID="{63F95EF7-4A1E-4E78-B04F-0325D7C99514}" presName="rootComposite" presStyleCnt="0"/>
      <dgm:spPr/>
    </dgm:pt>
    <dgm:pt modelId="{FFA53D45-D8FA-47B3-9F81-6F784C432F2E}" type="pres">
      <dgm:prSet presAssocID="{63F95EF7-4A1E-4E78-B04F-0325D7C99514}" presName="rootText" presStyleLbl="node3" presStyleIdx="0" presStyleCnt="2" custScaleX="121431" custLinFactY="3054" custLinFactNeighborX="31123" custLinFactNeighborY="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1114A3B-6990-427D-BFC1-C9C6004C72B0}" type="pres">
      <dgm:prSet presAssocID="{63F95EF7-4A1E-4E78-B04F-0325D7C99514}" presName="rootConnector" presStyleLbl="node3" presStyleIdx="0" presStyleCnt="2"/>
      <dgm:spPr/>
      <dgm:t>
        <a:bodyPr/>
        <a:lstStyle/>
        <a:p>
          <a:pPr rtl="1"/>
          <a:endParaRPr lang="ar-SA"/>
        </a:p>
      </dgm:t>
    </dgm:pt>
    <dgm:pt modelId="{1EBE7E85-53E3-4750-9A85-73B9673E7A33}" type="pres">
      <dgm:prSet presAssocID="{63F95EF7-4A1E-4E78-B04F-0325D7C99514}" presName="hierChild4" presStyleCnt="0"/>
      <dgm:spPr/>
    </dgm:pt>
    <dgm:pt modelId="{1A70A6D3-F372-4C3C-BB91-D872D83BD850}" type="pres">
      <dgm:prSet presAssocID="{63F95EF7-4A1E-4E78-B04F-0325D7C99514}" presName="hierChild5" presStyleCnt="0"/>
      <dgm:spPr/>
    </dgm:pt>
    <dgm:pt modelId="{7D28084C-1175-4079-8E79-28E6C44AC35C}" type="pres">
      <dgm:prSet presAssocID="{701D733B-642C-4AD7-B1FF-E07E7CE029D9}" presName="Name37" presStyleLbl="parChTrans1D3" presStyleIdx="1" presStyleCnt="2"/>
      <dgm:spPr/>
      <dgm:t>
        <a:bodyPr/>
        <a:lstStyle/>
        <a:p>
          <a:pPr rtl="1"/>
          <a:endParaRPr lang="ar-SA"/>
        </a:p>
      </dgm:t>
    </dgm:pt>
    <dgm:pt modelId="{7D8D11D0-282B-4318-91A2-FAAA2E75B3AA}" type="pres">
      <dgm:prSet presAssocID="{CF336D49-8113-4B88-8D09-3919C2377655}" presName="hierRoot2" presStyleCnt="0">
        <dgm:presLayoutVars>
          <dgm:hierBranch val="init"/>
        </dgm:presLayoutVars>
      </dgm:prSet>
      <dgm:spPr/>
    </dgm:pt>
    <dgm:pt modelId="{F814FA07-01F5-4478-A743-A6637B6DF2CB}" type="pres">
      <dgm:prSet presAssocID="{CF336D49-8113-4B88-8D09-3919C2377655}" presName="rootComposite" presStyleCnt="0"/>
      <dgm:spPr/>
    </dgm:pt>
    <dgm:pt modelId="{3EFD5911-CB1C-4D9D-A925-7FE8DE072439}" type="pres">
      <dgm:prSet presAssocID="{CF336D49-8113-4B88-8D09-3919C2377655}" presName="rootText" presStyleLbl="node3" presStyleIdx="1" presStyleCnt="2" custScaleX="118395" custLinFactY="-54328" custLinFactNeighborX="35678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587F1A3-0854-4899-AE1C-1E2A22B7DF43}" type="pres">
      <dgm:prSet presAssocID="{CF336D49-8113-4B88-8D09-3919C2377655}" presName="rootConnector" presStyleLbl="node3" presStyleIdx="1" presStyleCnt="2"/>
      <dgm:spPr/>
      <dgm:t>
        <a:bodyPr/>
        <a:lstStyle/>
        <a:p>
          <a:pPr rtl="1"/>
          <a:endParaRPr lang="ar-SA"/>
        </a:p>
      </dgm:t>
    </dgm:pt>
    <dgm:pt modelId="{4B0B8DC1-FF58-4FCA-A101-05E7EC226031}" type="pres">
      <dgm:prSet presAssocID="{CF336D49-8113-4B88-8D09-3919C2377655}" presName="hierChild4" presStyleCnt="0"/>
      <dgm:spPr/>
    </dgm:pt>
    <dgm:pt modelId="{AE9778B0-D996-4E46-AA8F-5A4161CC7B5A}" type="pres">
      <dgm:prSet presAssocID="{CF336D49-8113-4B88-8D09-3919C2377655}" presName="hierChild5" presStyleCnt="0"/>
      <dgm:spPr/>
    </dgm:pt>
    <dgm:pt modelId="{742DDF3A-67F7-49C4-897D-E2AFEF5CD3C5}" type="pres">
      <dgm:prSet presAssocID="{E8500095-A394-40B7-A16C-662195EF7F2A}" presName="hierChild7" presStyleCnt="0"/>
      <dgm:spPr/>
    </dgm:pt>
  </dgm:ptLst>
  <dgm:cxnLst>
    <dgm:cxn modelId="{01E6C47F-9BF2-4F2E-97CB-6A3E36227BAB}" type="presOf" srcId="{DF7DDB4D-2118-48BD-8EA7-49760D3E2C41}" destId="{E0F7B41C-B59B-4D0C-92C7-E231F02F7029}" srcOrd="0" destOrd="0" presId="urn:microsoft.com/office/officeart/2005/8/layout/orgChart1"/>
    <dgm:cxn modelId="{670FD1C2-F3B3-4E4A-8DC2-ED6A3F3DFC9B}" type="presOf" srcId="{036B28EA-2F4B-4287-B239-0503D60ED3BD}" destId="{CAAA96A5-F857-4CF8-B666-3C212DF4B8AD}" srcOrd="1" destOrd="0" presId="urn:microsoft.com/office/officeart/2005/8/layout/orgChart1"/>
    <dgm:cxn modelId="{A433D899-2A22-4B46-8F68-19CE21DFDF38}" type="presOf" srcId="{E8500095-A394-40B7-A16C-662195EF7F2A}" destId="{9C68EA44-B956-4C97-B12E-54DE1DFDCABF}" srcOrd="1" destOrd="0" presId="urn:microsoft.com/office/officeart/2005/8/layout/orgChart1"/>
    <dgm:cxn modelId="{1DD1C17F-7152-4E6E-A814-5B37E9190694}" type="presOf" srcId="{036B28EA-2F4B-4287-B239-0503D60ED3BD}" destId="{D41B842A-8385-466C-A274-137887E3FD36}" srcOrd="0" destOrd="0" presId="urn:microsoft.com/office/officeart/2005/8/layout/orgChart1"/>
    <dgm:cxn modelId="{2E1E1539-B030-47CA-9256-5D69D254EFC7}" type="presOf" srcId="{0CE8A37D-36EF-4FCB-8B34-39C801B9DB73}" destId="{8753A5BA-624B-40B7-98AA-8692EF696E3E}" srcOrd="0" destOrd="0" presId="urn:microsoft.com/office/officeart/2005/8/layout/orgChart1"/>
    <dgm:cxn modelId="{90F8EEE2-A5C3-40DD-8F6C-529B45D884BD}" type="presOf" srcId="{CF336D49-8113-4B88-8D09-3919C2377655}" destId="{9587F1A3-0854-4899-AE1C-1E2A22B7DF43}" srcOrd="1" destOrd="0" presId="urn:microsoft.com/office/officeart/2005/8/layout/orgChart1"/>
    <dgm:cxn modelId="{E03054B7-60B9-4271-8614-AA5ACEA88E91}" srcId="{B6B764AD-9DDF-4BD8-93C6-2AB71830B71C}" destId="{036B28EA-2F4B-4287-B239-0503D60ED3BD}" srcOrd="0" destOrd="0" parTransId="{8D795E99-2085-4C07-B080-6EAA71F8AB54}" sibTransId="{44B70595-2B90-41D7-829D-AB619D706D1D}"/>
    <dgm:cxn modelId="{070CF9F4-BFE1-49A0-ADC4-B435B2B98498}" srcId="{E8500095-A394-40B7-A16C-662195EF7F2A}" destId="{CF336D49-8113-4B88-8D09-3919C2377655}" srcOrd="1" destOrd="0" parTransId="{701D733B-642C-4AD7-B1FF-E07E7CE029D9}" sibTransId="{64E21CEA-2BE5-49D4-8770-42047D8AED6A}"/>
    <dgm:cxn modelId="{72CD50E5-327C-443F-8822-F1E7DD790B57}" type="presOf" srcId="{DF7DDB4D-2118-48BD-8EA7-49760D3E2C41}" destId="{0C2FF942-B8B1-4762-A91C-FD5C552A6150}" srcOrd="1" destOrd="0" presId="urn:microsoft.com/office/officeart/2005/8/layout/orgChart1"/>
    <dgm:cxn modelId="{F674FDA9-FAF4-476C-AA20-B12ECEE06B0B}" type="presOf" srcId="{E8500095-A394-40B7-A16C-662195EF7F2A}" destId="{3FFA7E54-1685-482A-970A-277286C64B66}" srcOrd="0" destOrd="0" presId="urn:microsoft.com/office/officeart/2005/8/layout/orgChart1"/>
    <dgm:cxn modelId="{3DA5C9D2-3A01-4985-A510-8EE868D05F18}" srcId="{036B28EA-2F4B-4287-B239-0503D60ED3BD}" destId="{DF7DDB4D-2118-48BD-8EA7-49760D3E2C41}" srcOrd="0" destOrd="0" parTransId="{E027C9D4-F1B7-40DE-961C-0A9C042F9007}" sibTransId="{55EA6F35-6173-48FA-AB31-E62863B66409}"/>
    <dgm:cxn modelId="{632D2633-D78B-4297-B11B-6C70C4709F5E}" type="presOf" srcId="{E027C9D4-F1B7-40DE-961C-0A9C042F9007}" destId="{4D7D741D-6975-4223-AA74-F118D5BEEFF1}" srcOrd="0" destOrd="0" presId="urn:microsoft.com/office/officeart/2005/8/layout/orgChart1"/>
    <dgm:cxn modelId="{A601B791-B2B8-480F-821E-26CA5D878EF0}" type="presOf" srcId="{CF336D49-8113-4B88-8D09-3919C2377655}" destId="{3EFD5911-CB1C-4D9D-A925-7FE8DE072439}" srcOrd="0" destOrd="0" presId="urn:microsoft.com/office/officeart/2005/8/layout/orgChart1"/>
    <dgm:cxn modelId="{5017144D-BB02-4BCA-8723-F25D673F4B0E}" type="presOf" srcId="{B6B764AD-9DDF-4BD8-93C6-2AB71830B71C}" destId="{91C549EE-8538-4426-A607-336080E94A1D}" srcOrd="0" destOrd="0" presId="urn:microsoft.com/office/officeart/2005/8/layout/orgChart1"/>
    <dgm:cxn modelId="{0488CAA6-6F1B-4232-BED9-AFB1B43A5611}" type="presOf" srcId="{701D733B-642C-4AD7-B1FF-E07E7CE029D9}" destId="{7D28084C-1175-4079-8E79-28E6C44AC35C}" srcOrd="0" destOrd="0" presId="urn:microsoft.com/office/officeart/2005/8/layout/orgChart1"/>
    <dgm:cxn modelId="{8C4279E7-487D-4FFA-B13B-CD0CFA046C5A}" type="presOf" srcId="{63F95EF7-4A1E-4E78-B04F-0325D7C99514}" destId="{71114A3B-6990-427D-BFC1-C9C6004C72B0}" srcOrd="1" destOrd="0" presId="urn:microsoft.com/office/officeart/2005/8/layout/orgChart1"/>
    <dgm:cxn modelId="{CFEF40C4-3A39-40BB-88A4-358F470671E1}" srcId="{E8500095-A394-40B7-A16C-662195EF7F2A}" destId="{63F95EF7-4A1E-4E78-B04F-0325D7C99514}" srcOrd="0" destOrd="0" parTransId="{CD33BAB7-D537-4D37-A4C6-CCEFBA0A97B2}" sibTransId="{0DE0E4EC-DE73-4C4E-8FA9-61B9D29248CC}"/>
    <dgm:cxn modelId="{B679C720-F386-4E74-B9DC-923301DD40FF}" type="presOf" srcId="{63F95EF7-4A1E-4E78-B04F-0325D7C99514}" destId="{FFA53D45-D8FA-47B3-9F81-6F784C432F2E}" srcOrd="0" destOrd="0" presId="urn:microsoft.com/office/officeart/2005/8/layout/orgChart1"/>
    <dgm:cxn modelId="{40DFA939-9A60-4661-B96D-46185DE864B6}" type="presOf" srcId="{CD33BAB7-D537-4D37-A4C6-CCEFBA0A97B2}" destId="{385C44E4-6F79-4397-AE12-0D771CC01C9B}" srcOrd="0" destOrd="0" presId="urn:microsoft.com/office/officeart/2005/8/layout/orgChart1"/>
    <dgm:cxn modelId="{32F9D0B7-613C-4C86-81DD-60880CBFCECD}" srcId="{036B28EA-2F4B-4287-B239-0503D60ED3BD}" destId="{E8500095-A394-40B7-A16C-662195EF7F2A}" srcOrd="1" destOrd="0" parTransId="{0CE8A37D-36EF-4FCB-8B34-39C801B9DB73}" sibTransId="{2DE30D8C-788A-423A-864C-3D467BB81EFD}"/>
    <dgm:cxn modelId="{DFC62A28-232B-4722-9C27-05EC370171A4}" type="presParOf" srcId="{91C549EE-8538-4426-A607-336080E94A1D}" destId="{87791F6B-040B-4617-B6CF-4E0653D7F015}" srcOrd="0" destOrd="0" presId="urn:microsoft.com/office/officeart/2005/8/layout/orgChart1"/>
    <dgm:cxn modelId="{395ECC37-E4DC-48E4-BF0D-E18AD80B86F6}" type="presParOf" srcId="{87791F6B-040B-4617-B6CF-4E0653D7F015}" destId="{B7898896-5FB8-42E3-95D8-F4232A2AA68C}" srcOrd="0" destOrd="0" presId="urn:microsoft.com/office/officeart/2005/8/layout/orgChart1"/>
    <dgm:cxn modelId="{99CAC353-FE4E-4213-92E6-1C0BC1C699FB}" type="presParOf" srcId="{B7898896-5FB8-42E3-95D8-F4232A2AA68C}" destId="{D41B842A-8385-466C-A274-137887E3FD36}" srcOrd="0" destOrd="0" presId="urn:microsoft.com/office/officeart/2005/8/layout/orgChart1"/>
    <dgm:cxn modelId="{5068A018-79A8-4034-AD98-43F9C817171C}" type="presParOf" srcId="{B7898896-5FB8-42E3-95D8-F4232A2AA68C}" destId="{CAAA96A5-F857-4CF8-B666-3C212DF4B8AD}" srcOrd="1" destOrd="0" presId="urn:microsoft.com/office/officeart/2005/8/layout/orgChart1"/>
    <dgm:cxn modelId="{6B653974-FB23-4631-8C95-AC0449D9C547}" type="presParOf" srcId="{87791F6B-040B-4617-B6CF-4E0653D7F015}" destId="{DECE78D9-306C-4A20-8B20-2808C0950BDF}" srcOrd="1" destOrd="0" presId="urn:microsoft.com/office/officeart/2005/8/layout/orgChart1"/>
    <dgm:cxn modelId="{DCFE4E1C-3D0C-4DAB-9DC0-F6CC066EA45D}" type="presParOf" srcId="{87791F6B-040B-4617-B6CF-4E0653D7F015}" destId="{F93C2C39-5CDC-47D3-876E-ACC8522E6AE3}" srcOrd="2" destOrd="0" presId="urn:microsoft.com/office/officeart/2005/8/layout/orgChart1"/>
    <dgm:cxn modelId="{9661B424-430E-4B75-8004-D688E919BB33}" type="presParOf" srcId="{F93C2C39-5CDC-47D3-876E-ACC8522E6AE3}" destId="{4D7D741D-6975-4223-AA74-F118D5BEEFF1}" srcOrd="0" destOrd="0" presId="urn:microsoft.com/office/officeart/2005/8/layout/orgChart1"/>
    <dgm:cxn modelId="{30727551-A3BD-407E-89DF-2F75AC44F701}" type="presParOf" srcId="{F93C2C39-5CDC-47D3-876E-ACC8522E6AE3}" destId="{FAA1DE8A-595E-4972-A3C8-1C73D5194EC0}" srcOrd="1" destOrd="0" presId="urn:microsoft.com/office/officeart/2005/8/layout/orgChart1"/>
    <dgm:cxn modelId="{9E2B1166-AB7B-4B17-A40B-4F940134D5C8}" type="presParOf" srcId="{FAA1DE8A-595E-4972-A3C8-1C73D5194EC0}" destId="{D4961D91-7C07-4981-8552-E4D3CDF5FF80}" srcOrd="0" destOrd="0" presId="urn:microsoft.com/office/officeart/2005/8/layout/orgChart1"/>
    <dgm:cxn modelId="{534EE01F-FB4B-4461-A764-6BD84034B8BC}" type="presParOf" srcId="{D4961D91-7C07-4981-8552-E4D3CDF5FF80}" destId="{E0F7B41C-B59B-4D0C-92C7-E231F02F7029}" srcOrd="0" destOrd="0" presId="urn:microsoft.com/office/officeart/2005/8/layout/orgChart1"/>
    <dgm:cxn modelId="{18E8133D-10D3-4673-B22E-23F1862CD972}" type="presParOf" srcId="{D4961D91-7C07-4981-8552-E4D3CDF5FF80}" destId="{0C2FF942-B8B1-4762-A91C-FD5C552A6150}" srcOrd="1" destOrd="0" presId="urn:microsoft.com/office/officeart/2005/8/layout/orgChart1"/>
    <dgm:cxn modelId="{D483AB69-23B7-4605-9FD6-398D8B241E51}" type="presParOf" srcId="{FAA1DE8A-595E-4972-A3C8-1C73D5194EC0}" destId="{94846BD0-4E9D-4B53-B98D-42F80795DA4D}" srcOrd="1" destOrd="0" presId="urn:microsoft.com/office/officeart/2005/8/layout/orgChart1"/>
    <dgm:cxn modelId="{CBDAC7D0-0BEE-4C8E-9879-1D45ACD5E8E4}" type="presParOf" srcId="{FAA1DE8A-595E-4972-A3C8-1C73D5194EC0}" destId="{5E108964-E0D8-438B-88FF-D2CA5B22047C}" srcOrd="2" destOrd="0" presId="urn:microsoft.com/office/officeart/2005/8/layout/orgChart1"/>
    <dgm:cxn modelId="{6136A1FD-5D09-4431-9199-5DBAE24D1833}" type="presParOf" srcId="{F93C2C39-5CDC-47D3-876E-ACC8522E6AE3}" destId="{8753A5BA-624B-40B7-98AA-8692EF696E3E}" srcOrd="2" destOrd="0" presId="urn:microsoft.com/office/officeart/2005/8/layout/orgChart1"/>
    <dgm:cxn modelId="{42C0D130-32FE-43FC-91CF-DB4B734758AC}" type="presParOf" srcId="{F93C2C39-5CDC-47D3-876E-ACC8522E6AE3}" destId="{A3D16535-6F3A-48A1-B970-A59EC9D35DFC}" srcOrd="3" destOrd="0" presId="urn:microsoft.com/office/officeart/2005/8/layout/orgChart1"/>
    <dgm:cxn modelId="{C2754751-BE25-4630-91D3-3C09138A71C0}" type="presParOf" srcId="{A3D16535-6F3A-48A1-B970-A59EC9D35DFC}" destId="{DAED929C-A21F-4A1A-8E4C-D8C4DFBDC4AA}" srcOrd="0" destOrd="0" presId="urn:microsoft.com/office/officeart/2005/8/layout/orgChart1"/>
    <dgm:cxn modelId="{52FF77C5-973D-4480-8A3E-012F64DAD418}" type="presParOf" srcId="{DAED929C-A21F-4A1A-8E4C-D8C4DFBDC4AA}" destId="{3FFA7E54-1685-482A-970A-277286C64B66}" srcOrd="0" destOrd="0" presId="urn:microsoft.com/office/officeart/2005/8/layout/orgChart1"/>
    <dgm:cxn modelId="{B2FEEDFD-3A22-487F-B5FF-CA9410A2118F}" type="presParOf" srcId="{DAED929C-A21F-4A1A-8E4C-D8C4DFBDC4AA}" destId="{9C68EA44-B956-4C97-B12E-54DE1DFDCABF}" srcOrd="1" destOrd="0" presId="urn:microsoft.com/office/officeart/2005/8/layout/orgChart1"/>
    <dgm:cxn modelId="{9C0EA645-26C1-44DF-B4F5-8EDBBAE3FEB1}" type="presParOf" srcId="{A3D16535-6F3A-48A1-B970-A59EC9D35DFC}" destId="{EAFC2B7F-A0D0-4549-94E7-86B3BEE262C1}" srcOrd="1" destOrd="0" presId="urn:microsoft.com/office/officeart/2005/8/layout/orgChart1"/>
    <dgm:cxn modelId="{1E4A384A-CED2-4255-9850-5A3D68C3701C}" type="presParOf" srcId="{EAFC2B7F-A0D0-4549-94E7-86B3BEE262C1}" destId="{385C44E4-6F79-4397-AE12-0D771CC01C9B}" srcOrd="0" destOrd="0" presId="urn:microsoft.com/office/officeart/2005/8/layout/orgChart1"/>
    <dgm:cxn modelId="{63460DBF-4A0E-41BD-8BFF-CB6CFC9CBDE6}" type="presParOf" srcId="{EAFC2B7F-A0D0-4549-94E7-86B3BEE262C1}" destId="{89FDE7DF-5A14-4975-A510-0ECFDDBC21E5}" srcOrd="1" destOrd="0" presId="urn:microsoft.com/office/officeart/2005/8/layout/orgChart1"/>
    <dgm:cxn modelId="{3FEFA007-A8CC-4CA8-9234-1FC9A65A5432}" type="presParOf" srcId="{89FDE7DF-5A14-4975-A510-0ECFDDBC21E5}" destId="{7C0FB998-3284-446E-9C58-321C516AF375}" srcOrd="0" destOrd="0" presId="urn:microsoft.com/office/officeart/2005/8/layout/orgChart1"/>
    <dgm:cxn modelId="{553AE9D8-EB78-4751-83BE-C1841B1DB218}" type="presParOf" srcId="{7C0FB998-3284-446E-9C58-321C516AF375}" destId="{FFA53D45-D8FA-47B3-9F81-6F784C432F2E}" srcOrd="0" destOrd="0" presId="urn:microsoft.com/office/officeart/2005/8/layout/orgChart1"/>
    <dgm:cxn modelId="{F591F2C1-5B69-42A0-B643-E3F353082D19}" type="presParOf" srcId="{7C0FB998-3284-446E-9C58-321C516AF375}" destId="{71114A3B-6990-427D-BFC1-C9C6004C72B0}" srcOrd="1" destOrd="0" presId="urn:microsoft.com/office/officeart/2005/8/layout/orgChart1"/>
    <dgm:cxn modelId="{2DA84352-708C-44BE-8731-E23C98791A20}" type="presParOf" srcId="{89FDE7DF-5A14-4975-A510-0ECFDDBC21E5}" destId="{1EBE7E85-53E3-4750-9A85-73B9673E7A33}" srcOrd="1" destOrd="0" presId="urn:microsoft.com/office/officeart/2005/8/layout/orgChart1"/>
    <dgm:cxn modelId="{2372BFBC-6D6D-42EB-9855-5FA442ED9ACB}" type="presParOf" srcId="{89FDE7DF-5A14-4975-A510-0ECFDDBC21E5}" destId="{1A70A6D3-F372-4C3C-BB91-D872D83BD850}" srcOrd="2" destOrd="0" presId="urn:microsoft.com/office/officeart/2005/8/layout/orgChart1"/>
    <dgm:cxn modelId="{0D2D342F-D860-4A5C-9C3F-AB8FC20B0451}" type="presParOf" srcId="{EAFC2B7F-A0D0-4549-94E7-86B3BEE262C1}" destId="{7D28084C-1175-4079-8E79-28E6C44AC35C}" srcOrd="2" destOrd="0" presId="urn:microsoft.com/office/officeart/2005/8/layout/orgChart1"/>
    <dgm:cxn modelId="{3045D298-A1CF-403C-9BCC-93E75444AE51}" type="presParOf" srcId="{EAFC2B7F-A0D0-4549-94E7-86B3BEE262C1}" destId="{7D8D11D0-282B-4318-91A2-FAAA2E75B3AA}" srcOrd="3" destOrd="0" presId="urn:microsoft.com/office/officeart/2005/8/layout/orgChart1"/>
    <dgm:cxn modelId="{8597C649-FC1F-4EB7-9A69-3A43ACAF561F}" type="presParOf" srcId="{7D8D11D0-282B-4318-91A2-FAAA2E75B3AA}" destId="{F814FA07-01F5-4478-A743-A6637B6DF2CB}" srcOrd="0" destOrd="0" presId="urn:microsoft.com/office/officeart/2005/8/layout/orgChart1"/>
    <dgm:cxn modelId="{195C6FFC-CF59-44CB-894B-7DC0604CA479}" type="presParOf" srcId="{F814FA07-01F5-4478-A743-A6637B6DF2CB}" destId="{3EFD5911-CB1C-4D9D-A925-7FE8DE072439}" srcOrd="0" destOrd="0" presId="urn:microsoft.com/office/officeart/2005/8/layout/orgChart1"/>
    <dgm:cxn modelId="{A8DD9698-8557-4F42-84EA-E17758D9E734}" type="presParOf" srcId="{F814FA07-01F5-4478-A743-A6637B6DF2CB}" destId="{9587F1A3-0854-4899-AE1C-1E2A22B7DF43}" srcOrd="1" destOrd="0" presId="urn:microsoft.com/office/officeart/2005/8/layout/orgChart1"/>
    <dgm:cxn modelId="{A20D8502-081B-4A4B-A1E2-25048DD2198E}" type="presParOf" srcId="{7D8D11D0-282B-4318-91A2-FAAA2E75B3AA}" destId="{4B0B8DC1-FF58-4FCA-A101-05E7EC226031}" srcOrd="1" destOrd="0" presId="urn:microsoft.com/office/officeart/2005/8/layout/orgChart1"/>
    <dgm:cxn modelId="{3409166A-DB9F-4A77-BFB6-7B57452BDCB3}" type="presParOf" srcId="{7D8D11D0-282B-4318-91A2-FAAA2E75B3AA}" destId="{AE9778B0-D996-4E46-AA8F-5A4161CC7B5A}" srcOrd="2" destOrd="0" presId="urn:microsoft.com/office/officeart/2005/8/layout/orgChart1"/>
    <dgm:cxn modelId="{A6E92FE3-2C6A-4DB2-948A-4215C1F17457}" type="presParOf" srcId="{A3D16535-6F3A-48A1-B970-A59EC9D35DFC}" destId="{742DDF3A-67F7-49C4-897D-E2AFEF5CD3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92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314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71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2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03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36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039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0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55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8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018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E91A-7C13-46DC-B235-0FC7967130EA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6F22-D5B7-4A09-87D1-C7D08F138F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67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microsoft.com/office/2007/relationships/hdphoto" Target="../media/hdphoto1.wdp"/><Relationship Id="rId9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عنوان 3"/>
          <p:cNvSpPr txBox="1">
            <a:spLocks/>
          </p:cNvSpPr>
          <p:nvPr/>
        </p:nvSpPr>
        <p:spPr>
          <a:xfrm>
            <a:off x="1052513" y="1620768"/>
            <a:ext cx="8172450" cy="2897505"/>
          </a:xfrm>
          <a:prstGeom prst="rect">
            <a:avLst/>
          </a:prstGeom>
        </p:spPr>
        <p:txBody>
          <a:bodyPr vert="horz" lIns="74295" tIns="37148" rIns="74295" bIns="37148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5400" b="1" dirty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التقرير الختامي لبرنامج </a:t>
            </a:r>
            <a:r>
              <a:rPr lang="ar-SA" sz="5400" b="1" dirty="0" err="1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شُوَراء</a:t>
            </a:r>
            <a:endParaRPr lang="ar-SA" sz="5400" b="1" dirty="0"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ctr"/>
            <a:r>
              <a:rPr lang="ar-SA" sz="5400" b="1" dirty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1441- 1442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33" y="156274"/>
            <a:ext cx="2206567" cy="98247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4" y="156274"/>
            <a:ext cx="1318845" cy="11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19" name="صورة 18" descr="العناوين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8805" y="1498030"/>
            <a:ext cx="4365628" cy="648072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368824" y="162880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ملخص </a:t>
            </a:r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البرنامج</a:t>
            </a:r>
          </a:p>
        </p:txBody>
      </p:sp>
      <p:grpSp>
        <p:nvGrpSpPr>
          <p:cNvPr id="6" name="Group 130"/>
          <p:cNvGrpSpPr/>
          <p:nvPr/>
        </p:nvGrpSpPr>
        <p:grpSpPr>
          <a:xfrm>
            <a:off x="3490389" y="4336951"/>
            <a:ext cx="1781175" cy="786298"/>
            <a:chOff x="2414588" y="3441700"/>
            <a:chExt cx="2374900" cy="1012825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00375" y="3748088"/>
              <a:ext cx="1789113" cy="611188"/>
            </a:xfrm>
            <a:custGeom>
              <a:avLst/>
              <a:gdLst/>
              <a:ahLst/>
              <a:cxnLst>
                <a:cxn ang="0">
                  <a:pos x="995" y="0"/>
                </a:cxn>
                <a:cxn ang="0">
                  <a:pos x="0" y="0"/>
                </a:cxn>
                <a:cxn ang="0">
                  <a:pos x="0" y="385"/>
                </a:cxn>
                <a:cxn ang="0">
                  <a:pos x="995" y="385"/>
                </a:cxn>
                <a:cxn ang="0">
                  <a:pos x="1127" y="193"/>
                </a:cxn>
                <a:cxn ang="0">
                  <a:pos x="995" y="0"/>
                </a:cxn>
              </a:cxnLst>
              <a:rect l="0" t="0" r="r" b="b"/>
              <a:pathLst>
                <a:path w="1127" h="385">
                  <a:moveTo>
                    <a:pt x="995" y="0"/>
                  </a:moveTo>
                  <a:lnTo>
                    <a:pt x="0" y="0"/>
                  </a:lnTo>
                  <a:lnTo>
                    <a:pt x="0" y="385"/>
                  </a:lnTo>
                  <a:lnTo>
                    <a:pt x="995" y="385"/>
                  </a:lnTo>
                  <a:lnTo>
                    <a:pt x="1127" y="193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1AAD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035300" y="3441700"/>
              <a:ext cx="231775" cy="1012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51"/>
                </a:cxn>
                <a:cxn ang="0">
                  <a:pos x="146" y="515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146" h="638">
                  <a:moveTo>
                    <a:pt x="0" y="0"/>
                  </a:moveTo>
                  <a:lnTo>
                    <a:pt x="146" y="51"/>
                  </a:lnTo>
                  <a:lnTo>
                    <a:pt x="146" y="515"/>
                  </a:lnTo>
                  <a:lnTo>
                    <a:pt x="0" y="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AD96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2414588" y="3441700"/>
              <a:ext cx="596900" cy="1012825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0" y="51"/>
                </a:cxn>
                <a:cxn ang="0">
                  <a:pos x="0" y="552"/>
                </a:cxn>
                <a:cxn ang="0">
                  <a:pos x="376" y="638"/>
                </a:cxn>
                <a:cxn ang="0">
                  <a:pos x="376" y="0"/>
                </a:cxn>
              </a:cxnLst>
              <a:rect l="0" t="0" r="r" b="b"/>
              <a:pathLst>
                <a:path w="376" h="638">
                  <a:moveTo>
                    <a:pt x="376" y="0"/>
                  </a:moveTo>
                  <a:lnTo>
                    <a:pt x="0" y="51"/>
                  </a:lnTo>
                  <a:lnTo>
                    <a:pt x="0" y="552"/>
                  </a:lnTo>
                  <a:lnTo>
                    <a:pt x="376" y="63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1AAD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3011488" y="3441700"/>
              <a:ext cx="23813" cy="1012825"/>
            </a:xfrm>
            <a:prstGeom prst="rect">
              <a:avLst/>
            </a:prstGeom>
            <a:solidFill>
              <a:srgbClr val="1AAD96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11" name="Freeform 54"/>
            <p:cNvSpPr>
              <a:spLocks/>
            </p:cNvSpPr>
            <p:nvPr/>
          </p:nvSpPr>
          <p:spPr bwMode="auto">
            <a:xfrm>
              <a:off x="3035300" y="4254500"/>
              <a:ext cx="231775" cy="200025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119"/>
                </a:cxn>
                <a:cxn ang="0">
                  <a:pos x="0" y="126"/>
                </a:cxn>
                <a:cxn ang="0">
                  <a:pos x="146" y="3"/>
                </a:cxn>
                <a:cxn ang="0">
                  <a:pos x="146" y="0"/>
                </a:cxn>
              </a:cxnLst>
              <a:rect l="0" t="0" r="r" b="b"/>
              <a:pathLst>
                <a:path w="146" h="126">
                  <a:moveTo>
                    <a:pt x="146" y="0"/>
                  </a:moveTo>
                  <a:lnTo>
                    <a:pt x="0" y="119"/>
                  </a:lnTo>
                  <a:lnTo>
                    <a:pt x="0" y="126"/>
                  </a:lnTo>
                  <a:lnTo>
                    <a:pt x="146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AAD96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>
              <a:off x="2414588" y="4311650"/>
              <a:ext cx="596900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376" y="90"/>
                </a:cxn>
                <a:cxn ang="0">
                  <a:pos x="376" y="90"/>
                </a:cxn>
                <a:cxn ang="0">
                  <a:pos x="376" y="83"/>
                </a:cxn>
                <a:cxn ang="0">
                  <a:pos x="376" y="83"/>
                </a:cxn>
                <a:cxn ang="0">
                  <a:pos x="0" y="0"/>
                </a:cxn>
              </a:cxnLst>
              <a:rect l="0" t="0" r="r" b="b"/>
              <a:pathLst>
                <a:path w="376" h="90">
                  <a:moveTo>
                    <a:pt x="0" y="0"/>
                  </a:moveTo>
                  <a:lnTo>
                    <a:pt x="0" y="4"/>
                  </a:lnTo>
                  <a:lnTo>
                    <a:pt x="376" y="90"/>
                  </a:lnTo>
                  <a:lnTo>
                    <a:pt x="376" y="90"/>
                  </a:lnTo>
                  <a:lnTo>
                    <a:pt x="376" y="83"/>
                  </a:lnTo>
                  <a:lnTo>
                    <a:pt x="376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AD96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13" name="Group 126"/>
          <p:cNvGrpSpPr/>
          <p:nvPr/>
        </p:nvGrpSpPr>
        <p:grpSpPr>
          <a:xfrm>
            <a:off x="3490389" y="2596744"/>
            <a:ext cx="1783556" cy="786298"/>
            <a:chOff x="2414588" y="1200150"/>
            <a:chExt cx="2378075" cy="1012825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000375" y="1336675"/>
              <a:ext cx="1792288" cy="571500"/>
            </a:xfrm>
            <a:custGeom>
              <a:avLst/>
              <a:gdLst/>
              <a:ahLst/>
              <a:cxnLst>
                <a:cxn ang="0">
                  <a:pos x="996" y="0"/>
                </a:cxn>
                <a:cxn ang="0">
                  <a:pos x="0" y="0"/>
                </a:cxn>
                <a:cxn ang="0">
                  <a:pos x="0" y="360"/>
                </a:cxn>
                <a:cxn ang="0">
                  <a:pos x="996" y="360"/>
                </a:cxn>
                <a:cxn ang="0">
                  <a:pos x="1129" y="179"/>
                </a:cxn>
                <a:cxn ang="0">
                  <a:pos x="996" y="0"/>
                </a:cxn>
              </a:cxnLst>
              <a:rect l="0" t="0" r="r" b="b"/>
              <a:pathLst>
                <a:path w="1129" h="360">
                  <a:moveTo>
                    <a:pt x="996" y="0"/>
                  </a:moveTo>
                  <a:lnTo>
                    <a:pt x="0" y="0"/>
                  </a:lnTo>
                  <a:lnTo>
                    <a:pt x="0" y="360"/>
                  </a:lnTo>
                  <a:lnTo>
                    <a:pt x="996" y="360"/>
                  </a:lnTo>
                  <a:lnTo>
                    <a:pt x="1129" y="179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5668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414588" y="1200150"/>
              <a:ext cx="230188" cy="1012825"/>
            </a:xfrm>
            <a:custGeom>
              <a:avLst/>
              <a:gdLst/>
              <a:ahLst/>
              <a:cxnLst>
                <a:cxn ang="0">
                  <a:pos x="145" y="638"/>
                </a:cxn>
                <a:cxn ang="0">
                  <a:pos x="0" y="587"/>
                </a:cxn>
                <a:cxn ang="0">
                  <a:pos x="0" y="123"/>
                </a:cxn>
                <a:cxn ang="0">
                  <a:pos x="145" y="0"/>
                </a:cxn>
                <a:cxn ang="0">
                  <a:pos x="145" y="638"/>
                </a:cxn>
              </a:cxnLst>
              <a:rect l="0" t="0" r="r" b="b"/>
              <a:pathLst>
                <a:path w="145" h="638">
                  <a:moveTo>
                    <a:pt x="145" y="638"/>
                  </a:moveTo>
                  <a:lnTo>
                    <a:pt x="0" y="587"/>
                  </a:lnTo>
                  <a:lnTo>
                    <a:pt x="0" y="123"/>
                  </a:lnTo>
                  <a:lnTo>
                    <a:pt x="145" y="0"/>
                  </a:lnTo>
                  <a:lnTo>
                    <a:pt x="145" y="638"/>
                  </a:lnTo>
                  <a:close/>
                </a:path>
              </a:pathLst>
            </a:custGeom>
            <a:solidFill>
              <a:srgbClr val="5668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668588" y="1200150"/>
              <a:ext cx="598488" cy="1012825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377" y="587"/>
                </a:cxn>
                <a:cxn ang="0">
                  <a:pos x="377" y="86"/>
                </a:cxn>
                <a:cxn ang="0">
                  <a:pos x="0" y="0"/>
                </a:cxn>
                <a:cxn ang="0">
                  <a:pos x="0" y="638"/>
                </a:cxn>
              </a:cxnLst>
              <a:rect l="0" t="0" r="r" b="b"/>
              <a:pathLst>
                <a:path w="377" h="638">
                  <a:moveTo>
                    <a:pt x="0" y="638"/>
                  </a:moveTo>
                  <a:lnTo>
                    <a:pt x="377" y="587"/>
                  </a:lnTo>
                  <a:lnTo>
                    <a:pt x="377" y="86"/>
                  </a:lnTo>
                  <a:lnTo>
                    <a:pt x="0" y="0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56687C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2644775" y="1200150"/>
              <a:ext cx="23813" cy="1012825"/>
            </a:xfrm>
            <a:prstGeom prst="rect">
              <a:avLst/>
            </a:prstGeom>
            <a:solidFill>
              <a:srgbClr val="56687C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2414588" y="1200150"/>
              <a:ext cx="230188" cy="198438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0" y="123"/>
                </a:cxn>
                <a:cxn ang="0">
                  <a:pos x="0" y="125"/>
                </a:cxn>
                <a:cxn ang="0">
                  <a:pos x="145" y="7"/>
                </a:cxn>
                <a:cxn ang="0">
                  <a:pos x="145" y="0"/>
                </a:cxn>
              </a:cxnLst>
              <a:rect l="0" t="0" r="r" b="b"/>
              <a:pathLst>
                <a:path w="145" h="125">
                  <a:moveTo>
                    <a:pt x="145" y="0"/>
                  </a:moveTo>
                  <a:lnTo>
                    <a:pt x="145" y="0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145" y="7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56687C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2668588" y="1200150"/>
              <a:ext cx="598488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377" y="90"/>
                </a:cxn>
                <a:cxn ang="0">
                  <a:pos x="377" y="86"/>
                </a:cxn>
                <a:cxn ang="0">
                  <a:pos x="377" y="86"/>
                </a:cxn>
                <a:cxn ang="0">
                  <a:pos x="0" y="0"/>
                </a:cxn>
              </a:cxnLst>
              <a:rect l="0" t="0" r="r" b="b"/>
              <a:pathLst>
                <a:path w="377" h="90">
                  <a:moveTo>
                    <a:pt x="0" y="0"/>
                  </a:moveTo>
                  <a:lnTo>
                    <a:pt x="0" y="7"/>
                  </a:lnTo>
                  <a:lnTo>
                    <a:pt x="377" y="90"/>
                  </a:lnTo>
                  <a:lnTo>
                    <a:pt x="377" y="86"/>
                  </a:lnTo>
                  <a:lnTo>
                    <a:pt x="377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687C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23" name="Group 127"/>
          <p:cNvGrpSpPr/>
          <p:nvPr/>
        </p:nvGrpSpPr>
        <p:grpSpPr>
          <a:xfrm>
            <a:off x="3290364" y="3044120"/>
            <a:ext cx="2307431" cy="650729"/>
            <a:chOff x="2147888" y="1776413"/>
            <a:chExt cx="3076575" cy="838200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438400" y="1908175"/>
              <a:ext cx="2786063" cy="612775"/>
            </a:xfrm>
            <a:custGeom>
              <a:avLst/>
              <a:gdLst/>
              <a:ahLst/>
              <a:cxnLst>
                <a:cxn ang="0">
                  <a:pos x="1623" y="0"/>
                </a:cxn>
                <a:cxn ang="0">
                  <a:pos x="0" y="0"/>
                </a:cxn>
                <a:cxn ang="0">
                  <a:pos x="0" y="386"/>
                </a:cxn>
                <a:cxn ang="0">
                  <a:pos x="1623" y="386"/>
                </a:cxn>
                <a:cxn ang="0">
                  <a:pos x="1755" y="193"/>
                </a:cxn>
                <a:cxn ang="0">
                  <a:pos x="1623" y="0"/>
                </a:cxn>
              </a:cxnLst>
              <a:rect l="0" t="0" r="r" b="b"/>
              <a:pathLst>
                <a:path w="1755" h="386">
                  <a:moveTo>
                    <a:pt x="1623" y="0"/>
                  </a:moveTo>
                  <a:lnTo>
                    <a:pt x="0" y="0"/>
                  </a:lnTo>
                  <a:lnTo>
                    <a:pt x="0" y="386"/>
                  </a:lnTo>
                  <a:lnTo>
                    <a:pt x="1623" y="386"/>
                  </a:lnTo>
                  <a:lnTo>
                    <a:pt x="1755" y="193"/>
                  </a:lnTo>
                  <a:lnTo>
                    <a:pt x="1623" y="0"/>
                  </a:lnTo>
                  <a:close/>
                </a:path>
              </a:pathLst>
            </a:custGeom>
            <a:solidFill>
              <a:srgbClr val="CC4E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147888" y="1776413"/>
              <a:ext cx="568325" cy="838200"/>
            </a:xfrm>
            <a:custGeom>
              <a:avLst/>
              <a:gdLst/>
              <a:ahLst/>
              <a:cxnLst>
                <a:cxn ang="0">
                  <a:pos x="358" y="528"/>
                </a:cxn>
                <a:cxn ang="0">
                  <a:pos x="0" y="482"/>
                </a:cxn>
                <a:cxn ang="0">
                  <a:pos x="0" y="134"/>
                </a:cxn>
                <a:cxn ang="0">
                  <a:pos x="358" y="0"/>
                </a:cxn>
                <a:cxn ang="0">
                  <a:pos x="358" y="528"/>
                </a:cxn>
              </a:cxnLst>
              <a:rect l="0" t="0" r="r" b="b"/>
              <a:pathLst>
                <a:path w="358" h="528">
                  <a:moveTo>
                    <a:pt x="358" y="528"/>
                  </a:moveTo>
                  <a:lnTo>
                    <a:pt x="0" y="482"/>
                  </a:lnTo>
                  <a:lnTo>
                    <a:pt x="0" y="134"/>
                  </a:lnTo>
                  <a:lnTo>
                    <a:pt x="358" y="0"/>
                  </a:lnTo>
                  <a:lnTo>
                    <a:pt x="358" y="528"/>
                  </a:lnTo>
                  <a:close/>
                </a:path>
              </a:pathLst>
            </a:custGeom>
            <a:solidFill>
              <a:srgbClr val="CC4E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740025" y="1776413"/>
              <a:ext cx="793750" cy="838200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00" y="482"/>
                </a:cxn>
                <a:cxn ang="0">
                  <a:pos x="500" y="85"/>
                </a:cxn>
                <a:cxn ang="0">
                  <a:pos x="0" y="0"/>
                </a:cxn>
                <a:cxn ang="0">
                  <a:pos x="0" y="528"/>
                </a:cxn>
              </a:cxnLst>
              <a:rect l="0" t="0" r="r" b="b"/>
              <a:pathLst>
                <a:path w="500" h="528">
                  <a:moveTo>
                    <a:pt x="0" y="528"/>
                  </a:moveTo>
                  <a:lnTo>
                    <a:pt x="500" y="482"/>
                  </a:lnTo>
                  <a:lnTo>
                    <a:pt x="500" y="85"/>
                  </a:lnTo>
                  <a:lnTo>
                    <a:pt x="0" y="0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4E3D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716213" y="1776413"/>
              <a:ext cx="23813" cy="838200"/>
            </a:xfrm>
            <a:prstGeom prst="rect">
              <a:avLst/>
            </a:prstGeom>
            <a:solidFill>
              <a:srgbClr val="CC4E3D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2147888" y="1776413"/>
              <a:ext cx="568325" cy="223838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328" y="11"/>
                </a:cxn>
                <a:cxn ang="0">
                  <a:pos x="313" y="17"/>
                </a:cxn>
                <a:cxn ang="0">
                  <a:pos x="168" y="70"/>
                </a:cxn>
                <a:cxn ang="0">
                  <a:pos x="0" y="134"/>
                </a:cxn>
                <a:cxn ang="0">
                  <a:pos x="0" y="141"/>
                </a:cxn>
                <a:cxn ang="0">
                  <a:pos x="358" y="11"/>
                </a:cxn>
                <a:cxn ang="0">
                  <a:pos x="358" y="0"/>
                </a:cxn>
              </a:cxnLst>
              <a:rect l="0" t="0" r="r" b="b"/>
              <a:pathLst>
                <a:path w="358" h="141">
                  <a:moveTo>
                    <a:pt x="358" y="0"/>
                  </a:moveTo>
                  <a:lnTo>
                    <a:pt x="328" y="11"/>
                  </a:lnTo>
                  <a:lnTo>
                    <a:pt x="313" y="17"/>
                  </a:lnTo>
                  <a:lnTo>
                    <a:pt x="168" y="70"/>
                  </a:lnTo>
                  <a:lnTo>
                    <a:pt x="0" y="134"/>
                  </a:lnTo>
                  <a:lnTo>
                    <a:pt x="0" y="141"/>
                  </a:lnTo>
                  <a:lnTo>
                    <a:pt x="358" y="11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CC4E3D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2740025" y="1776413"/>
              <a:ext cx="793750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500" y="92"/>
                </a:cxn>
                <a:cxn ang="0">
                  <a:pos x="500" y="85"/>
                </a:cxn>
                <a:cxn ang="0">
                  <a:pos x="332" y="56"/>
                </a:cxn>
                <a:cxn ang="0">
                  <a:pos x="0" y="0"/>
                </a:cxn>
              </a:cxnLst>
              <a:rect l="0" t="0" r="r" b="b"/>
              <a:pathLst>
                <a:path w="500" h="92">
                  <a:moveTo>
                    <a:pt x="0" y="0"/>
                  </a:moveTo>
                  <a:lnTo>
                    <a:pt x="0" y="11"/>
                  </a:lnTo>
                  <a:lnTo>
                    <a:pt x="500" y="92"/>
                  </a:lnTo>
                  <a:lnTo>
                    <a:pt x="500" y="85"/>
                  </a:lnTo>
                  <a:lnTo>
                    <a:pt x="332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4E3D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30" name="Group 129"/>
          <p:cNvGrpSpPr/>
          <p:nvPr/>
        </p:nvGrpSpPr>
        <p:grpSpPr>
          <a:xfrm>
            <a:off x="3290364" y="4025144"/>
            <a:ext cx="2306240" cy="650729"/>
            <a:chOff x="2147888" y="3040063"/>
            <a:chExt cx="3074987" cy="838200"/>
          </a:xfrm>
        </p:grpSpPr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438400" y="3135313"/>
              <a:ext cx="2784475" cy="612775"/>
            </a:xfrm>
            <a:custGeom>
              <a:avLst/>
              <a:gdLst/>
              <a:ahLst/>
              <a:cxnLst>
                <a:cxn ang="0">
                  <a:pos x="1621" y="0"/>
                </a:cxn>
                <a:cxn ang="0">
                  <a:pos x="0" y="0"/>
                </a:cxn>
                <a:cxn ang="0">
                  <a:pos x="0" y="386"/>
                </a:cxn>
                <a:cxn ang="0">
                  <a:pos x="1621" y="386"/>
                </a:cxn>
                <a:cxn ang="0">
                  <a:pos x="1754" y="193"/>
                </a:cxn>
                <a:cxn ang="0">
                  <a:pos x="1621" y="0"/>
                </a:cxn>
              </a:cxnLst>
              <a:rect l="0" t="0" r="r" b="b"/>
              <a:pathLst>
                <a:path w="1754" h="386">
                  <a:moveTo>
                    <a:pt x="1621" y="0"/>
                  </a:moveTo>
                  <a:lnTo>
                    <a:pt x="0" y="0"/>
                  </a:lnTo>
                  <a:lnTo>
                    <a:pt x="0" y="386"/>
                  </a:lnTo>
                  <a:lnTo>
                    <a:pt x="1621" y="386"/>
                  </a:lnTo>
                  <a:lnTo>
                    <a:pt x="1754" y="193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A9C3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2963863" y="3040063"/>
              <a:ext cx="569913" cy="838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9" y="46"/>
                </a:cxn>
                <a:cxn ang="0">
                  <a:pos x="359" y="394"/>
                </a:cxn>
                <a:cxn ang="0">
                  <a:pos x="0" y="528"/>
                </a:cxn>
                <a:cxn ang="0">
                  <a:pos x="0" y="0"/>
                </a:cxn>
              </a:cxnLst>
              <a:rect l="0" t="0" r="r" b="b"/>
              <a:pathLst>
                <a:path w="359" h="528">
                  <a:moveTo>
                    <a:pt x="0" y="0"/>
                  </a:moveTo>
                  <a:lnTo>
                    <a:pt x="359" y="46"/>
                  </a:lnTo>
                  <a:lnTo>
                    <a:pt x="359" y="39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37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2147888" y="3040063"/>
              <a:ext cx="792163" cy="838200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0" y="46"/>
                </a:cxn>
                <a:cxn ang="0">
                  <a:pos x="0" y="443"/>
                </a:cxn>
                <a:cxn ang="0">
                  <a:pos x="499" y="528"/>
                </a:cxn>
                <a:cxn ang="0">
                  <a:pos x="499" y="0"/>
                </a:cxn>
              </a:cxnLst>
              <a:rect l="0" t="0" r="r" b="b"/>
              <a:pathLst>
                <a:path w="499" h="528">
                  <a:moveTo>
                    <a:pt x="499" y="0"/>
                  </a:moveTo>
                  <a:lnTo>
                    <a:pt x="0" y="46"/>
                  </a:lnTo>
                  <a:lnTo>
                    <a:pt x="0" y="443"/>
                  </a:lnTo>
                  <a:lnTo>
                    <a:pt x="499" y="528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A9C3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2940050" y="3040063"/>
              <a:ext cx="23813" cy="838200"/>
            </a:xfrm>
            <a:prstGeom prst="rect">
              <a:avLst/>
            </a:prstGeom>
            <a:solidFill>
              <a:srgbClr val="A9C370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auto">
            <a:xfrm>
              <a:off x="2963863" y="3654425"/>
              <a:ext cx="569913" cy="22383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0" y="130"/>
                </a:cxn>
                <a:cxn ang="0">
                  <a:pos x="0" y="141"/>
                </a:cxn>
                <a:cxn ang="0">
                  <a:pos x="27" y="132"/>
                </a:cxn>
                <a:cxn ang="0">
                  <a:pos x="30" y="130"/>
                </a:cxn>
                <a:cxn ang="0">
                  <a:pos x="30" y="130"/>
                </a:cxn>
                <a:cxn ang="0">
                  <a:pos x="45" y="124"/>
                </a:cxn>
                <a:cxn ang="0">
                  <a:pos x="45" y="124"/>
                </a:cxn>
                <a:cxn ang="0">
                  <a:pos x="191" y="71"/>
                </a:cxn>
                <a:cxn ang="0">
                  <a:pos x="220" y="59"/>
                </a:cxn>
                <a:cxn ang="0">
                  <a:pos x="359" y="7"/>
                </a:cxn>
                <a:cxn ang="0">
                  <a:pos x="359" y="0"/>
                </a:cxn>
              </a:cxnLst>
              <a:rect l="0" t="0" r="r" b="b"/>
              <a:pathLst>
                <a:path w="359" h="141">
                  <a:moveTo>
                    <a:pt x="359" y="0"/>
                  </a:moveTo>
                  <a:lnTo>
                    <a:pt x="0" y="130"/>
                  </a:lnTo>
                  <a:lnTo>
                    <a:pt x="0" y="141"/>
                  </a:lnTo>
                  <a:lnTo>
                    <a:pt x="27" y="132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45" y="124"/>
                  </a:lnTo>
                  <a:lnTo>
                    <a:pt x="45" y="124"/>
                  </a:lnTo>
                  <a:lnTo>
                    <a:pt x="191" y="71"/>
                  </a:lnTo>
                  <a:lnTo>
                    <a:pt x="220" y="59"/>
                  </a:lnTo>
                  <a:lnTo>
                    <a:pt x="359" y="7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9C37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2147888" y="3732213"/>
              <a:ext cx="792163" cy="146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168" y="35"/>
                </a:cxn>
                <a:cxn ang="0">
                  <a:pos x="499" y="92"/>
                </a:cxn>
                <a:cxn ang="0">
                  <a:pos x="499" y="81"/>
                </a:cxn>
                <a:cxn ang="0">
                  <a:pos x="499" y="81"/>
                </a:cxn>
                <a:cxn ang="0">
                  <a:pos x="0" y="0"/>
                </a:cxn>
              </a:cxnLst>
              <a:rect l="0" t="0" r="r" b="b"/>
              <a:pathLst>
                <a:path w="499" h="92">
                  <a:moveTo>
                    <a:pt x="0" y="0"/>
                  </a:moveTo>
                  <a:lnTo>
                    <a:pt x="0" y="7"/>
                  </a:lnTo>
                  <a:lnTo>
                    <a:pt x="168" y="35"/>
                  </a:lnTo>
                  <a:lnTo>
                    <a:pt x="499" y="92"/>
                  </a:lnTo>
                  <a:lnTo>
                    <a:pt x="499" y="81"/>
                  </a:lnTo>
                  <a:lnTo>
                    <a:pt x="499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37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37" name="Group 128"/>
          <p:cNvGrpSpPr/>
          <p:nvPr/>
        </p:nvGrpSpPr>
        <p:grpSpPr>
          <a:xfrm>
            <a:off x="3108198" y="3556817"/>
            <a:ext cx="2800350" cy="605129"/>
            <a:chOff x="1905000" y="2436813"/>
            <a:chExt cx="3733800" cy="779463"/>
          </a:xfrm>
        </p:grpSpPr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2854325" y="2520950"/>
              <a:ext cx="2784475" cy="614363"/>
            </a:xfrm>
            <a:custGeom>
              <a:avLst/>
              <a:gdLst/>
              <a:ahLst/>
              <a:cxnLst>
                <a:cxn ang="0">
                  <a:pos x="1621" y="0"/>
                </a:cxn>
                <a:cxn ang="0">
                  <a:pos x="0" y="0"/>
                </a:cxn>
                <a:cxn ang="0">
                  <a:pos x="0" y="387"/>
                </a:cxn>
                <a:cxn ang="0">
                  <a:pos x="1621" y="387"/>
                </a:cxn>
                <a:cxn ang="0">
                  <a:pos x="1754" y="193"/>
                </a:cxn>
                <a:cxn ang="0">
                  <a:pos x="1621" y="0"/>
                </a:cxn>
              </a:cxnLst>
              <a:rect l="0" t="0" r="r" b="b"/>
              <a:pathLst>
                <a:path w="1754" h="387">
                  <a:moveTo>
                    <a:pt x="1621" y="0"/>
                  </a:moveTo>
                  <a:lnTo>
                    <a:pt x="0" y="0"/>
                  </a:lnTo>
                  <a:lnTo>
                    <a:pt x="0" y="387"/>
                  </a:lnTo>
                  <a:lnTo>
                    <a:pt x="1621" y="387"/>
                  </a:lnTo>
                  <a:lnTo>
                    <a:pt x="1754" y="193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F5AE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1905000" y="2436813"/>
              <a:ext cx="923925" cy="779463"/>
            </a:xfrm>
            <a:custGeom>
              <a:avLst/>
              <a:gdLst/>
              <a:ahLst/>
              <a:cxnLst>
                <a:cxn ang="0">
                  <a:pos x="582" y="491"/>
                </a:cxn>
                <a:cxn ang="0">
                  <a:pos x="0" y="438"/>
                </a:cxn>
                <a:cxn ang="0">
                  <a:pos x="0" y="53"/>
                </a:cxn>
                <a:cxn ang="0">
                  <a:pos x="582" y="0"/>
                </a:cxn>
                <a:cxn ang="0">
                  <a:pos x="582" y="491"/>
                </a:cxn>
              </a:cxnLst>
              <a:rect l="0" t="0" r="r" b="b"/>
              <a:pathLst>
                <a:path w="582" h="491">
                  <a:moveTo>
                    <a:pt x="582" y="491"/>
                  </a:moveTo>
                  <a:lnTo>
                    <a:pt x="0" y="438"/>
                  </a:lnTo>
                  <a:lnTo>
                    <a:pt x="0" y="53"/>
                  </a:lnTo>
                  <a:lnTo>
                    <a:pt x="582" y="0"/>
                  </a:lnTo>
                  <a:lnTo>
                    <a:pt x="582" y="491"/>
                  </a:lnTo>
                  <a:close/>
                </a:path>
              </a:pathLst>
            </a:custGeom>
            <a:solidFill>
              <a:srgbClr val="F5AE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2851150" y="2436813"/>
              <a:ext cx="923925" cy="779463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582" y="438"/>
                </a:cxn>
                <a:cxn ang="0">
                  <a:pos x="582" y="53"/>
                </a:cxn>
                <a:cxn ang="0">
                  <a:pos x="0" y="0"/>
                </a:cxn>
                <a:cxn ang="0">
                  <a:pos x="0" y="491"/>
                </a:cxn>
              </a:cxnLst>
              <a:rect l="0" t="0" r="r" b="b"/>
              <a:pathLst>
                <a:path w="582" h="491">
                  <a:moveTo>
                    <a:pt x="0" y="491"/>
                  </a:moveTo>
                  <a:lnTo>
                    <a:pt x="582" y="438"/>
                  </a:lnTo>
                  <a:lnTo>
                    <a:pt x="582" y="53"/>
                  </a:lnTo>
                  <a:lnTo>
                    <a:pt x="0" y="0"/>
                  </a:lnTo>
                  <a:lnTo>
                    <a:pt x="0" y="491"/>
                  </a:lnTo>
                  <a:close/>
                </a:path>
              </a:pathLst>
            </a:custGeom>
            <a:solidFill>
              <a:srgbClr val="F5AE3B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2828925" y="2436813"/>
              <a:ext cx="22225" cy="779463"/>
            </a:xfrm>
            <a:prstGeom prst="rect">
              <a:avLst/>
            </a:prstGeom>
            <a:solidFill>
              <a:srgbClr val="F5AE3B">
                <a:lumMod val="5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1905000" y="2436813"/>
              <a:ext cx="1870075" cy="9366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582" y="0"/>
                </a:cxn>
                <a:cxn ang="0">
                  <a:pos x="596" y="0"/>
                </a:cxn>
                <a:cxn ang="0">
                  <a:pos x="1178" y="53"/>
                </a:cxn>
                <a:cxn ang="0">
                  <a:pos x="1178" y="59"/>
                </a:cxn>
                <a:cxn ang="0">
                  <a:pos x="596" y="10"/>
                </a:cxn>
                <a:cxn ang="0">
                  <a:pos x="582" y="10"/>
                </a:cxn>
                <a:cxn ang="0">
                  <a:pos x="0" y="57"/>
                </a:cxn>
                <a:cxn ang="0">
                  <a:pos x="0" y="53"/>
                </a:cxn>
              </a:cxnLst>
              <a:rect l="0" t="0" r="r" b="b"/>
              <a:pathLst>
                <a:path w="1178" h="59">
                  <a:moveTo>
                    <a:pt x="0" y="53"/>
                  </a:moveTo>
                  <a:lnTo>
                    <a:pt x="582" y="0"/>
                  </a:lnTo>
                  <a:lnTo>
                    <a:pt x="596" y="0"/>
                  </a:lnTo>
                  <a:lnTo>
                    <a:pt x="1178" y="53"/>
                  </a:lnTo>
                  <a:lnTo>
                    <a:pt x="1178" y="59"/>
                  </a:lnTo>
                  <a:lnTo>
                    <a:pt x="596" y="10"/>
                  </a:lnTo>
                  <a:lnTo>
                    <a:pt x="582" y="10"/>
                  </a:lnTo>
                  <a:lnTo>
                    <a:pt x="0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5AE3B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1905000" y="3122613"/>
              <a:ext cx="1870075" cy="936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82" y="59"/>
                </a:cxn>
                <a:cxn ang="0">
                  <a:pos x="596" y="59"/>
                </a:cxn>
                <a:cxn ang="0">
                  <a:pos x="1178" y="6"/>
                </a:cxn>
                <a:cxn ang="0">
                  <a:pos x="1178" y="0"/>
                </a:cxn>
                <a:cxn ang="0">
                  <a:pos x="596" y="49"/>
                </a:cxn>
                <a:cxn ang="0">
                  <a:pos x="582" y="49"/>
                </a:cxn>
                <a:cxn ang="0">
                  <a:pos x="0" y="2"/>
                </a:cxn>
                <a:cxn ang="0">
                  <a:pos x="0" y="6"/>
                </a:cxn>
              </a:cxnLst>
              <a:rect l="0" t="0" r="r" b="b"/>
              <a:pathLst>
                <a:path w="1178" h="59">
                  <a:moveTo>
                    <a:pt x="0" y="6"/>
                  </a:moveTo>
                  <a:lnTo>
                    <a:pt x="582" y="59"/>
                  </a:lnTo>
                  <a:lnTo>
                    <a:pt x="596" y="59"/>
                  </a:lnTo>
                  <a:lnTo>
                    <a:pt x="1178" y="6"/>
                  </a:lnTo>
                  <a:lnTo>
                    <a:pt x="1178" y="0"/>
                  </a:lnTo>
                  <a:lnTo>
                    <a:pt x="596" y="49"/>
                  </a:lnTo>
                  <a:lnTo>
                    <a:pt x="582" y="49"/>
                  </a:lnTo>
                  <a:lnTo>
                    <a:pt x="0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5AE3B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44" name="Group 95"/>
          <p:cNvGrpSpPr/>
          <p:nvPr/>
        </p:nvGrpSpPr>
        <p:grpSpPr>
          <a:xfrm>
            <a:off x="4845341" y="3698859"/>
            <a:ext cx="321044" cy="321042"/>
            <a:chOff x="5367338" y="5005388"/>
            <a:chExt cx="555625" cy="555625"/>
          </a:xfrm>
          <a:solidFill>
            <a:srgbClr val="FFFFFF"/>
          </a:solidFill>
        </p:grpSpPr>
        <p:sp>
          <p:nvSpPr>
            <p:cNvPr id="45" name="Freeform 569"/>
            <p:cNvSpPr>
              <a:spLocks noEditPoints="1"/>
            </p:cNvSpPr>
            <p:nvPr/>
          </p:nvSpPr>
          <p:spPr bwMode="auto">
            <a:xfrm>
              <a:off x="5367338" y="5005388"/>
              <a:ext cx="555625" cy="555625"/>
            </a:xfrm>
            <a:custGeom>
              <a:avLst/>
              <a:gdLst>
                <a:gd name="T0" fmla="*/ 1450 w 3500"/>
                <a:gd name="T1" fmla="*/ 168 h 3500"/>
                <a:gd name="T2" fmla="*/ 1080 w 3500"/>
                <a:gd name="T3" fmla="*/ 285 h 3500"/>
                <a:gd name="T4" fmla="*/ 754 w 3500"/>
                <a:gd name="T5" fmla="*/ 486 h 3500"/>
                <a:gd name="T6" fmla="*/ 486 w 3500"/>
                <a:gd name="T7" fmla="*/ 754 h 3500"/>
                <a:gd name="T8" fmla="*/ 285 w 3500"/>
                <a:gd name="T9" fmla="*/ 1080 h 3500"/>
                <a:gd name="T10" fmla="*/ 168 w 3500"/>
                <a:gd name="T11" fmla="*/ 1450 h 3500"/>
                <a:gd name="T12" fmla="*/ 142 w 3500"/>
                <a:gd name="T13" fmla="*/ 1852 h 3500"/>
                <a:gd name="T14" fmla="*/ 215 w 3500"/>
                <a:gd name="T15" fmla="*/ 2240 h 3500"/>
                <a:gd name="T16" fmla="*/ 377 w 3500"/>
                <a:gd name="T17" fmla="*/ 2590 h 3500"/>
                <a:gd name="T18" fmla="*/ 612 w 3500"/>
                <a:gd name="T19" fmla="*/ 2888 h 3500"/>
                <a:gd name="T20" fmla="*/ 910 w 3500"/>
                <a:gd name="T21" fmla="*/ 3123 h 3500"/>
                <a:gd name="T22" fmla="*/ 1260 w 3500"/>
                <a:gd name="T23" fmla="*/ 3285 h 3500"/>
                <a:gd name="T24" fmla="*/ 1648 w 3500"/>
                <a:gd name="T25" fmla="*/ 3358 h 3500"/>
                <a:gd name="T26" fmla="*/ 2050 w 3500"/>
                <a:gd name="T27" fmla="*/ 3332 h 3500"/>
                <a:gd name="T28" fmla="*/ 2420 w 3500"/>
                <a:gd name="T29" fmla="*/ 3215 h 3500"/>
                <a:gd name="T30" fmla="*/ 2746 w 3500"/>
                <a:gd name="T31" fmla="*/ 3014 h 3500"/>
                <a:gd name="T32" fmla="*/ 3014 w 3500"/>
                <a:gd name="T33" fmla="*/ 2746 h 3500"/>
                <a:gd name="T34" fmla="*/ 3215 w 3500"/>
                <a:gd name="T35" fmla="*/ 2420 h 3500"/>
                <a:gd name="T36" fmla="*/ 3332 w 3500"/>
                <a:gd name="T37" fmla="*/ 2050 h 3500"/>
                <a:gd name="T38" fmla="*/ 3358 w 3500"/>
                <a:gd name="T39" fmla="*/ 1648 h 3500"/>
                <a:gd name="T40" fmla="*/ 3285 w 3500"/>
                <a:gd name="T41" fmla="*/ 1260 h 3500"/>
                <a:gd name="T42" fmla="*/ 3123 w 3500"/>
                <a:gd name="T43" fmla="*/ 910 h 3500"/>
                <a:gd name="T44" fmla="*/ 2888 w 3500"/>
                <a:gd name="T45" fmla="*/ 612 h 3500"/>
                <a:gd name="T46" fmla="*/ 2590 w 3500"/>
                <a:gd name="T47" fmla="*/ 377 h 3500"/>
                <a:gd name="T48" fmla="*/ 2240 w 3500"/>
                <a:gd name="T49" fmla="*/ 215 h 3500"/>
                <a:gd name="T50" fmla="*/ 1852 w 3500"/>
                <a:gd name="T51" fmla="*/ 142 h 3500"/>
                <a:gd name="T52" fmla="*/ 1948 w 3500"/>
                <a:gd name="T53" fmla="*/ 11 h 3500"/>
                <a:gd name="T54" fmla="*/ 2329 w 3500"/>
                <a:gd name="T55" fmla="*/ 98 h 3500"/>
                <a:gd name="T56" fmla="*/ 2679 w 3500"/>
                <a:gd name="T57" fmla="*/ 266 h 3500"/>
                <a:gd name="T58" fmla="*/ 2988 w 3500"/>
                <a:gd name="T59" fmla="*/ 512 h 3500"/>
                <a:gd name="T60" fmla="*/ 3234 w 3500"/>
                <a:gd name="T61" fmla="*/ 821 h 3500"/>
                <a:gd name="T62" fmla="*/ 3402 w 3500"/>
                <a:gd name="T63" fmla="*/ 1171 h 3500"/>
                <a:gd name="T64" fmla="*/ 3489 w 3500"/>
                <a:gd name="T65" fmla="*/ 1552 h 3500"/>
                <a:gd name="T66" fmla="*/ 3489 w 3500"/>
                <a:gd name="T67" fmla="*/ 1948 h 3500"/>
                <a:gd name="T68" fmla="*/ 3402 w 3500"/>
                <a:gd name="T69" fmla="*/ 2329 h 3500"/>
                <a:gd name="T70" fmla="*/ 3234 w 3500"/>
                <a:gd name="T71" fmla="*/ 2679 h 3500"/>
                <a:gd name="T72" fmla="*/ 2988 w 3500"/>
                <a:gd name="T73" fmla="*/ 2988 h 3500"/>
                <a:gd name="T74" fmla="*/ 2679 w 3500"/>
                <a:gd name="T75" fmla="*/ 3234 h 3500"/>
                <a:gd name="T76" fmla="*/ 2329 w 3500"/>
                <a:gd name="T77" fmla="*/ 3402 h 3500"/>
                <a:gd name="T78" fmla="*/ 1948 w 3500"/>
                <a:gd name="T79" fmla="*/ 3489 h 3500"/>
                <a:gd name="T80" fmla="*/ 1552 w 3500"/>
                <a:gd name="T81" fmla="*/ 3489 h 3500"/>
                <a:gd name="T82" fmla="*/ 1171 w 3500"/>
                <a:gd name="T83" fmla="*/ 3402 h 3500"/>
                <a:gd name="T84" fmla="*/ 821 w 3500"/>
                <a:gd name="T85" fmla="*/ 3234 h 3500"/>
                <a:gd name="T86" fmla="*/ 512 w 3500"/>
                <a:gd name="T87" fmla="*/ 2988 h 3500"/>
                <a:gd name="T88" fmla="*/ 266 w 3500"/>
                <a:gd name="T89" fmla="*/ 2679 h 3500"/>
                <a:gd name="T90" fmla="*/ 98 w 3500"/>
                <a:gd name="T91" fmla="*/ 2329 h 3500"/>
                <a:gd name="T92" fmla="*/ 11 w 3500"/>
                <a:gd name="T93" fmla="*/ 1948 h 3500"/>
                <a:gd name="T94" fmla="*/ 11 w 3500"/>
                <a:gd name="T95" fmla="*/ 1552 h 3500"/>
                <a:gd name="T96" fmla="*/ 98 w 3500"/>
                <a:gd name="T97" fmla="*/ 1171 h 3500"/>
                <a:gd name="T98" fmla="*/ 266 w 3500"/>
                <a:gd name="T99" fmla="*/ 821 h 3500"/>
                <a:gd name="T100" fmla="*/ 512 w 3500"/>
                <a:gd name="T101" fmla="*/ 512 h 3500"/>
                <a:gd name="T102" fmla="*/ 821 w 3500"/>
                <a:gd name="T103" fmla="*/ 266 h 3500"/>
                <a:gd name="T104" fmla="*/ 1171 w 3500"/>
                <a:gd name="T105" fmla="*/ 98 h 3500"/>
                <a:gd name="T106" fmla="*/ 1552 w 3500"/>
                <a:gd name="T107" fmla="*/ 11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0" h="3500">
                  <a:moveTo>
                    <a:pt x="1750" y="139"/>
                  </a:moveTo>
                  <a:lnTo>
                    <a:pt x="1648" y="142"/>
                  </a:lnTo>
                  <a:lnTo>
                    <a:pt x="1548" y="152"/>
                  </a:lnTo>
                  <a:lnTo>
                    <a:pt x="1450" y="168"/>
                  </a:lnTo>
                  <a:lnTo>
                    <a:pt x="1354" y="189"/>
                  </a:lnTo>
                  <a:lnTo>
                    <a:pt x="1260" y="215"/>
                  </a:lnTo>
                  <a:lnTo>
                    <a:pt x="1169" y="248"/>
                  </a:lnTo>
                  <a:lnTo>
                    <a:pt x="1080" y="285"/>
                  </a:lnTo>
                  <a:lnTo>
                    <a:pt x="994" y="329"/>
                  </a:lnTo>
                  <a:lnTo>
                    <a:pt x="910" y="377"/>
                  </a:lnTo>
                  <a:lnTo>
                    <a:pt x="830" y="428"/>
                  </a:lnTo>
                  <a:lnTo>
                    <a:pt x="754" y="486"/>
                  </a:lnTo>
                  <a:lnTo>
                    <a:pt x="681" y="546"/>
                  </a:lnTo>
                  <a:lnTo>
                    <a:pt x="612" y="612"/>
                  </a:lnTo>
                  <a:lnTo>
                    <a:pt x="546" y="681"/>
                  </a:lnTo>
                  <a:lnTo>
                    <a:pt x="486" y="754"/>
                  </a:lnTo>
                  <a:lnTo>
                    <a:pt x="428" y="830"/>
                  </a:lnTo>
                  <a:lnTo>
                    <a:pt x="377" y="910"/>
                  </a:lnTo>
                  <a:lnTo>
                    <a:pt x="329" y="994"/>
                  </a:lnTo>
                  <a:lnTo>
                    <a:pt x="285" y="1080"/>
                  </a:lnTo>
                  <a:lnTo>
                    <a:pt x="248" y="1169"/>
                  </a:lnTo>
                  <a:lnTo>
                    <a:pt x="215" y="1260"/>
                  </a:lnTo>
                  <a:lnTo>
                    <a:pt x="189" y="1354"/>
                  </a:lnTo>
                  <a:lnTo>
                    <a:pt x="168" y="1450"/>
                  </a:lnTo>
                  <a:lnTo>
                    <a:pt x="152" y="1548"/>
                  </a:lnTo>
                  <a:lnTo>
                    <a:pt x="142" y="1648"/>
                  </a:lnTo>
                  <a:lnTo>
                    <a:pt x="139" y="1750"/>
                  </a:lnTo>
                  <a:lnTo>
                    <a:pt x="142" y="1852"/>
                  </a:lnTo>
                  <a:lnTo>
                    <a:pt x="152" y="1952"/>
                  </a:lnTo>
                  <a:lnTo>
                    <a:pt x="168" y="2050"/>
                  </a:lnTo>
                  <a:lnTo>
                    <a:pt x="189" y="2146"/>
                  </a:lnTo>
                  <a:lnTo>
                    <a:pt x="215" y="2240"/>
                  </a:lnTo>
                  <a:lnTo>
                    <a:pt x="248" y="2331"/>
                  </a:lnTo>
                  <a:lnTo>
                    <a:pt x="285" y="2420"/>
                  </a:lnTo>
                  <a:lnTo>
                    <a:pt x="329" y="2506"/>
                  </a:lnTo>
                  <a:lnTo>
                    <a:pt x="377" y="2590"/>
                  </a:lnTo>
                  <a:lnTo>
                    <a:pt x="428" y="2670"/>
                  </a:lnTo>
                  <a:lnTo>
                    <a:pt x="486" y="2746"/>
                  </a:lnTo>
                  <a:lnTo>
                    <a:pt x="546" y="2819"/>
                  </a:lnTo>
                  <a:lnTo>
                    <a:pt x="612" y="2888"/>
                  </a:lnTo>
                  <a:lnTo>
                    <a:pt x="681" y="2954"/>
                  </a:lnTo>
                  <a:lnTo>
                    <a:pt x="754" y="3014"/>
                  </a:lnTo>
                  <a:lnTo>
                    <a:pt x="830" y="3072"/>
                  </a:lnTo>
                  <a:lnTo>
                    <a:pt x="910" y="3123"/>
                  </a:lnTo>
                  <a:lnTo>
                    <a:pt x="994" y="3171"/>
                  </a:lnTo>
                  <a:lnTo>
                    <a:pt x="1080" y="3215"/>
                  </a:lnTo>
                  <a:lnTo>
                    <a:pt x="1169" y="3252"/>
                  </a:lnTo>
                  <a:lnTo>
                    <a:pt x="1260" y="3285"/>
                  </a:lnTo>
                  <a:lnTo>
                    <a:pt x="1354" y="3311"/>
                  </a:lnTo>
                  <a:lnTo>
                    <a:pt x="1450" y="3332"/>
                  </a:lnTo>
                  <a:lnTo>
                    <a:pt x="1548" y="3348"/>
                  </a:lnTo>
                  <a:lnTo>
                    <a:pt x="1648" y="3358"/>
                  </a:lnTo>
                  <a:lnTo>
                    <a:pt x="1750" y="3361"/>
                  </a:lnTo>
                  <a:lnTo>
                    <a:pt x="1852" y="3358"/>
                  </a:lnTo>
                  <a:lnTo>
                    <a:pt x="1952" y="3348"/>
                  </a:lnTo>
                  <a:lnTo>
                    <a:pt x="2050" y="3332"/>
                  </a:lnTo>
                  <a:lnTo>
                    <a:pt x="2146" y="3311"/>
                  </a:lnTo>
                  <a:lnTo>
                    <a:pt x="2240" y="3285"/>
                  </a:lnTo>
                  <a:lnTo>
                    <a:pt x="2331" y="3252"/>
                  </a:lnTo>
                  <a:lnTo>
                    <a:pt x="2420" y="3215"/>
                  </a:lnTo>
                  <a:lnTo>
                    <a:pt x="2506" y="3171"/>
                  </a:lnTo>
                  <a:lnTo>
                    <a:pt x="2590" y="3123"/>
                  </a:lnTo>
                  <a:lnTo>
                    <a:pt x="2670" y="3072"/>
                  </a:lnTo>
                  <a:lnTo>
                    <a:pt x="2746" y="3014"/>
                  </a:lnTo>
                  <a:lnTo>
                    <a:pt x="2819" y="2954"/>
                  </a:lnTo>
                  <a:lnTo>
                    <a:pt x="2888" y="2888"/>
                  </a:lnTo>
                  <a:lnTo>
                    <a:pt x="2954" y="2819"/>
                  </a:lnTo>
                  <a:lnTo>
                    <a:pt x="3014" y="2746"/>
                  </a:lnTo>
                  <a:lnTo>
                    <a:pt x="3072" y="2670"/>
                  </a:lnTo>
                  <a:lnTo>
                    <a:pt x="3123" y="2590"/>
                  </a:lnTo>
                  <a:lnTo>
                    <a:pt x="3171" y="2506"/>
                  </a:lnTo>
                  <a:lnTo>
                    <a:pt x="3215" y="2420"/>
                  </a:lnTo>
                  <a:lnTo>
                    <a:pt x="3252" y="2331"/>
                  </a:lnTo>
                  <a:lnTo>
                    <a:pt x="3285" y="2240"/>
                  </a:lnTo>
                  <a:lnTo>
                    <a:pt x="3311" y="2146"/>
                  </a:lnTo>
                  <a:lnTo>
                    <a:pt x="3332" y="2050"/>
                  </a:lnTo>
                  <a:lnTo>
                    <a:pt x="3348" y="1952"/>
                  </a:lnTo>
                  <a:lnTo>
                    <a:pt x="3358" y="1852"/>
                  </a:lnTo>
                  <a:lnTo>
                    <a:pt x="3361" y="1750"/>
                  </a:lnTo>
                  <a:lnTo>
                    <a:pt x="3358" y="1648"/>
                  </a:lnTo>
                  <a:lnTo>
                    <a:pt x="3348" y="1548"/>
                  </a:lnTo>
                  <a:lnTo>
                    <a:pt x="3332" y="1450"/>
                  </a:lnTo>
                  <a:lnTo>
                    <a:pt x="3311" y="1354"/>
                  </a:lnTo>
                  <a:lnTo>
                    <a:pt x="3285" y="1260"/>
                  </a:lnTo>
                  <a:lnTo>
                    <a:pt x="3252" y="1169"/>
                  </a:lnTo>
                  <a:lnTo>
                    <a:pt x="3215" y="1080"/>
                  </a:lnTo>
                  <a:lnTo>
                    <a:pt x="3171" y="994"/>
                  </a:lnTo>
                  <a:lnTo>
                    <a:pt x="3123" y="910"/>
                  </a:lnTo>
                  <a:lnTo>
                    <a:pt x="3072" y="830"/>
                  </a:lnTo>
                  <a:lnTo>
                    <a:pt x="3014" y="754"/>
                  </a:lnTo>
                  <a:lnTo>
                    <a:pt x="2954" y="681"/>
                  </a:lnTo>
                  <a:lnTo>
                    <a:pt x="2888" y="612"/>
                  </a:lnTo>
                  <a:lnTo>
                    <a:pt x="2819" y="546"/>
                  </a:lnTo>
                  <a:lnTo>
                    <a:pt x="2746" y="486"/>
                  </a:lnTo>
                  <a:lnTo>
                    <a:pt x="2670" y="428"/>
                  </a:lnTo>
                  <a:lnTo>
                    <a:pt x="2590" y="377"/>
                  </a:lnTo>
                  <a:lnTo>
                    <a:pt x="2506" y="329"/>
                  </a:lnTo>
                  <a:lnTo>
                    <a:pt x="2420" y="285"/>
                  </a:lnTo>
                  <a:lnTo>
                    <a:pt x="2331" y="248"/>
                  </a:lnTo>
                  <a:lnTo>
                    <a:pt x="2240" y="215"/>
                  </a:lnTo>
                  <a:lnTo>
                    <a:pt x="2146" y="189"/>
                  </a:lnTo>
                  <a:lnTo>
                    <a:pt x="2050" y="168"/>
                  </a:lnTo>
                  <a:lnTo>
                    <a:pt x="1952" y="152"/>
                  </a:lnTo>
                  <a:lnTo>
                    <a:pt x="1852" y="142"/>
                  </a:lnTo>
                  <a:lnTo>
                    <a:pt x="1750" y="139"/>
                  </a:lnTo>
                  <a:close/>
                  <a:moveTo>
                    <a:pt x="1750" y="0"/>
                  </a:moveTo>
                  <a:lnTo>
                    <a:pt x="1850" y="3"/>
                  </a:lnTo>
                  <a:lnTo>
                    <a:pt x="1948" y="11"/>
                  </a:lnTo>
                  <a:lnTo>
                    <a:pt x="2046" y="24"/>
                  </a:lnTo>
                  <a:lnTo>
                    <a:pt x="2142" y="43"/>
                  </a:lnTo>
                  <a:lnTo>
                    <a:pt x="2237" y="68"/>
                  </a:lnTo>
                  <a:lnTo>
                    <a:pt x="2329" y="98"/>
                  </a:lnTo>
                  <a:lnTo>
                    <a:pt x="2420" y="133"/>
                  </a:lnTo>
                  <a:lnTo>
                    <a:pt x="2508" y="172"/>
                  </a:lnTo>
                  <a:lnTo>
                    <a:pt x="2595" y="216"/>
                  </a:lnTo>
                  <a:lnTo>
                    <a:pt x="2679" y="266"/>
                  </a:lnTo>
                  <a:lnTo>
                    <a:pt x="2761" y="321"/>
                  </a:lnTo>
                  <a:lnTo>
                    <a:pt x="2839" y="380"/>
                  </a:lnTo>
                  <a:lnTo>
                    <a:pt x="2915" y="444"/>
                  </a:lnTo>
                  <a:lnTo>
                    <a:pt x="2988" y="512"/>
                  </a:lnTo>
                  <a:lnTo>
                    <a:pt x="3056" y="585"/>
                  </a:lnTo>
                  <a:lnTo>
                    <a:pt x="3120" y="661"/>
                  </a:lnTo>
                  <a:lnTo>
                    <a:pt x="3179" y="739"/>
                  </a:lnTo>
                  <a:lnTo>
                    <a:pt x="3234" y="821"/>
                  </a:lnTo>
                  <a:lnTo>
                    <a:pt x="3284" y="905"/>
                  </a:lnTo>
                  <a:lnTo>
                    <a:pt x="3328" y="992"/>
                  </a:lnTo>
                  <a:lnTo>
                    <a:pt x="3367" y="1080"/>
                  </a:lnTo>
                  <a:lnTo>
                    <a:pt x="3402" y="1171"/>
                  </a:lnTo>
                  <a:lnTo>
                    <a:pt x="3432" y="1263"/>
                  </a:lnTo>
                  <a:lnTo>
                    <a:pt x="3457" y="1358"/>
                  </a:lnTo>
                  <a:lnTo>
                    <a:pt x="3476" y="1454"/>
                  </a:lnTo>
                  <a:lnTo>
                    <a:pt x="3489" y="1552"/>
                  </a:lnTo>
                  <a:lnTo>
                    <a:pt x="3497" y="1650"/>
                  </a:lnTo>
                  <a:lnTo>
                    <a:pt x="3500" y="1750"/>
                  </a:lnTo>
                  <a:lnTo>
                    <a:pt x="3497" y="1850"/>
                  </a:lnTo>
                  <a:lnTo>
                    <a:pt x="3489" y="1948"/>
                  </a:lnTo>
                  <a:lnTo>
                    <a:pt x="3476" y="2046"/>
                  </a:lnTo>
                  <a:lnTo>
                    <a:pt x="3457" y="2142"/>
                  </a:lnTo>
                  <a:lnTo>
                    <a:pt x="3432" y="2237"/>
                  </a:lnTo>
                  <a:lnTo>
                    <a:pt x="3402" y="2329"/>
                  </a:lnTo>
                  <a:lnTo>
                    <a:pt x="3367" y="2420"/>
                  </a:lnTo>
                  <a:lnTo>
                    <a:pt x="3328" y="2508"/>
                  </a:lnTo>
                  <a:lnTo>
                    <a:pt x="3284" y="2595"/>
                  </a:lnTo>
                  <a:lnTo>
                    <a:pt x="3234" y="2679"/>
                  </a:lnTo>
                  <a:lnTo>
                    <a:pt x="3179" y="2761"/>
                  </a:lnTo>
                  <a:lnTo>
                    <a:pt x="3120" y="2839"/>
                  </a:lnTo>
                  <a:lnTo>
                    <a:pt x="3056" y="2915"/>
                  </a:lnTo>
                  <a:lnTo>
                    <a:pt x="2988" y="2988"/>
                  </a:lnTo>
                  <a:lnTo>
                    <a:pt x="2915" y="3056"/>
                  </a:lnTo>
                  <a:lnTo>
                    <a:pt x="2839" y="3120"/>
                  </a:lnTo>
                  <a:lnTo>
                    <a:pt x="2761" y="3179"/>
                  </a:lnTo>
                  <a:lnTo>
                    <a:pt x="2679" y="3234"/>
                  </a:lnTo>
                  <a:lnTo>
                    <a:pt x="2595" y="3284"/>
                  </a:lnTo>
                  <a:lnTo>
                    <a:pt x="2508" y="3328"/>
                  </a:lnTo>
                  <a:lnTo>
                    <a:pt x="2420" y="3367"/>
                  </a:lnTo>
                  <a:lnTo>
                    <a:pt x="2329" y="3402"/>
                  </a:lnTo>
                  <a:lnTo>
                    <a:pt x="2237" y="3432"/>
                  </a:lnTo>
                  <a:lnTo>
                    <a:pt x="2142" y="3457"/>
                  </a:lnTo>
                  <a:lnTo>
                    <a:pt x="2046" y="3476"/>
                  </a:lnTo>
                  <a:lnTo>
                    <a:pt x="1948" y="3489"/>
                  </a:lnTo>
                  <a:lnTo>
                    <a:pt x="1850" y="3497"/>
                  </a:lnTo>
                  <a:lnTo>
                    <a:pt x="1750" y="3500"/>
                  </a:lnTo>
                  <a:lnTo>
                    <a:pt x="1650" y="3497"/>
                  </a:lnTo>
                  <a:lnTo>
                    <a:pt x="1552" y="3489"/>
                  </a:lnTo>
                  <a:lnTo>
                    <a:pt x="1454" y="3476"/>
                  </a:lnTo>
                  <a:lnTo>
                    <a:pt x="1358" y="3457"/>
                  </a:lnTo>
                  <a:lnTo>
                    <a:pt x="1263" y="3432"/>
                  </a:lnTo>
                  <a:lnTo>
                    <a:pt x="1171" y="3402"/>
                  </a:lnTo>
                  <a:lnTo>
                    <a:pt x="1080" y="3367"/>
                  </a:lnTo>
                  <a:lnTo>
                    <a:pt x="992" y="3328"/>
                  </a:lnTo>
                  <a:lnTo>
                    <a:pt x="905" y="3284"/>
                  </a:lnTo>
                  <a:lnTo>
                    <a:pt x="821" y="3234"/>
                  </a:lnTo>
                  <a:lnTo>
                    <a:pt x="739" y="3179"/>
                  </a:lnTo>
                  <a:lnTo>
                    <a:pt x="661" y="3120"/>
                  </a:lnTo>
                  <a:lnTo>
                    <a:pt x="585" y="3056"/>
                  </a:lnTo>
                  <a:lnTo>
                    <a:pt x="512" y="2988"/>
                  </a:lnTo>
                  <a:lnTo>
                    <a:pt x="444" y="2915"/>
                  </a:lnTo>
                  <a:lnTo>
                    <a:pt x="380" y="2839"/>
                  </a:lnTo>
                  <a:lnTo>
                    <a:pt x="321" y="2761"/>
                  </a:lnTo>
                  <a:lnTo>
                    <a:pt x="266" y="2679"/>
                  </a:lnTo>
                  <a:lnTo>
                    <a:pt x="216" y="2595"/>
                  </a:lnTo>
                  <a:lnTo>
                    <a:pt x="172" y="2508"/>
                  </a:lnTo>
                  <a:lnTo>
                    <a:pt x="133" y="2420"/>
                  </a:lnTo>
                  <a:lnTo>
                    <a:pt x="98" y="2329"/>
                  </a:lnTo>
                  <a:lnTo>
                    <a:pt x="68" y="2237"/>
                  </a:lnTo>
                  <a:lnTo>
                    <a:pt x="43" y="2142"/>
                  </a:lnTo>
                  <a:lnTo>
                    <a:pt x="24" y="2046"/>
                  </a:lnTo>
                  <a:lnTo>
                    <a:pt x="11" y="1948"/>
                  </a:lnTo>
                  <a:lnTo>
                    <a:pt x="3" y="1850"/>
                  </a:lnTo>
                  <a:lnTo>
                    <a:pt x="0" y="1750"/>
                  </a:lnTo>
                  <a:lnTo>
                    <a:pt x="3" y="1650"/>
                  </a:lnTo>
                  <a:lnTo>
                    <a:pt x="11" y="1552"/>
                  </a:lnTo>
                  <a:lnTo>
                    <a:pt x="24" y="1454"/>
                  </a:lnTo>
                  <a:lnTo>
                    <a:pt x="43" y="1358"/>
                  </a:lnTo>
                  <a:lnTo>
                    <a:pt x="68" y="1263"/>
                  </a:lnTo>
                  <a:lnTo>
                    <a:pt x="98" y="1171"/>
                  </a:lnTo>
                  <a:lnTo>
                    <a:pt x="133" y="1080"/>
                  </a:lnTo>
                  <a:lnTo>
                    <a:pt x="172" y="992"/>
                  </a:lnTo>
                  <a:lnTo>
                    <a:pt x="216" y="905"/>
                  </a:lnTo>
                  <a:lnTo>
                    <a:pt x="266" y="821"/>
                  </a:lnTo>
                  <a:lnTo>
                    <a:pt x="321" y="739"/>
                  </a:lnTo>
                  <a:lnTo>
                    <a:pt x="380" y="661"/>
                  </a:lnTo>
                  <a:lnTo>
                    <a:pt x="444" y="585"/>
                  </a:lnTo>
                  <a:lnTo>
                    <a:pt x="512" y="512"/>
                  </a:lnTo>
                  <a:lnTo>
                    <a:pt x="585" y="444"/>
                  </a:lnTo>
                  <a:lnTo>
                    <a:pt x="661" y="380"/>
                  </a:lnTo>
                  <a:lnTo>
                    <a:pt x="739" y="321"/>
                  </a:lnTo>
                  <a:lnTo>
                    <a:pt x="821" y="266"/>
                  </a:lnTo>
                  <a:lnTo>
                    <a:pt x="905" y="216"/>
                  </a:lnTo>
                  <a:lnTo>
                    <a:pt x="992" y="172"/>
                  </a:lnTo>
                  <a:lnTo>
                    <a:pt x="1080" y="133"/>
                  </a:lnTo>
                  <a:lnTo>
                    <a:pt x="1171" y="98"/>
                  </a:lnTo>
                  <a:lnTo>
                    <a:pt x="1263" y="68"/>
                  </a:lnTo>
                  <a:lnTo>
                    <a:pt x="1358" y="43"/>
                  </a:lnTo>
                  <a:lnTo>
                    <a:pt x="1454" y="24"/>
                  </a:lnTo>
                  <a:lnTo>
                    <a:pt x="1552" y="11"/>
                  </a:lnTo>
                  <a:lnTo>
                    <a:pt x="1650" y="3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46" name="Freeform 570"/>
            <p:cNvSpPr>
              <a:spLocks noEditPoints="1"/>
            </p:cNvSpPr>
            <p:nvPr/>
          </p:nvSpPr>
          <p:spPr bwMode="auto">
            <a:xfrm>
              <a:off x="5410201" y="5048251"/>
              <a:ext cx="469900" cy="469900"/>
            </a:xfrm>
            <a:custGeom>
              <a:avLst/>
              <a:gdLst>
                <a:gd name="T0" fmla="*/ 1013 w 2950"/>
                <a:gd name="T1" fmla="*/ 221 h 2950"/>
                <a:gd name="T2" fmla="*/ 991 w 2950"/>
                <a:gd name="T3" fmla="*/ 540 h 2950"/>
                <a:gd name="T4" fmla="*/ 907 w 2950"/>
                <a:gd name="T5" fmla="*/ 588 h 2950"/>
                <a:gd name="T6" fmla="*/ 619 w 2950"/>
                <a:gd name="T7" fmla="*/ 450 h 2950"/>
                <a:gd name="T8" fmla="*/ 555 w 2950"/>
                <a:gd name="T9" fmla="*/ 864 h 2950"/>
                <a:gd name="T10" fmla="*/ 581 w 2950"/>
                <a:gd name="T11" fmla="*/ 960 h 2950"/>
                <a:gd name="T12" fmla="*/ 487 w 2950"/>
                <a:gd name="T13" fmla="*/ 985 h 2950"/>
                <a:gd name="T14" fmla="*/ 160 w 2950"/>
                <a:gd name="T15" fmla="*/ 1243 h 2950"/>
                <a:gd name="T16" fmla="*/ 423 w 2950"/>
                <a:gd name="T17" fmla="*/ 1426 h 2950"/>
                <a:gd name="T18" fmla="*/ 423 w 2950"/>
                <a:gd name="T19" fmla="*/ 1524 h 2950"/>
                <a:gd name="T20" fmla="*/ 160 w 2950"/>
                <a:gd name="T21" fmla="*/ 1707 h 2950"/>
                <a:gd name="T22" fmla="*/ 487 w 2950"/>
                <a:gd name="T23" fmla="*/ 1965 h 2950"/>
                <a:gd name="T24" fmla="*/ 581 w 2950"/>
                <a:gd name="T25" fmla="*/ 1990 h 2950"/>
                <a:gd name="T26" fmla="*/ 555 w 2950"/>
                <a:gd name="T27" fmla="*/ 2086 h 2950"/>
                <a:gd name="T28" fmla="*/ 619 w 2950"/>
                <a:gd name="T29" fmla="*/ 2500 h 2950"/>
                <a:gd name="T30" fmla="*/ 907 w 2950"/>
                <a:gd name="T31" fmla="*/ 2362 h 2950"/>
                <a:gd name="T32" fmla="*/ 991 w 2950"/>
                <a:gd name="T33" fmla="*/ 2410 h 2950"/>
                <a:gd name="T34" fmla="*/ 1013 w 2950"/>
                <a:gd name="T35" fmla="*/ 2729 h 2950"/>
                <a:gd name="T36" fmla="*/ 1405 w 2950"/>
                <a:gd name="T37" fmla="*/ 2577 h 2950"/>
                <a:gd name="T38" fmla="*/ 1475 w 2950"/>
                <a:gd name="T39" fmla="*/ 2507 h 2950"/>
                <a:gd name="T40" fmla="*/ 1545 w 2950"/>
                <a:gd name="T41" fmla="*/ 2577 h 2950"/>
                <a:gd name="T42" fmla="*/ 1937 w 2950"/>
                <a:gd name="T43" fmla="*/ 2729 h 2950"/>
                <a:gd name="T44" fmla="*/ 1959 w 2950"/>
                <a:gd name="T45" fmla="*/ 2410 h 2950"/>
                <a:gd name="T46" fmla="*/ 2043 w 2950"/>
                <a:gd name="T47" fmla="*/ 2362 h 2950"/>
                <a:gd name="T48" fmla="*/ 2331 w 2950"/>
                <a:gd name="T49" fmla="*/ 2500 h 2950"/>
                <a:gd name="T50" fmla="*/ 2395 w 2950"/>
                <a:gd name="T51" fmla="*/ 2086 h 2950"/>
                <a:gd name="T52" fmla="*/ 2369 w 2950"/>
                <a:gd name="T53" fmla="*/ 1990 h 2950"/>
                <a:gd name="T54" fmla="*/ 2463 w 2950"/>
                <a:gd name="T55" fmla="*/ 1965 h 2950"/>
                <a:gd name="T56" fmla="*/ 2790 w 2950"/>
                <a:gd name="T57" fmla="*/ 1707 h 2950"/>
                <a:gd name="T58" fmla="*/ 2527 w 2950"/>
                <a:gd name="T59" fmla="*/ 1524 h 2950"/>
                <a:gd name="T60" fmla="*/ 2527 w 2950"/>
                <a:gd name="T61" fmla="*/ 1426 h 2950"/>
                <a:gd name="T62" fmla="*/ 2790 w 2950"/>
                <a:gd name="T63" fmla="*/ 1243 h 2950"/>
                <a:gd name="T64" fmla="*/ 2463 w 2950"/>
                <a:gd name="T65" fmla="*/ 985 h 2950"/>
                <a:gd name="T66" fmla="*/ 2369 w 2950"/>
                <a:gd name="T67" fmla="*/ 960 h 2950"/>
                <a:gd name="T68" fmla="*/ 2395 w 2950"/>
                <a:gd name="T69" fmla="*/ 864 h 2950"/>
                <a:gd name="T70" fmla="*/ 2331 w 2950"/>
                <a:gd name="T71" fmla="*/ 450 h 2950"/>
                <a:gd name="T72" fmla="*/ 2043 w 2950"/>
                <a:gd name="T73" fmla="*/ 588 h 2950"/>
                <a:gd name="T74" fmla="*/ 1959 w 2950"/>
                <a:gd name="T75" fmla="*/ 540 h 2950"/>
                <a:gd name="T76" fmla="*/ 1937 w 2950"/>
                <a:gd name="T77" fmla="*/ 221 h 2950"/>
                <a:gd name="T78" fmla="*/ 1545 w 2950"/>
                <a:gd name="T79" fmla="*/ 373 h 2950"/>
                <a:gd name="T80" fmla="*/ 1475 w 2950"/>
                <a:gd name="T81" fmla="*/ 443 h 2950"/>
                <a:gd name="T82" fmla="*/ 1405 w 2950"/>
                <a:gd name="T83" fmla="*/ 373 h 2950"/>
                <a:gd name="T84" fmla="*/ 1866 w 2950"/>
                <a:gd name="T85" fmla="*/ 53 h 2950"/>
                <a:gd name="T86" fmla="*/ 2375 w 2950"/>
                <a:gd name="T87" fmla="*/ 307 h 2950"/>
                <a:gd name="T88" fmla="*/ 2749 w 2950"/>
                <a:gd name="T89" fmla="*/ 732 h 2950"/>
                <a:gd name="T90" fmla="*/ 2937 w 2950"/>
                <a:gd name="T91" fmla="*/ 1276 h 2950"/>
                <a:gd name="T92" fmla="*/ 2897 w 2950"/>
                <a:gd name="T93" fmla="*/ 1866 h 2950"/>
                <a:gd name="T94" fmla="*/ 2643 w 2950"/>
                <a:gd name="T95" fmla="*/ 2375 h 2950"/>
                <a:gd name="T96" fmla="*/ 2218 w 2950"/>
                <a:gd name="T97" fmla="*/ 2749 h 2950"/>
                <a:gd name="T98" fmla="*/ 1674 w 2950"/>
                <a:gd name="T99" fmla="*/ 2937 h 2950"/>
                <a:gd name="T100" fmla="*/ 1084 w 2950"/>
                <a:gd name="T101" fmla="*/ 2897 h 2950"/>
                <a:gd name="T102" fmla="*/ 575 w 2950"/>
                <a:gd name="T103" fmla="*/ 2643 h 2950"/>
                <a:gd name="T104" fmla="*/ 201 w 2950"/>
                <a:gd name="T105" fmla="*/ 2218 h 2950"/>
                <a:gd name="T106" fmla="*/ 13 w 2950"/>
                <a:gd name="T107" fmla="*/ 1674 h 2950"/>
                <a:gd name="T108" fmla="*/ 53 w 2950"/>
                <a:gd name="T109" fmla="*/ 1084 h 2950"/>
                <a:gd name="T110" fmla="*/ 307 w 2950"/>
                <a:gd name="T111" fmla="*/ 575 h 2950"/>
                <a:gd name="T112" fmla="*/ 732 w 2950"/>
                <a:gd name="T113" fmla="*/ 201 h 2950"/>
                <a:gd name="T114" fmla="*/ 1276 w 2950"/>
                <a:gd name="T115" fmla="*/ 13 h 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0" h="2950">
                  <a:moveTo>
                    <a:pt x="1405" y="141"/>
                  </a:moveTo>
                  <a:lnTo>
                    <a:pt x="1323" y="148"/>
                  </a:lnTo>
                  <a:lnTo>
                    <a:pt x="1243" y="160"/>
                  </a:lnTo>
                  <a:lnTo>
                    <a:pt x="1164" y="176"/>
                  </a:lnTo>
                  <a:lnTo>
                    <a:pt x="1088" y="197"/>
                  </a:lnTo>
                  <a:lnTo>
                    <a:pt x="1013" y="221"/>
                  </a:lnTo>
                  <a:lnTo>
                    <a:pt x="939" y="251"/>
                  </a:lnTo>
                  <a:lnTo>
                    <a:pt x="868" y="285"/>
                  </a:lnTo>
                  <a:lnTo>
                    <a:pt x="985" y="487"/>
                  </a:lnTo>
                  <a:lnTo>
                    <a:pt x="991" y="503"/>
                  </a:lnTo>
                  <a:lnTo>
                    <a:pt x="993" y="522"/>
                  </a:lnTo>
                  <a:lnTo>
                    <a:pt x="991" y="540"/>
                  </a:lnTo>
                  <a:lnTo>
                    <a:pt x="985" y="555"/>
                  </a:lnTo>
                  <a:lnTo>
                    <a:pt x="974" y="570"/>
                  </a:lnTo>
                  <a:lnTo>
                    <a:pt x="960" y="581"/>
                  </a:lnTo>
                  <a:lnTo>
                    <a:pt x="942" y="588"/>
                  </a:lnTo>
                  <a:lnTo>
                    <a:pt x="925" y="590"/>
                  </a:lnTo>
                  <a:lnTo>
                    <a:pt x="907" y="588"/>
                  </a:lnTo>
                  <a:lnTo>
                    <a:pt x="890" y="582"/>
                  </a:lnTo>
                  <a:lnTo>
                    <a:pt x="876" y="570"/>
                  </a:lnTo>
                  <a:lnTo>
                    <a:pt x="864" y="555"/>
                  </a:lnTo>
                  <a:lnTo>
                    <a:pt x="747" y="355"/>
                  </a:lnTo>
                  <a:lnTo>
                    <a:pt x="682" y="401"/>
                  </a:lnTo>
                  <a:lnTo>
                    <a:pt x="619" y="450"/>
                  </a:lnTo>
                  <a:lnTo>
                    <a:pt x="560" y="503"/>
                  </a:lnTo>
                  <a:lnTo>
                    <a:pt x="503" y="560"/>
                  </a:lnTo>
                  <a:lnTo>
                    <a:pt x="450" y="619"/>
                  </a:lnTo>
                  <a:lnTo>
                    <a:pt x="401" y="682"/>
                  </a:lnTo>
                  <a:lnTo>
                    <a:pt x="355" y="747"/>
                  </a:lnTo>
                  <a:lnTo>
                    <a:pt x="555" y="864"/>
                  </a:lnTo>
                  <a:lnTo>
                    <a:pt x="570" y="876"/>
                  </a:lnTo>
                  <a:lnTo>
                    <a:pt x="582" y="890"/>
                  </a:lnTo>
                  <a:lnTo>
                    <a:pt x="588" y="907"/>
                  </a:lnTo>
                  <a:lnTo>
                    <a:pt x="590" y="923"/>
                  </a:lnTo>
                  <a:lnTo>
                    <a:pt x="588" y="942"/>
                  </a:lnTo>
                  <a:lnTo>
                    <a:pt x="581" y="960"/>
                  </a:lnTo>
                  <a:lnTo>
                    <a:pt x="570" y="974"/>
                  </a:lnTo>
                  <a:lnTo>
                    <a:pt x="555" y="985"/>
                  </a:lnTo>
                  <a:lnTo>
                    <a:pt x="538" y="991"/>
                  </a:lnTo>
                  <a:lnTo>
                    <a:pt x="520" y="993"/>
                  </a:lnTo>
                  <a:lnTo>
                    <a:pt x="503" y="991"/>
                  </a:lnTo>
                  <a:lnTo>
                    <a:pt x="487" y="985"/>
                  </a:lnTo>
                  <a:lnTo>
                    <a:pt x="285" y="868"/>
                  </a:lnTo>
                  <a:lnTo>
                    <a:pt x="251" y="939"/>
                  </a:lnTo>
                  <a:lnTo>
                    <a:pt x="221" y="1013"/>
                  </a:lnTo>
                  <a:lnTo>
                    <a:pt x="197" y="1088"/>
                  </a:lnTo>
                  <a:lnTo>
                    <a:pt x="176" y="1164"/>
                  </a:lnTo>
                  <a:lnTo>
                    <a:pt x="160" y="1243"/>
                  </a:lnTo>
                  <a:lnTo>
                    <a:pt x="148" y="1323"/>
                  </a:lnTo>
                  <a:lnTo>
                    <a:pt x="141" y="1405"/>
                  </a:lnTo>
                  <a:lnTo>
                    <a:pt x="373" y="1405"/>
                  </a:lnTo>
                  <a:lnTo>
                    <a:pt x="392" y="1408"/>
                  </a:lnTo>
                  <a:lnTo>
                    <a:pt x="409" y="1415"/>
                  </a:lnTo>
                  <a:lnTo>
                    <a:pt x="423" y="1426"/>
                  </a:lnTo>
                  <a:lnTo>
                    <a:pt x="433" y="1440"/>
                  </a:lnTo>
                  <a:lnTo>
                    <a:pt x="441" y="1457"/>
                  </a:lnTo>
                  <a:lnTo>
                    <a:pt x="443" y="1475"/>
                  </a:lnTo>
                  <a:lnTo>
                    <a:pt x="441" y="1493"/>
                  </a:lnTo>
                  <a:lnTo>
                    <a:pt x="433" y="1510"/>
                  </a:lnTo>
                  <a:lnTo>
                    <a:pt x="423" y="1524"/>
                  </a:lnTo>
                  <a:lnTo>
                    <a:pt x="409" y="1535"/>
                  </a:lnTo>
                  <a:lnTo>
                    <a:pt x="392" y="1542"/>
                  </a:lnTo>
                  <a:lnTo>
                    <a:pt x="373" y="1545"/>
                  </a:lnTo>
                  <a:lnTo>
                    <a:pt x="141" y="1545"/>
                  </a:lnTo>
                  <a:lnTo>
                    <a:pt x="148" y="1627"/>
                  </a:lnTo>
                  <a:lnTo>
                    <a:pt x="160" y="1707"/>
                  </a:lnTo>
                  <a:lnTo>
                    <a:pt x="176" y="1786"/>
                  </a:lnTo>
                  <a:lnTo>
                    <a:pt x="197" y="1862"/>
                  </a:lnTo>
                  <a:lnTo>
                    <a:pt x="221" y="1937"/>
                  </a:lnTo>
                  <a:lnTo>
                    <a:pt x="251" y="2011"/>
                  </a:lnTo>
                  <a:lnTo>
                    <a:pt x="285" y="2082"/>
                  </a:lnTo>
                  <a:lnTo>
                    <a:pt x="487" y="1965"/>
                  </a:lnTo>
                  <a:lnTo>
                    <a:pt x="503" y="1959"/>
                  </a:lnTo>
                  <a:lnTo>
                    <a:pt x="522" y="1957"/>
                  </a:lnTo>
                  <a:lnTo>
                    <a:pt x="540" y="1959"/>
                  </a:lnTo>
                  <a:lnTo>
                    <a:pt x="555" y="1965"/>
                  </a:lnTo>
                  <a:lnTo>
                    <a:pt x="570" y="1976"/>
                  </a:lnTo>
                  <a:lnTo>
                    <a:pt x="581" y="1990"/>
                  </a:lnTo>
                  <a:lnTo>
                    <a:pt x="588" y="2008"/>
                  </a:lnTo>
                  <a:lnTo>
                    <a:pt x="590" y="2027"/>
                  </a:lnTo>
                  <a:lnTo>
                    <a:pt x="588" y="2043"/>
                  </a:lnTo>
                  <a:lnTo>
                    <a:pt x="582" y="2060"/>
                  </a:lnTo>
                  <a:lnTo>
                    <a:pt x="570" y="2074"/>
                  </a:lnTo>
                  <a:lnTo>
                    <a:pt x="555" y="2086"/>
                  </a:lnTo>
                  <a:lnTo>
                    <a:pt x="355" y="2203"/>
                  </a:lnTo>
                  <a:lnTo>
                    <a:pt x="401" y="2268"/>
                  </a:lnTo>
                  <a:lnTo>
                    <a:pt x="450" y="2331"/>
                  </a:lnTo>
                  <a:lnTo>
                    <a:pt x="503" y="2390"/>
                  </a:lnTo>
                  <a:lnTo>
                    <a:pt x="560" y="2447"/>
                  </a:lnTo>
                  <a:lnTo>
                    <a:pt x="619" y="2500"/>
                  </a:lnTo>
                  <a:lnTo>
                    <a:pt x="682" y="2549"/>
                  </a:lnTo>
                  <a:lnTo>
                    <a:pt x="747" y="2595"/>
                  </a:lnTo>
                  <a:lnTo>
                    <a:pt x="864" y="2395"/>
                  </a:lnTo>
                  <a:lnTo>
                    <a:pt x="876" y="2380"/>
                  </a:lnTo>
                  <a:lnTo>
                    <a:pt x="890" y="2368"/>
                  </a:lnTo>
                  <a:lnTo>
                    <a:pt x="907" y="2362"/>
                  </a:lnTo>
                  <a:lnTo>
                    <a:pt x="923" y="2360"/>
                  </a:lnTo>
                  <a:lnTo>
                    <a:pt x="942" y="2362"/>
                  </a:lnTo>
                  <a:lnTo>
                    <a:pt x="960" y="2369"/>
                  </a:lnTo>
                  <a:lnTo>
                    <a:pt x="974" y="2380"/>
                  </a:lnTo>
                  <a:lnTo>
                    <a:pt x="985" y="2395"/>
                  </a:lnTo>
                  <a:lnTo>
                    <a:pt x="991" y="2410"/>
                  </a:lnTo>
                  <a:lnTo>
                    <a:pt x="993" y="2428"/>
                  </a:lnTo>
                  <a:lnTo>
                    <a:pt x="991" y="2447"/>
                  </a:lnTo>
                  <a:lnTo>
                    <a:pt x="985" y="2463"/>
                  </a:lnTo>
                  <a:lnTo>
                    <a:pt x="868" y="2665"/>
                  </a:lnTo>
                  <a:lnTo>
                    <a:pt x="939" y="2699"/>
                  </a:lnTo>
                  <a:lnTo>
                    <a:pt x="1013" y="2729"/>
                  </a:lnTo>
                  <a:lnTo>
                    <a:pt x="1088" y="2753"/>
                  </a:lnTo>
                  <a:lnTo>
                    <a:pt x="1164" y="2774"/>
                  </a:lnTo>
                  <a:lnTo>
                    <a:pt x="1243" y="2790"/>
                  </a:lnTo>
                  <a:lnTo>
                    <a:pt x="1323" y="2802"/>
                  </a:lnTo>
                  <a:lnTo>
                    <a:pt x="1405" y="2809"/>
                  </a:lnTo>
                  <a:lnTo>
                    <a:pt x="1405" y="2577"/>
                  </a:lnTo>
                  <a:lnTo>
                    <a:pt x="1408" y="2558"/>
                  </a:lnTo>
                  <a:lnTo>
                    <a:pt x="1415" y="2541"/>
                  </a:lnTo>
                  <a:lnTo>
                    <a:pt x="1426" y="2527"/>
                  </a:lnTo>
                  <a:lnTo>
                    <a:pt x="1440" y="2517"/>
                  </a:lnTo>
                  <a:lnTo>
                    <a:pt x="1457" y="2509"/>
                  </a:lnTo>
                  <a:lnTo>
                    <a:pt x="1475" y="2507"/>
                  </a:lnTo>
                  <a:lnTo>
                    <a:pt x="1493" y="2509"/>
                  </a:lnTo>
                  <a:lnTo>
                    <a:pt x="1510" y="2517"/>
                  </a:lnTo>
                  <a:lnTo>
                    <a:pt x="1524" y="2527"/>
                  </a:lnTo>
                  <a:lnTo>
                    <a:pt x="1535" y="2541"/>
                  </a:lnTo>
                  <a:lnTo>
                    <a:pt x="1542" y="2558"/>
                  </a:lnTo>
                  <a:lnTo>
                    <a:pt x="1545" y="2577"/>
                  </a:lnTo>
                  <a:lnTo>
                    <a:pt x="1545" y="2809"/>
                  </a:lnTo>
                  <a:lnTo>
                    <a:pt x="1627" y="2802"/>
                  </a:lnTo>
                  <a:lnTo>
                    <a:pt x="1707" y="2790"/>
                  </a:lnTo>
                  <a:lnTo>
                    <a:pt x="1786" y="2774"/>
                  </a:lnTo>
                  <a:lnTo>
                    <a:pt x="1862" y="2753"/>
                  </a:lnTo>
                  <a:lnTo>
                    <a:pt x="1937" y="2729"/>
                  </a:lnTo>
                  <a:lnTo>
                    <a:pt x="2011" y="2699"/>
                  </a:lnTo>
                  <a:lnTo>
                    <a:pt x="2082" y="2665"/>
                  </a:lnTo>
                  <a:lnTo>
                    <a:pt x="1965" y="2463"/>
                  </a:lnTo>
                  <a:lnTo>
                    <a:pt x="1959" y="2447"/>
                  </a:lnTo>
                  <a:lnTo>
                    <a:pt x="1957" y="2428"/>
                  </a:lnTo>
                  <a:lnTo>
                    <a:pt x="1959" y="2410"/>
                  </a:lnTo>
                  <a:lnTo>
                    <a:pt x="1965" y="2395"/>
                  </a:lnTo>
                  <a:lnTo>
                    <a:pt x="1976" y="2380"/>
                  </a:lnTo>
                  <a:lnTo>
                    <a:pt x="1990" y="2369"/>
                  </a:lnTo>
                  <a:lnTo>
                    <a:pt x="2008" y="2362"/>
                  </a:lnTo>
                  <a:lnTo>
                    <a:pt x="2027" y="2360"/>
                  </a:lnTo>
                  <a:lnTo>
                    <a:pt x="2043" y="2362"/>
                  </a:lnTo>
                  <a:lnTo>
                    <a:pt x="2060" y="2368"/>
                  </a:lnTo>
                  <a:lnTo>
                    <a:pt x="2074" y="2380"/>
                  </a:lnTo>
                  <a:lnTo>
                    <a:pt x="2086" y="2395"/>
                  </a:lnTo>
                  <a:lnTo>
                    <a:pt x="2203" y="2595"/>
                  </a:lnTo>
                  <a:lnTo>
                    <a:pt x="2268" y="2549"/>
                  </a:lnTo>
                  <a:lnTo>
                    <a:pt x="2331" y="2500"/>
                  </a:lnTo>
                  <a:lnTo>
                    <a:pt x="2390" y="2447"/>
                  </a:lnTo>
                  <a:lnTo>
                    <a:pt x="2447" y="2390"/>
                  </a:lnTo>
                  <a:lnTo>
                    <a:pt x="2500" y="2331"/>
                  </a:lnTo>
                  <a:lnTo>
                    <a:pt x="2549" y="2268"/>
                  </a:lnTo>
                  <a:lnTo>
                    <a:pt x="2595" y="2203"/>
                  </a:lnTo>
                  <a:lnTo>
                    <a:pt x="2395" y="2086"/>
                  </a:lnTo>
                  <a:lnTo>
                    <a:pt x="2380" y="2074"/>
                  </a:lnTo>
                  <a:lnTo>
                    <a:pt x="2368" y="2060"/>
                  </a:lnTo>
                  <a:lnTo>
                    <a:pt x="2362" y="2043"/>
                  </a:lnTo>
                  <a:lnTo>
                    <a:pt x="2360" y="2027"/>
                  </a:lnTo>
                  <a:lnTo>
                    <a:pt x="2362" y="2008"/>
                  </a:lnTo>
                  <a:lnTo>
                    <a:pt x="2369" y="1990"/>
                  </a:lnTo>
                  <a:lnTo>
                    <a:pt x="2380" y="1976"/>
                  </a:lnTo>
                  <a:lnTo>
                    <a:pt x="2395" y="1965"/>
                  </a:lnTo>
                  <a:lnTo>
                    <a:pt x="2410" y="1959"/>
                  </a:lnTo>
                  <a:lnTo>
                    <a:pt x="2428" y="1957"/>
                  </a:lnTo>
                  <a:lnTo>
                    <a:pt x="2447" y="1959"/>
                  </a:lnTo>
                  <a:lnTo>
                    <a:pt x="2463" y="1965"/>
                  </a:lnTo>
                  <a:lnTo>
                    <a:pt x="2665" y="2082"/>
                  </a:lnTo>
                  <a:lnTo>
                    <a:pt x="2699" y="2011"/>
                  </a:lnTo>
                  <a:lnTo>
                    <a:pt x="2729" y="1937"/>
                  </a:lnTo>
                  <a:lnTo>
                    <a:pt x="2753" y="1862"/>
                  </a:lnTo>
                  <a:lnTo>
                    <a:pt x="2774" y="1786"/>
                  </a:lnTo>
                  <a:lnTo>
                    <a:pt x="2790" y="1707"/>
                  </a:lnTo>
                  <a:lnTo>
                    <a:pt x="2802" y="1627"/>
                  </a:lnTo>
                  <a:lnTo>
                    <a:pt x="2809" y="1545"/>
                  </a:lnTo>
                  <a:lnTo>
                    <a:pt x="2577" y="1545"/>
                  </a:lnTo>
                  <a:lnTo>
                    <a:pt x="2558" y="1542"/>
                  </a:lnTo>
                  <a:lnTo>
                    <a:pt x="2541" y="1535"/>
                  </a:lnTo>
                  <a:lnTo>
                    <a:pt x="2527" y="1524"/>
                  </a:lnTo>
                  <a:lnTo>
                    <a:pt x="2517" y="1510"/>
                  </a:lnTo>
                  <a:lnTo>
                    <a:pt x="2509" y="1493"/>
                  </a:lnTo>
                  <a:lnTo>
                    <a:pt x="2507" y="1475"/>
                  </a:lnTo>
                  <a:lnTo>
                    <a:pt x="2509" y="1457"/>
                  </a:lnTo>
                  <a:lnTo>
                    <a:pt x="2517" y="1440"/>
                  </a:lnTo>
                  <a:lnTo>
                    <a:pt x="2527" y="1426"/>
                  </a:lnTo>
                  <a:lnTo>
                    <a:pt x="2541" y="1415"/>
                  </a:lnTo>
                  <a:lnTo>
                    <a:pt x="2558" y="1408"/>
                  </a:lnTo>
                  <a:lnTo>
                    <a:pt x="2577" y="1405"/>
                  </a:lnTo>
                  <a:lnTo>
                    <a:pt x="2809" y="1405"/>
                  </a:lnTo>
                  <a:lnTo>
                    <a:pt x="2802" y="1323"/>
                  </a:lnTo>
                  <a:lnTo>
                    <a:pt x="2790" y="1243"/>
                  </a:lnTo>
                  <a:lnTo>
                    <a:pt x="2774" y="1164"/>
                  </a:lnTo>
                  <a:lnTo>
                    <a:pt x="2753" y="1088"/>
                  </a:lnTo>
                  <a:lnTo>
                    <a:pt x="2729" y="1013"/>
                  </a:lnTo>
                  <a:lnTo>
                    <a:pt x="2699" y="939"/>
                  </a:lnTo>
                  <a:lnTo>
                    <a:pt x="2665" y="868"/>
                  </a:lnTo>
                  <a:lnTo>
                    <a:pt x="2463" y="985"/>
                  </a:lnTo>
                  <a:lnTo>
                    <a:pt x="2447" y="991"/>
                  </a:lnTo>
                  <a:lnTo>
                    <a:pt x="2430" y="993"/>
                  </a:lnTo>
                  <a:lnTo>
                    <a:pt x="2412" y="991"/>
                  </a:lnTo>
                  <a:lnTo>
                    <a:pt x="2395" y="985"/>
                  </a:lnTo>
                  <a:lnTo>
                    <a:pt x="2380" y="974"/>
                  </a:lnTo>
                  <a:lnTo>
                    <a:pt x="2369" y="960"/>
                  </a:lnTo>
                  <a:lnTo>
                    <a:pt x="2362" y="942"/>
                  </a:lnTo>
                  <a:lnTo>
                    <a:pt x="2360" y="923"/>
                  </a:lnTo>
                  <a:lnTo>
                    <a:pt x="2362" y="907"/>
                  </a:lnTo>
                  <a:lnTo>
                    <a:pt x="2368" y="890"/>
                  </a:lnTo>
                  <a:lnTo>
                    <a:pt x="2380" y="876"/>
                  </a:lnTo>
                  <a:lnTo>
                    <a:pt x="2395" y="864"/>
                  </a:lnTo>
                  <a:lnTo>
                    <a:pt x="2595" y="747"/>
                  </a:lnTo>
                  <a:lnTo>
                    <a:pt x="2549" y="682"/>
                  </a:lnTo>
                  <a:lnTo>
                    <a:pt x="2500" y="619"/>
                  </a:lnTo>
                  <a:lnTo>
                    <a:pt x="2447" y="560"/>
                  </a:lnTo>
                  <a:lnTo>
                    <a:pt x="2390" y="503"/>
                  </a:lnTo>
                  <a:lnTo>
                    <a:pt x="2331" y="450"/>
                  </a:lnTo>
                  <a:lnTo>
                    <a:pt x="2268" y="401"/>
                  </a:lnTo>
                  <a:lnTo>
                    <a:pt x="2203" y="355"/>
                  </a:lnTo>
                  <a:lnTo>
                    <a:pt x="2086" y="555"/>
                  </a:lnTo>
                  <a:lnTo>
                    <a:pt x="2074" y="570"/>
                  </a:lnTo>
                  <a:lnTo>
                    <a:pt x="2060" y="582"/>
                  </a:lnTo>
                  <a:lnTo>
                    <a:pt x="2043" y="588"/>
                  </a:lnTo>
                  <a:lnTo>
                    <a:pt x="2025" y="590"/>
                  </a:lnTo>
                  <a:lnTo>
                    <a:pt x="2008" y="588"/>
                  </a:lnTo>
                  <a:lnTo>
                    <a:pt x="1990" y="581"/>
                  </a:lnTo>
                  <a:lnTo>
                    <a:pt x="1976" y="570"/>
                  </a:lnTo>
                  <a:lnTo>
                    <a:pt x="1965" y="555"/>
                  </a:lnTo>
                  <a:lnTo>
                    <a:pt x="1959" y="540"/>
                  </a:lnTo>
                  <a:lnTo>
                    <a:pt x="1957" y="522"/>
                  </a:lnTo>
                  <a:lnTo>
                    <a:pt x="1959" y="503"/>
                  </a:lnTo>
                  <a:lnTo>
                    <a:pt x="1965" y="487"/>
                  </a:lnTo>
                  <a:lnTo>
                    <a:pt x="2082" y="285"/>
                  </a:lnTo>
                  <a:lnTo>
                    <a:pt x="2011" y="251"/>
                  </a:lnTo>
                  <a:lnTo>
                    <a:pt x="1937" y="221"/>
                  </a:lnTo>
                  <a:lnTo>
                    <a:pt x="1862" y="197"/>
                  </a:lnTo>
                  <a:lnTo>
                    <a:pt x="1786" y="176"/>
                  </a:lnTo>
                  <a:lnTo>
                    <a:pt x="1707" y="160"/>
                  </a:lnTo>
                  <a:lnTo>
                    <a:pt x="1627" y="148"/>
                  </a:lnTo>
                  <a:lnTo>
                    <a:pt x="1545" y="141"/>
                  </a:lnTo>
                  <a:lnTo>
                    <a:pt x="1545" y="373"/>
                  </a:lnTo>
                  <a:lnTo>
                    <a:pt x="1542" y="392"/>
                  </a:lnTo>
                  <a:lnTo>
                    <a:pt x="1535" y="409"/>
                  </a:lnTo>
                  <a:lnTo>
                    <a:pt x="1524" y="423"/>
                  </a:lnTo>
                  <a:lnTo>
                    <a:pt x="1510" y="433"/>
                  </a:lnTo>
                  <a:lnTo>
                    <a:pt x="1493" y="441"/>
                  </a:lnTo>
                  <a:lnTo>
                    <a:pt x="1475" y="443"/>
                  </a:lnTo>
                  <a:lnTo>
                    <a:pt x="1457" y="441"/>
                  </a:lnTo>
                  <a:lnTo>
                    <a:pt x="1440" y="433"/>
                  </a:lnTo>
                  <a:lnTo>
                    <a:pt x="1426" y="423"/>
                  </a:lnTo>
                  <a:lnTo>
                    <a:pt x="1415" y="409"/>
                  </a:lnTo>
                  <a:lnTo>
                    <a:pt x="1408" y="392"/>
                  </a:lnTo>
                  <a:lnTo>
                    <a:pt x="1405" y="373"/>
                  </a:lnTo>
                  <a:lnTo>
                    <a:pt x="1405" y="141"/>
                  </a:lnTo>
                  <a:close/>
                  <a:moveTo>
                    <a:pt x="1475" y="0"/>
                  </a:moveTo>
                  <a:lnTo>
                    <a:pt x="1576" y="3"/>
                  </a:lnTo>
                  <a:lnTo>
                    <a:pt x="1674" y="13"/>
                  </a:lnTo>
                  <a:lnTo>
                    <a:pt x="1772" y="29"/>
                  </a:lnTo>
                  <a:lnTo>
                    <a:pt x="1866" y="53"/>
                  </a:lnTo>
                  <a:lnTo>
                    <a:pt x="1959" y="81"/>
                  </a:lnTo>
                  <a:lnTo>
                    <a:pt x="2049" y="116"/>
                  </a:lnTo>
                  <a:lnTo>
                    <a:pt x="2136" y="156"/>
                  </a:lnTo>
                  <a:lnTo>
                    <a:pt x="2218" y="201"/>
                  </a:lnTo>
                  <a:lnTo>
                    <a:pt x="2299" y="252"/>
                  </a:lnTo>
                  <a:lnTo>
                    <a:pt x="2375" y="307"/>
                  </a:lnTo>
                  <a:lnTo>
                    <a:pt x="2449" y="368"/>
                  </a:lnTo>
                  <a:lnTo>
                    <a:pt x="2518" y="432"/>
                  </a:lnTo>
                  <a:lnTo>
                    <a:pt x="2582" y="501"/>
                  </a:lnTo>
                  <a:lnTo>
                    <a:pt x="2643" y="575"/>
                  </a:lnTo>
                  <a:lnTo>
                    <a:pt x="2698" y="651"/>
                  </a:lnTo>
                  <a:lnTo>
                    <a:pt x="2749" y="732"/>
                  </a:lnTo>
                  <a:lnTo>
                    <a:pt x="2794" y="814"/>
                  </a:lnTo>
                  <a:lnTo>
                    <a:pt x="2834" y="901"/>
                  </a:lnTo>
                  <a:lnTo>
                    <a:pt x="2869" y="991"/>
                  </a:lnTo>
                  <a:lnTo>
                    <a:pt x="2897" y="1084"/>
                  </a:lnTo>
                  <a:lnTo>
                    <a:pt x="2921" y="1178"/>
                  </a:lnTo>
                  <a:lnTo>
                    <a:pt x="2937" y="1276"/>
                  </a:lnTo>
                  <a:lnTo>
                    <a:pt x="2947" y="1374"/>
                  </a:lnTo>
                  <a:lnTo>
                    <a:pt x="2950" y="1475"/>
                  </a:lnTo>
                  <a:lnTo>
                    <a:pt x="2947" y="1576"/>
                  </a:lnTo>
                  <a:lnTo>
                    <a:pt x="2937" y="1674"/>
                  </a:lnTo>
                  <a:lnTo>
                    <a:pt x="2921" y="1772"/>
                  </a:lnTo>
                  <a:lnTo>
                    <a:pt x="2897" y="1866"/>
                  </a:lnTo>
                  <a:lnTo>
                    <a:pt x="2869" y="1959"/>
                  </a:lnTo>
                  <a:lnTo>
                    <a:pt x="2834" y="2049"/>
                  </a:lnTo>
                  <a:lnTo>
                    <a:pt x="2794" y="2136"/>
                  </a:lnTo>
                  <a:lnTo>
                    <a:pt x="2749" y="2218"/>
                  </a:lnTo>
                  <a:lnTo>
                    <a:pt x="2698" y="2299"/>
                  </a:lnTo>
                  <a:lnTo>
                    <a:pt x="2643" y="2375"/>
                  </a:lnTo>
                  <a:lnTo>
                    <a:pt x="2582" y="2449"/>
                  </a:lnTo>
                  <a:lnTo>
                    <a:pt x="2518" y="2518"/>
                  </a:lnTo>
                  <a:lnTo>
                    <a:pt x="2449" y="2582"/>
                  </a:lnTo>
                  <a:lnTo>
                    <a:pt x="2375" y="2643"/>
                  </a:lnTo>
                  <a:lnTo>
                    <a:pt x="2299" y="2698"/>
                  </a:lnTo>
                  <a:lnTo>
                    <a:pt x="2218" y="2749"/>
                  </a:lnTo>
                  <a:lnTo>
                    <a:pt x="2136" y="2794"/>
                  </a:lnTo>
                  <a:lnTo>
                    <a:pt x="2049" y="2834"/>
                  </a:lnTo>
                  <a:lnTo>
                    <a:pt x="1959" y="2869"/>
                  </a:lnTo>
                  <a:lnTo>
                    <a:pt x="1866" y="2897"/>
                  </a:lnTo>
                  <a:lnTo>
                    <a:pt x="1772" y="2921"/>
                  </a:lnTo>
                  <a:lnTo>
                    <a:pt x="1674" y="2937"/>
                  </a:lnTo>
                  <a:lnTo>
                    <a:pt x="1576" y="2947"/>
                  </a:lnTo>
                  <a:lnTo>
                    <a:pt x="1475" y="2950"/>
                  </a:lnTo>
                  <a:lnTo>
                    <a:pt x="1374" y="2947"/>
                  </a:lnTo>
                  <a:lnTo>
                    <a:pt x="1276" y="2937"/>
                  </a:lnTo>
                  <a:lnTo>
                    <a:pt x="1178" y="2921"/>
                  </a:lnTo>
                  <a:lnTo>
                    <a:pt x="1084" y="2897"/>
                  </a:lnTo>
                  <a:lnTo>
                    <a:pt x="991" y="2869"/>
                  </a:lnTo>
                  <a:lnTo>
                    <a:pt x="901" y="2834"/>
                  </a:lnTo>
                  <a:lnTo>
                    <a:pt x="814" y="2794"/>
                  </a:lnTo>
                  <a:lnTo>
                    <a:pt x="732" y="2749"/>
                  </a:lnTo>
                  <a:lnTo>
                    <a:pt x="651" y="2698"/>
                  </a:lnTo>
                  <a:lnTo>
                    <a:pt x="575" y="2643"/>
                  </a:lnTo>
                  <a:lnTo>
                    <a:pt x="501" y="2582"/>
                  </a:lnTo>
                  <a:lnTo>
                    <a:pt x="432" y="2518"/>
                  </a:lnTo>
                  <a:lnTo>
                    <a:pt x="368" y="2449"/>
                  </a:lnTo>
                  <a:lnTo>
                    <a:pt x="307" y="2375"/>
                  </a:lnTo>
                  <a:lnTo>
                    <a:pt x="252" y="2299"/>
                  </a:lnTo>
                  <a:lnTo>
                    <a:pt x="201" y="2218"/>
                  </a:lnTo>
                  <a:lnTo>
                    <a:pt x="156" y="2136"/>
                  </a:lnTo>
                  <a:lnTo>
                    <a:pt x="116" y="2049"/>
                  </a:lnTo>
                  <a:lnTo>
                    <a:pt x="81" y="1959"/>
                  </a:lnTo>
                  <a:lnTo>
                    <a:pt x="53" y="1866"/>
                  </a:lnTo>
                  <a:lnTo>
                    <a:pt x="29" y="1772"/>
                  </a:lnTo>
                  <a:lnTo>
                    <a:pt x="13" y="1674"/>
                  </a:lnTo>
                  <a:lnTo>
                    <a:pt x="3" y="1576"/>
                  </a:lnTo>
                  <a:lnTo>
                    <a:pt x="0" y="1475"/>
                  </a:lnTo>
                  <a:lnTo>
                    <a:pt x="3" y="1374"/>
                  </a:lnTo>
                  <a:lnTo>
                    <a:pt x="13" y="1276"/>
                  </a:lnTo>
                  <a:lnTo>
                    <a:pt x="29" y="1178"/>
                  </a:lnTo>
                  <a:lnTo>
                    <a:pt x="53" y="1084"/>
                  </a:lnTo>
                  <a:lnTo>
                    <a:pt x="81" y="991"/>
                  </a:lnTo>
                  <a:lnTo>
                    <a:pt x="116" y="901"/>
                  </a:lnTo>
                  <a:lnTo>
                    <a:pt x="156" y="814"/>
                  </a:lnTo>
                  <a:lnTo>
                    <a:pt x="201" y="732"/>
                  </a:lnTo>
                  <a:lnTo>
                    <a:pt x="252" y="651"/>
                  </a:lnTo>
                  <a:lnTo>
                    <a:pt x="307" y="575"/>
                  </a:lnTo>
                  <a:lnTo>
                    <a:pt x="368" y="501"/>
                  </a:lnTo>
                  <a:lnTo>
                    <a:pt x="432" y="432"/>
                  </a:lnTo>
                  <a:lnTo>
                    <a:pt x="501" y="368"/>
                  </a:lnTo>
                  <a:lnTo>
                    <a:pt x="575" y="307"/>
                  </a:lnTo>
                  <a:lnTo>
                    <a:pt x="651" y="252"/>
                  </a:lnTo>
                  <a:lnTo>
                    <a:pt x="732" y="201"/>
                  </a:lnTo>
                  <a:lnTo>
                    <a:pt x="814" y="156"/>
                  </a:lnTo>
                  <a:lnTo>
                    <a:pt x="901" y="116"/>
                  </a:lnTo>
                  <a:lnTo>
                    <a:pt x="991" y="81"/>
                  </a:lnTo>
                  <a:lnTo>
                    <a:pt x="1084" y="53"/>
                  </a:lnTo>
                  <a:lnTo>
                    <a:pt x="1178" y="29"/>
                  </a:lnTo>
                  <a:lnTo>
                    <a:pt x="1276" y="13"/>
                  </a:lnTo>
                  <a:lnTo>
                    <a:pt x="1374" y="3"/>
                  </a:lnTo>
                  <a:lnTo>
                    <a:pt x="1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47" name="Freeform 571"/>
            <p:cNvSpPr>
              <a:spLocks noEditPoints="1"/>
            </p:cNvSpPr>
            <p:nvPr/>
          </p:nvSpPr>
          <p:spPr bwMode="auto">
            <a:xfrm>
              <a:off x="5600701" y="5170488"/>
              <a:ext cx="77788" cy="180975"/>
            </a:xfrm>
            <a:custGeom>
              <a:avLst/>
              <a:gdLst>
                <a:gd name="T0" fmla="*/ 260 w 484"/>
                <a:gd name="T1" fmla="*/ 647 h 1142"/>
                <a:gd name="T2" fmla="*/ 230 w 484"/>
                <a:gd name="T3" fmla="*/ 664 h 1142"/>
                <a:gd name="T4" fmla="*/ 213 w 484"/>
                <a:gd name="T5" fmla="*/ 694 h 1142"/>
                <a:gd name="T6" fmla="*/ 213 w 484"/>
                <a:gd name="T7" fmla="*/ 730 h 1142"/>
                <a:gd name="T8" fmla="*/ 230 w 484"/>
                <a:gd name="T9" fmla="*/ 760 h 1142"/>
                <a:gd name="T10" fmla="*/ 260 w 484"/>
                <a:gd name="T11" fmla="*/ 777 h 1142"/>
                <a:gd name="T12" fmla="*/ 296 w 484"/>
                <a:gd name="T13" fmla="*/ 777 h 1142"/>
                <a:gd name="T14" fmla="*/ 326 w 484"/>
                <a:gd name="T15" fmla="*/ 760 h 1142"/>
                <a:gd name="T16" fmla="*/ 343 w 484"/>
                <a:gd name="T17" fmla="*/ 730 h 1142"/>
                <a:gd name="T18" fmla="*/ 343 w 484"/>
                <a:gd name="T19" fmla="*/ 694 h 1142"/>
                <a:gd name="T20" fmla="*/ 326 w 484"/>
                <a:gd name="T21" fmla="*/ 664 h 1142"/>
                <a:gd name="T22" fmla="*/ 296 w 484"/>
                <a:gd name="T23" fmla="*/ 647 h 1142"/>
                <a:gd name="T24" fmla="*/ 278 w 484"/>
                <a:gd name="T25" fmla="*/ 0 h 1142"/>
                <a:gd name="T26" fmla="*/ 313 w 484"/>
                <a:gd name="T27" fmla="*/ 10 h 1142"/>
                <a:gd name="T28" fmla="*/ 338 w 484"/>
                <a:gd name="T29" fmla="*/ 35 h 1142"/>
                <a:gd name="T30" fmla="*/ 348 w 484"/>
                <a:gd name="T31" fmla="*/ 70 h 1142"/>
                <a:gd name="T32" fmla="*/ 377 w 484"/>
                <a:gd name="T33" fmla="*/ 531 h 1142"/>
                <a:gd name="T34" fmla="*/ 425 w 484"/>
                <a:gd name="T35" fmla="*/ 569 h 1142"/>
                <a:gd name="T36" fmla="*/ 463 w 484"/>
                <a:gd name="T37" fmla="*/ 619 h 1142"/>
                <a:gd name="T38" fmla="*/ 482 w 484"/>
                <a:gd name="T39" fmla="*/ 679 h 1142"/>
                <a:gd name="T40" fmla="*/ 481 w 484"/>
                <a:gd name="T41" fmla="*/ 749 h 1142"/>
                <a:gd name="T42" fmla="*/ 456 w 484"/>
                <a:gd name="T43" fmla="*/ 816 h 1142"/>
                <a:gd name="T44" fmla="*/ 411 w 484"/>
                <a:gd name="T45" fmla="*/ 870 h 1142"/>
                <a:gd name="T46" fmla="*/ 350 w 484"/>
                <a:gd name="T47" fmla="*/ 905 h 1142"/>
                <a:gd name="T48" fmla="*/ 277 w 484"/>
                <a:gd name="T49" fmla="*/ 918 h 1142"/>
                <a:gd name="T50" fmla="*/ 241 w 484"/>
                <a:gd name="T51" fmla="*/ 915 h 1142"/>
                <a:gd name="T52" fmla="*/ 119 w 484"/>
                <a:gd name="T53" fmla="*/ 1121 h 1142"/>
                <a:gd name="T54" fmla="*/ 88 w 484"/>
                <a:gd name="T55" fmla="*/ 1139 h 1142"/>
                <a:gd name="T56" fmla="*/ 52 w 484"/>
                <a:gd name="T57" fmla="*/ 1139 h 1142"/>
                <a:gd name="T58" fmla="*/ 20 w 484"/>
                <a:gd name="T59" fmla="*/ 1120 h 1142"/>
                <a:gd name="T60" fmla="*/ 3 w 484"/>
                <a:gd name="T61" fmla="*/ 1090 h 1142"/>
                <a:gd name="T62" fmla="*/ 3 w 484"/>
                <a:gd name="T63" fmla="*/ 1055 h 1142"/>
                <a:gd name="T64" fmla="*/ 121 w 484"/>
                <a:gd name="T65" fmla="*/ 846 h 1142"/>
                <a:gd name="T66" fmla="*/ 90 w 484"/>
                <a:gd name="T67" fmla="*/ 797 h 1142"/>
                <a:gd name="T68" fmla="*/ 74 w 484"/>
                <a:gd name="T69" fmla="*/ 742 h 1142"/>
                <a:gd name="T70" fmla="*/ 74 w 484"/>
                <a:gd name="T71" fmla="*/ 679 h 1142"/>
                <a:gd name="T72" fmla="*/ 93 w 484"/>
                <a:gd name="T73" fmla="*/ 619 h 1142"/>
                <a:gd name="T74" fmla="*/ 131 w 484"/>
                <a:gd name="T75" fmla="*/ 569 h 1142"/>
                <a:gd name="T76" fmla="*/ 179 w 484"/>
                <a:gd name="T77" fmla="*/ 531 h 1142"/>
                <a:gd name="T78" fmla="*/ 208 w 484"/>
                <a:gd name="T79" fmla="*/ 70 h 1142"/>
                <a:gd name="T80" fmla="*/ 218 w 484"/>
                <a:gd name="T81" fmla="*/ 35 h 1142"/>
                <a:gd name="T82" fmla="*/ 243 w 484"/>
                <a:gd name="T83" fmla="*/ 10 h 1142"/>
                <a:gd name="T84" fmla="*/ 278 w 484"/>
                <a:gd name="T85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" h="1142">
                  <a:moveTo>
                    <a:pt x="278" y="645"/>
                  </a:moveTo>
                  <a:lnTo>
                    <a:pt x="260" y="647"/>
                  </a:lnTo>
                  <a:lnTo>
                    <a:pt x="244" y="655"/>
                  </a:lnTo>
                  <a:lnTo>
                    <a:pt x="230" y="664"/>
                  </a:lnTo>
                  <a:lnTo>
                    <a:pt x="221" y="678"/>
                  </a:lnTo>
                  <a:lnTo>
                    <a:pt x="213" y="694"/>
                  </a:lnTo>
                  <a:lnTo>
                    <a:pt x="211" y="712"/>
                  </a:lnTo>
                  <a:lnTo>
                    <a:pt x="213" y="730"/>
                  </a:lnTo>
                  <a:lnTo>
                    <a:pt x="221" y="746"/>
                  </a:lnTo>
                  <a:lnTo>
                    <a:pt x="230" y="760"/>
                  </a:lnTo>
                  <a:lnTo>
                    <a:pt x="244" y="769"/>
                  </a:lnTo>
                  <a:lnTo>
                    <a:pt x="260" y="777"/>
                  </a:lnTo>
                  <a:lnTo>
                    <a:pt x="278" y="779"/>
                  </a:lnTo>
                  <a:lnTo>
                    <a:pt x="296" y="777"/>
                  </a:lnTo>
                  <a:lnTo>
                    <a:pt x="312" y="769"/>
                  </a:lnTo>
                  <a:lnTo>
                    <a:pt x="326" y="760"/>
                  </a:lnTo>
                  <a:lnTo>
                    <a:pt x="335" y="746"/>
                  </a:lnTo>
                  <a:lnTo>
                    <a:pt x="343" y="730"/>
                  </a:lnTo>
                  <a:lnTo>
                    <a:pt x="345" y="712"/>
                  </a:lnTo>
                  <a:lnTo>
                    <a:pt x="343" y="694"/>
                  </a:lnTo>
                  <a:lnTo>
                    <a:pt x="335" y="678"/>
                  </a:lnTo>
                  <a:lnTo>
                    <a:pt x="326" y="664"/>
                  </a:lnTo>
                  <a:lnTo>
                    <a:pt x="312" y="655"/>
                  </a:lnTo>
                  <a:lnTo>
                    <a:pt x="296" y="647"/>
                  </a:lnTo>
                  <a:lnTo>
                    <a:pt x="278" y="645"/>
                  </a:lnTo>
                  <a:close/>
                  <a:moveTo>
                    <a:pt x="278" y="0"/>
                  </a:moveTo>
                  <a:lnTo>
                    <a:pt x="296" y="4"/>
                  </a:lnTo>
                  <a:lnTo>
                    <a:pt x="313" y="10"/>
                  </a:lnTo>
                  <a:lnTo>
                    <a:pt x="327" y="22"/>
                  </a:lnTo>
                  <a:lnTo>
                    <a:pt x="338" y="35"/>
                  </a:lnTo>
                  <a:lnTo>
                    <a:pt x="345" y="52"/>
                  </a:lnTo>
                  <a:lnTo>
                    <a:pt x="348" y="70"/>
                  </a:lnTo>
                  <a:lnTo>
                    <a:pt x="348" y="518"/>
                  </a:lnTo>
                  <a:lnTo>
                    <a:pt x="377" y="531"/>
                  </a:lnTo>
                  <a:lnTo>
                    <a:pt x="402" y="548"/>
                  </a:lnTo>
                  <a:lnTo>
                    <a:pt x="425" y="569"/>
                  </a:lnTo>
                  <a:lnTo>
                    <a:pt x="446" y="592"/>
                  </a:lnTo>
                  <a:lnTo>
                    <a:pt x="463" y="619"/>
                  </a:lnTo>
                  <a:lnTo>
                    <a:pt x="474" y="648"/>
                  </a:lnTo>
                  <a:lnTo>
                    <a:pt x="482" y="679"/>
                  </a:lnTo>
                  <a:lnTo>
                    <a:pt x="484" y="712"/>
                  </a:lnTo>
                  <a:lnTo>
                    <a:pt x="481" y="749"/>
                  </a:lnTo>
                  <a:lnTo>
                    <a:pt x="471" y="784"/>
                  </a:lnTo>
                  <a:lnTo>
                    <a:pt x="456" y="816"/>
                  </a:lnTo>
                  <a:lnTo>
                    <a:pt x="436" y="845"/>
                  </a:lnTo>
                  <a:lnTo>
                    <a:pt x="411" y="870"/>
                  </a:lnTo>
                  <a:lnTo>
                    <a:pt x="382" y="890"/>
                  </a:lnTo>
                  <a:lnTo>
                    <a:pt x="350" y="905"/>
                  </a:lnTo>
                  <a:lnTo>
                    <a:pt x="315" y="915"/>
                  </a:lnTo>
                  <a:lnTo>
                    <a:pt x="277" y="918"/>
                  </a:lnTo>
                  <a:lnTo>
                    <a:pt x="259" y="918"/>
                  </a:lnTo>
                  <a:lnTo>
                    <a:pt x="241" y="915"/>
                  </a:lnTo>
                  <a:lnTo>
                    <a:pt x="131" y="1107"/>
                  </a:lnTo>
                  <a:lnTo>
                    <a:pt x="119" y="1121"/>
                  </a:lnTo>
                  <a:lnTo>
                    <a:pt x="105" y="1132"/>
                  </a:lnTo>
                  <a:lnTo>
                    <a:pt x="88" y="1139"/>
                  </a:lnTo>
                  <a:lnTo>
                    <a:pt x="70" y="1142"/>
                  </a:lnTo>
                  <a:lnTo>
                    <a:pt x="52" y="1139"/>
                  </a:lnTo>
                  <a:lnTo>
                    <a:pt x="35" y="1132"/>
                  </a:lnTo>
                  <a:lnTo>
                    <a:pt x="20" y="1120"/>
                  </a:lnTo>
                  <a:lnTo>
                    <a:pt x="10" y="1107"/>
                  </a:lnTo>
                  <a:lnTo>
                    <a:pt x="3" y="1090"/>
                  </a:lnTo>
                  <a:lnTo>
                    <a:pt x="0" y="1072"/>
                  </a:lnTo>
                  <a:lnTo>
                    <a:pt x="3" y="1055"/>
                  </a:lnTo>
                  <a:lnTo>
                    <a:pt x="10" y="1037"/>
                  </a:lnTo>
                  <a:lnTo>
                    <a:pt x="121" y="846"/>
                  </a:lnTo>
                  <a:lnTo>
                    <a:pt x="104" y="822"/>
                  </a:lnTo>
                  <a:lnTo>
                    <a:pt x="90" y="797"/>
                  </a:lnTo>
                  <a:lnTo>
                    <a:pt x="80" y="770"/>
                  </a:lnTo>
                  <a:lnTo>
                    <a:pt x="74" y="742"/>
                  </a:lnTo>
                  <a:lnTo>
                    <a:pt x="72" y="712"/>
                  </a:lnTo>
                  <a:lnTo>
                    <a:pt x="74" y="679"/>
                  </a:lnTo>
                  <a:lnTo>
                    <a:pt x="82" y="648"/>
                  </a:lnTo>
                  <a:lnTo>
                    <a:pt x="93" y="619"/>
                  </a:lnTo>
                  <a:lnTo>
                    <a:pt x="110" y="592"/>
                  </a:lnTo>
                  <a:lnTo>
                    <a:pt x="131" y="569"/>
                  </a:lnTo>
                  <a:lnTo>
                    <a:pt x="154" y="548"/>
                  </a:lnTo>
                  <a:lnTo>
                    <a:pt x="179" y="531"/>
                  </a:lnTo>
                  <a:lnTo>
                    <a:pt x="208" y="518"/>
                  </a:lnTo>
                  <a:lnTo>
                    <a:pt x="208" y="70"/>
                  </a:lnTo>
                  <a:lnTo>
                    <a:pt x="211" y="52"/>
                  </a:lnTo>
                  <a:lnTo>
                    <a:pt x="218" y="35"/>
                  </a:lnTo>
                  <a:lnTo>
                    <a:pt x="229" y="22"/>
                  </a:lnTo>
                  <a:lnTo>
                    <a:pt x="243" y="10"/>
                  </a:lnTo>
                  <a:lnTo>
                    <a:pt x="260" y="4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48" name="Freeform 572"/>
            <p:cNvSpPr>
              <a:spLocks/>
            </p:cNvSpPr>
            <p:nvPr/>
          </p:nvSpPr>
          <p:spPr bwMode="auto">
            <a:xfrm>
              <a:off x="5634038" y="5133976"/>
              <a:ext cx="22225" cy="26988"/>
            </a:xfrm>
            <a:custGeom>
              <a:avLst/>
              <a:gdLst>
                <a:gd name="T0" fmla="*/ 70 w 140"/>
                <a:gd name="T1" fmla="*/ 0 h 167"/>
                <a:gd name="T2" fmla="*/ 88 w 140"/>
                <a:gd name="T3" fmla="*/ 2 h 167"/>
                <a:gd name="T4" fmla="*/ 105 w 140"/>
                <a:gd name="T5" fmla="*/ 10 h 167"/>
                <a:gd name="T6" fmla="*/ 119 w 140"/>
                <a:gd name="T7" fmla="*/ 20 h 167"/>
                <a:gd name="T8" fmla="*/ 130 w 140"/>
                <a:gd name="T9" fmla="*/ 34 h 167"/>
                <a:gd name="T10" fmla="*/ 137 w 140"/>
                <a:gd name="T11" fmla="*/ 51 h 167"/>
                <a:gd name="T12" fmla="*/ 140 w 140"/>
                <a:gd name="T13" fmla="*/ 69 h 167"/>
                <a:gd name="T14" fmla="*/ 140 w 140"/>
                <a:gd name="T15" fmla="*/ 98 h 167"/>
                <a:gd name="T16" fmla="*/ 137 w 140"/>
                <a:gd name="T17" fmla="*/ 116 h 167"/>
                <a:gd name="T18" fmla="*/ 130 w 140"/>
                <a:gd name="T19" fmla="*/ 133 h 167"/>
                <a:gd name="T20" fmla="*/ 119 w 140"/>
                <a:gd name="T21" fmla="*/ 147 h 167"/>
                <a:gd name="T22" fmla="*/ 105 w 140"/>
                <a:gd name="T23" fmla="*/ 157 h 167"/>
                <a:gd name="T24" fmla="*/ 88 w 140"/>
                <a:gd name="T25" fmla="*/ 165 h 167"/>
                <a:gd name="T26" fmla="*/ 70 w 140"/>
                <a:gd name="T27" fmla="*/ 167 h 167"/>
                <a:gd name="T28" fmla="*/ 52 w 140"/>
                <a:gd name="T29" fmla="*/ 165 h 167"/>
                <a:gd name="T30" fmla="*/ 35 w 140"/>
                <a:gd name="T31" fmla="*/ 157 h 167"/>
                <a:gd name="T32" fmla="*/ 21 w 140"/>
                <a:gd name="T33" fmla="*/ 147 h 167"/>
                <a:gd name="T34" fmla="*/ 10 w 140"/>
                <a:gd name="T35" fmla="*/ 133 h 167"/>
                <a:gd name="T36" fmla="*/ 3 w 140"/>
                <a:gd name="T37" fmla="*/ 116 h 167"/>
                <a:gd name="T38" fmla="*/ 0 w 140"/>
                <a:gd name="T39" fmla="*/ 98 h 167"/>
                <a:gd name="T40" fmla="*/ 0 w 140"/>
                <a:gd name="T41" fmla="*/ 69 h 167"/>
                <a:gd name="T42" fmla="*/ 3 w 140"/>
                <a:gd name="T43" fmla="*/ 51 h 167"/>
                <a:gd name="T44" fmla="*/ 10 w 140"/>
                <a:gd name="T45" fmla="*/ 34 h 167"/>
                <a:gd name="T46" fmla="*/ 21 w 140"/>
                <a:gd name="T47" fmla="*/ 20 h 167"/>
                <a:gd name="T48" fmla="*/ 35 w 140"/>
                <a:gd name="T49" fmla="*/ 10 h 167"/>
                <a:gd name="T50" fmla="*/ 52 w 140"/>
                <a:gd name="T51" fmla="*/ 2 h 167"/>
                <a:gd name="T52" fmla="*/ 70 w 140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67">
                  <a:moveTo>
                    <a:pt x="70" y="0"/>
                  </a:moveTo>
                  <a:lnTo>
                    <a:pt x="88" y="2"/>
                  </a:lnTo>
                  <a:lnTo>
                    <a:pt x="105" y="10"/>
                  </a:lnTo>
                  <a:lnTo>
                    <a:pt x="119" y="20"/>
                  </a:lnTo>
                  <a:lnTo>
                    <a:pt x="130" y="34"/>
                  </a:lnTo>
                  <a:lnTo>
                    <a:pt x="137" y="51"/>
                  </a:lnTo>
                  <a:lnTo>
                    <a:pt x="140" y="69"/>
                  </a:lnTo>
                  <a:lnTo>
                    <a:pt x="140" y="98"/>
                  </a:lnTo>
                  <a:lnTo>
                    <a:pt x="137" y="116"/>
                  </a:lnTo>
                  <a:lnTo>
                    <a:pt x="130" y="133"/>
                  </a:lnTo>
                  <a:lnTo>
                    <a:pt x="119" y="147"/>
                  </a:lnTo>
                  <a:lnTo>
                    <a:pt x="105" y="157"/>
                  </a:lnTo>
                  <a:lnTo>
                    <a:pt x="88" y="165"/>
                  </a:lnTo>
                  <a:lnTo>
                    <a:pt x="70" y="167"/>
                  </a:lnTo>
                  <a:lnTo>
                    <a:pt x="52" y="165"/>
                  </a:lnTo>
                  <a:lnTo>
                    <a:pt x="35" y="157"/>
                  </a:lnTo>
                  <a:lnTo>
                    <a:pt x="21" y="147"/>
                  </a:lnTo>
                  <a:lnTo>
                    <a:pt x="10" y="133"/>
                  </a:lnTo>
                  <a:lnTo>
                    <a:pt x="3" y="116"/>
                  </a:lnTo>
                  <a:lnTo>
                    <a:pt x="0" y="98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49" name="Group 100"/>
          <p:cNvGrpSpPr/>
          <p:nvPr/>
        </p:nvGrpSpPr>
        <p:grpSpPr>
          <a:xfrm>
            <a:off x="4508833" y="4647011"/>
            <a:ext cx="320126" cy="316457"/>
            <a:chOff x="5353050" y="3465513"/>
            <a:chExt cx="554038" cy="547687"/>
          </a:xfrm>
          <a:solidFill>
            <a:srgbClr val="FFFFFF"/>
          </a:solidFill>
        </p:grpSpPr>
        <p:sp>
          <p:nvSpPr>
            <p:cNvPr id="50" name="Freeform 286"/>
            <p:cNvSpPr>
              <a:spLocks noEditPoints="1"/>
            </p:cNvSpPr>
            <p:nvPr/>
          </p:nvSpPr>
          <p:spPr bwMode="auto">
            <a:xfrm>
              <a:off x="5516563" y="3465513"/>
              <a:ext cx="227013" cy="330200"/>
            </a:xfrm>
            <a:custGeom>
              <a:avLst/>
              <a:gdLst>
                <a:gd name="T0" fmla="*/ 797 w 1428"/>
                <a:gd name="T1" fmla="*/ 665 h 2081"/>
                <a:gd name="T2" fmla="*/ 648 w 1428"/>
                <a:gd name="T3" fmla="*/ 755 h 2081"/>
                <a:gd name="T4" fmla="*/ 439 w 1428"/>
                <a:gd name="T5" fmla="*/ 833 h 2081"/>
                <a:gd name="T6" fmla="*/ 162 w 1428"/>
                <a:gd name="T7" fmla="*/ 882 h 2081"/>
                <a:gd name="T8" fmla="*/ 233 w 1428"/>
                <a:gd name="T9" fmla="*/ 1612 h 2081"/>
                <a:gd name="T10" fmla="*/ 342 w 1428"/>
                <a:gd name="T11" fmla="*/ 1783 h 2081"/>
                <a:gd name="T12" fmla="*/ 513 w 1428"/>
                <a:gd name="T13" fmla="*/ 1901 h 2081"/>
                <a:gd name="T14" fmla="*/ 714 w 1428"/>
                <a:gd name="T15" fmla="*/ 1942 h 2081"/>
                <a:gd name="T16" fmla="*/ 914 w 1428"/>
                <a:gd name="T17" fmla="*/ 1901 h 2081"/>
                <a:gd name="T18" fmla="*/ 1085 w 1428"/>
                <a:gd name="T19" fmla="*/ 1783 h 2081"/>
                <a:gd name="T20" fmla="*/ 1194 w 1428"/>
                <a:gd name="T21" fmla="*/ 1612 h 2081"/>
                <a:gd name="T22" fmla="*/ 1272 w 1428"/>
                <a:gd name="T23" fmla="*/ 779 h 2081"/>
                <a:gd name="T24" fmla="*/ 1062 w 1428"/>
                <a:gd name="T25" fmla="*/ 718 h 2081"/>
                <a:gd name="T26" fmla="*/ 924 w 1428"/>
                <a:gd name="T27" fmla="*/ 646 h 2081"/>
                <a:gd name="T28" fmla="*/ 964 w 1428"/>
                <a:gd name="T29" fmla="*/ 482 h 2081"/>
                <a:gd name="T30" fmla="*/ 969 w 1428"/>
                <a:gd name="T31" fmla="*/ 497 h 2081"/>
                <a:gd name="T32" fmla="*/ 1029 w 1428"/>
                <a:gd name="T33" fmla="*/ 549 h 2081"/>
                <a:gd name="T34" fmla="*/ 1107 w 1428"/>
                <a:gd name="T35" fmla="*/ 587 h 2081"/>
                <a:gd name="T36" fmla="*/ 1236 w 1428"/>
                <a:gd name="T37" fmla="*/ 626 h 2081"/>
                <a:gd name="T38" fmla="*/ 1283 w 1428"/>
                <a:gd name="T39" fmla="*/ 449 h 2081"/>
                <a:gd name="T40" fmla="*/ 1217 w 1428"/>
                <a:gd name="T41" fmla="*/ 291 h 2081"/>
                <a:gd name="T42" fmla="*/ 1079 w 1428"/>
                <a:gd name="T43" fmla="*/ 176 h 2081"/>
                <a:gd name="T44" fmla="*/ 383 w 1428"/>
                <a:gd name="T45" fmla="*/ 163 h 2081"/>
                <a:gd name="T46" fmla="*/ 239 w 1428"/>
                <a:gd name="T47" fmla="*/ 257 h 2081"/>
                <a:gd name="T48" fmla="*/ 154 w 1428"/>
                <a:gd name="T49" fmla="*/ 407 h 2081"/>
                <a:gd name="T50" fmla="*/ 153 w 1428"/>
                <a:gd name="T51" fmla="*/ 743 h 2081"/>
                <a:gd name="T52" fmla="*/ 407 w 1428"/>
                <a:gd name="T53" fmla="*/ 697 h 2081"/>
                <a:gd name="T54" fmla="*/ 590 w 1428"/>
                <a:gd name="T55" fmla="*/ 628 h 2081"/>
                <a:gd name="T56" fmla="*/ 720 w 1428"/>
                <a:gd name="T57" fmla="*/ 548 h 2081"/>
                <a:gd name="T58" fmla="*/ 810 w 1428"/>
                <a:gd name="T59" fmla="*/ 463 h 2081"/>
                <a:gd name="T60" fmla="*/ 944 w 1428"/>
                <a:gd name="T61" fmla="*/ 140 h 2081"/>
                <a:gd name="T62" fmla="*/ 916 w 1428"/>
                <a:gd name="T63" fmla="*/ 0 h 2081"/>
                <a:gd name="T64" fmla="*/ 1120 w 1428"/>
                <a:gd name="T65" fmla="*/ 43 h 2081"/>
                <a:gd name="T66" fmla="*/ 1290 w 1428"/>
                <a:gd name="T67" fmla="*/ 163 h 2081"/>
                <a:gd name="T68" fmla="*/ 1398 w 1428"/>
                <a:gd name="T69" fmla="*/ 339 h 2081"/>
                <a:gd name="T70" fmla="*/ 1427 w 1428"/>
                <a:gd name="T71" fmla="*/ 545 h 2081"/>
                <a:gd name="T72" fmla="*/ 1360 w 1428"/>
                <a:gd name="T73" fmla="*/ 1529 h 2081"/>
                <a:gd name="T74" fmla="*/ 1281 w 1428"/>
                <a:gd name="T75" fmla="*/ 1752 h 2081"/>
                <a:gd name="T76" fmla="*/ 1129 w 1428"/>
                <a:gd name="T77" fmla="*/ 1932 h 2081"/>
                <a:gd name="T78" fmla="*/ 927 w 1428"/>
                <a:gd name="T79" fmla="*/ 2045 h 2081"/>
                <a:gd name="T80" fmla="*/ 714 w 1428"/>
                <a:gd name="T81" fmla="*/ 2081 h 2081"/>
                <a:gd name="T82" fmla="*/ 500 w 1428"/>
                <a:gd name="T83" fmla="*/ 2045 h 2081"/>
                <a:gd name="T84" fmla="*/ 298 w 1428"/>
                <a:gd name="T85" fmla="*/ 1932 h 2081"/>
                <a:gd name="T86" fmla="*/ 146 w 1428"/>
                <a:gd name="T87" fmla="*/ 1752 h 2081"/>
                <a:gd name="T88" fmla="*/ 68 w 1428"/>
                <a:gd name="T89" fmla="*/ 1529 h 2081"/>
                <a:gd name="T90" fmla="*/ 0 w 1428"/>
                <a:gd name="T91" fmla="*/ 492 h 2081"/>
                <a:gd name="T92" fmla="*/ 49 w 1428"/>
                <a:gd name="T93" fmla="*/ 292 h 2081"/>
                <a:gd name="T94" fmla="*/ 176 w 1428"/>
                <a:gd name="T95" fmla="*/ 126 h 2081"/>
                <a:gd name="T96" fmla="*/ 355 w 1428"/>
                <a:gd name="T97" fmla="*/ 25 h 2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8" h="2081">
                  <a:moveTo>
                    <a:pt x="873" y="600"/>
                  </a:moveTo>
                  <a:lnTo>
                    <a:pt x="851" y="621"/>
                  </a:lnTo>
                  <a:lnTo>
                    <a:pt x="825" y="642"/>
                  </a:lnTo>
                  <a:lnTo>
                    <a:pt x="797" y="665"/>
                  </a:lnTo>
                  <a:lnTo>
                    <a:pt x="765" y="688"/>
                  </a:lnTo>
                  <a:lnTo>
                    <a:pt x="729" y="710"/>
                  </a:lnTo>
                  <a:lnTo>
                    <a:pt x="690" y="732"/>
                  </a:lnTo>
                  <a:lnTo>
                    <a:pt x="648" y="755"/>
                  </a:lnTo>
                  <a:lnTo>
                    <a:pt x="601" y="776"/>
                  </a:lnTo>
                  <a:lnTo>
                    <a:pt x="552" y="796"/>
                  </a:lnTo>
                  <a:lnTo>
                    <a:pt x="497" y="815"/>
                  </a:lnTo>
                  <a:lnTo>
                    <a:pt x="439" y="833"/>
                  </a:lnTo>
                  <a:lnTo>
                    <a:pt x="377" y="848"/>
                  </a:lnTo>
                  <a:lnTo>
                    <a:pt x="310" y="862"/>
                  </a:lnTo>
                  <a:lnTo>
                    <a:pt x="238" y="874"/>
                  </a:lnTo>
                  <a:lnTo>
                    <a:pt x="162" y="882"/>
                  </a:lnTo>
                  <a:lnTo>
                    <a:pt x="199" y="1459"/>
                  </a:lnTo>
                  <a:lnTo>
                    <a:pt x="206" y="1512"/>
                  </a:lnTo>
                  <a:lnTo>
                    <a:pt x="216" y="1563"/>
                  </a:lnTo>
                  <a:lnTo>
                    <a:pt x="233" y="1612"/>
                  </a:lnTo>
                  <a:lnTo>
                    <a:pt x="254" y="1659"/>
                  </a:lnTo>
                  <a:lnTo>
                    <a:pt x="279" y="1703"/>
                  </a:lnTo>
                  <a:lnTo>
                    <a:pt x="309" y="1745"/>
                  </a:lnTo>
                  <a:lnTo>
                    <a:pt x="342" y="1783"/>
                  </a:lnTo>
                  <a:lnTo>
                    <a:pt x="380" y="1818"/>
                  </a:lnTo>
                  <a:lnTo>
                    <a:pt x="421" y="1850"/>
                  </a:lnTo>
                  <a:lnTo>
                    <a:pt x="466" y="1877"/>
                  </a:lnTo>
                  <a:lnTo>
                    <a:pt x="513" y="1901"/>
                  </a:lnTo>
                  <a:lnTo>
                    <a:pt x="562" y="1919"/>
                  </a:lnTo>
                  <a:lnTo>
                    <a:pt x="612" y="1931"/>
                  </a:lnTo>
                  <a:lnTo>
                    <a:pt x="663" y="1939"/>
                  </a:lnTo>
                  <a:lnTo>
                    <a:pt x="714" y="1942"/>
                  </a:lnTo>
                  <a:lnTo>
                    <a:pt x="765" y="1939"/>
                  </a:lnTo>
                  <a:lnTo>
                    <a:pt x="816" y="1931"/>
                  </a:lnTo>
                  <a:lnTo>
                    <a:pt x="865" y="1919"/>
                  </a:lnTo>
                  <a:lnTo>
                    <a:pt x="914" y="1901"/>
                  </a:lnTo>
                  <a:lnTo>
                    <a:pt x="962" y="1877"/>
                  </a:lnTo>
                  <a:lnTo>
                    <a:pt x="1007" y="1850"/>
                  </a:lnTo>
                  <a:lnTo>
                    <a:pt x="1048" y="1818"/>
                  </a:lnTo>
                  <a:lnTo>
                    <a:pt x="1085" y="1783"/>
                  </a:lnTo>
                  <a:lnTo>
                    <a:pt x="1119" y="1745"/>
                  </a:lnTo>
                  <a:lnTo>
                    <a:pt x="1149" y="1703"/>
                  </a:lnTo>
                  <a:lnTo>
                    <a:pt x="1173" y="1659"/>
                  </a:lnTo>
                  <a:lnTo>
                    <a:pt x="1194" y="1612"/>
                  </a:lnTo>
                  <a:lnTo>
                    <a:pt x="1210" y="1563"/>
                  </a:lnTo>
                  <a:lnTo>
                    <a:pt x="1222" y="1512"/>
                  </a:lnTo>
                  <a:lnTo>
                    <a:pt x="1227" y="1459"/>
                  </a:lnTo>
                  <a:lnTo>
                    <a:pt x="1272" y="779"/>
                  </a:lnTo>
                  <a:lnTo>
                    <a:pt x="1210" y="764"/>
                  </a:lnTo>
                  <a:lnTo>
                    <a:pt x="1155" y="748"/>
                  </a:lnTo>
                  <a:lnTo>
                    <a:pt x="1105" y="733"/>
                  </a:lnTo>
                  <a:lnTo>
                    <a:pt x="1062" y="718"/>
                  </a:lnTo>
                  <a:lnTo>
                    <a:pt x="1025" y="703"/>
                  </a:lnTo>
                  <a:lnTo>
                    <a:pt x="994" y="689"/>
                  </a:lnTo>
                  <a:lnTo>
                    <a:pt x="957" y="668"/>
                  </a:lnTo>
                  <a:lnTo>
                    <a:pt x="924" y="646"/>
                  </a:lnTo>
                  <a:lnTo>
                    <a:pt x="896" y="623"/>
                  </a:lnTo>
                  <a:lnTo>
                    <a:pt x="873" y="600"/>
                  </a:lnTo>
                  <a:close/>
                  <a:moveTo>
                    <a:pt x="1079" y="176"/>
                  </a:moveTo>
                  <a:lnTo>
                    <a:pt x="964" y="482"/>
                  </a:lnTo>
                  <a:lnTo>
                    <a:pt x="964" y="483"/>
                  </a:lnTo>
                  <a:lnTo>
                    <a:pt x="964" y="483"/>
                  </a:lnTo>
                  <a:lnTo>
                    <a:pt x="965" y="488"/>
                  </a:lnTo>
                  <a:lnTo>
                    <a:pt x="969" y="497"/>
                  </a:lnTo>
                  <a:lnTo>
                    <a:pt x="977" y="507"/>
                  </a:lnTo>
                  <a:lnTo>
                    <a:pt x="989" y="519"/>
                  </a:lnTo>
                  <a:lnTo>
                    <a:pt x="1005" y="533"/>
                  </a:lnTo>
                  <a:lnTo>
                    <a:pt x="1029" y="549"/>
                  </a:lnTo>
                  <a:lnTo>
                    <a:pt x="1057" y="565"/>
                  </a:lnTo>
                  <a:lnTo>
                    <a:pt x="1070" y="571"/>
                  </a:lnTo>
                  <a:lnTo>
                    <a:pt x="1087" y="579"/>
                  </a:lnTo>
                  <a:lnTo>
                    <a:pt x="1107" y="587"/>
                  </a:lnTo>
                  <a:lnTo>
                    <a:pt x="1133" y="596"/>
                  </a:lnTo>
                  <a:lnTo>
                    <a:pt x="1161" y="605"/>
                  </a:lnTo>
                  <a:lnTo>
                    <a:pt x="1196" y="616"/>
                  </a:lnTo>
                  <a:lnTo>
                    <a:pt x="1236" y="626"/>
                  </a:lnTo>
                  <a:lnTo>
                    <a:pt x="1281" y="638"/>
                  </a:lnTo>
                  <a:lnTo>
                    <a:pt x="1288" y="536"/>
                  </a:lnTo>
                  <a:lnTo>
                    <a:pt x="1288" y="492"/>
                  </a:lnTo>
                  <a:lnTo>
                    <a:pt x="1283" y="449"/>
                  </a:lnTo>
                  <a:lnTo>
                    <a:pt x="1274" y="407"/>
                  </a:lnTo>
                  <a:lnTo>
                    <a:pt x="1259" y="366"/>
                  </a:lnTo>
                  <a:lnTo>
                    <a:pt x="1240" y="328"/>
                  </a:lnTo>
                  <a:lnTo>
                    <a:pt x="1217" y="291"/>
                  </a:lnTo>
                  <a:lnTo>
                    <a:pt x="1188" y="257"/>
                  </a:lnTo>
                  <a:lnTo>
                    <a:pt x="1154" y="225"/>
                  </a:lnTo>
                  <a:lnTo>
                    <a:pt x="1118" y="199"/>
                  </a:lnTo>
                  <a:lnTo>
                    <a:pt x="1079" y="176"/>
                  </a:lnTo>
                  <a:close/>
                  <a:moveTo>
                    <a:pt x="510" y="139"/>
                  </a:moveTo>
                  <a:lnTo>
                    <a:pt x="467" y="142"/>
                  </a:lnTo>
                  <a:lnTo>
                    <a:pt x="423" y="150"/>
                  </a:lnTo>
                  <a:lnTo>
                    <a:pt x="383" y="163"/>
                  </a:lnTo>
                  <a:lnTo>
                    <a:pt x="343" y="180"/>
                  </a:lnTo>
                  <a:lnTo>
                    <a:pt x="305" y="201"/>
                  </a:lnTo>
                  <a:lnTo>
                    <a:pt x="272" y="227"/>
                  </a:lnTo>
                  <a:lnTo>
                    <a:pt x="239" y="257"/>
                  </a:lnTo>
                  <a:lnTo>
                    <a:pt x="211" y="291"/>
                  </a:lnTo>
                  <a:lnTo>
                    <a:pt x="187" y="328"/>
                  </a:lnTo>
                  <a:lnTo>
                    <a:pt x="168" y="366"/>
                  </a:lnTo>
                  <a:lnTo>
                    <a:pt x="154" y="407"/>
                  </a:lnTo>
                  <a:lnTo>
                    <a:pt x="144" y="449"/>
                  </a:lnTo>
                  <a:lnTo>
                    <a:pt x="139" y="492"/>
                  </a:lnTo>
                  <a:lnTo>
                    <a:pt x="139" y="536"/>
                  </a:lnTo>
                  <a:lnTo>
                    <a:pt x="153" y="743"/>
                  </a:lnTo>
                  <a:lnTo>
                    <a:pt x="224" y="735"/>
                  </a:lnTo>
                  <a:lnTo>
                    <a:pt x="290" y="724"/>
                  </a:lnTo>
                  <a:lnTo>
                    <a:pt x="350" y="711"/>
                  </a:lnTo>
                  <a:lnTo>
                    <a:pt x="407" y="697"/>
                  </a:lnTo>
                  <a:lnTo>
                    <a:pt x="459" y="681"/>
                  </a:lnTo>
                  <a:lnTo>
                    <a:pt x="507" y="665"/>
                  </a:lnTo>
                  <a:lnTo>
                    <a:pt x="550" y="646"/>
                  </a:lnTo>
                  <a:lnTo>
                    <a:pt x="590" y="628"/>
                  </a:lnTo>
                  <a:lnTo>
                    <a:pt x="626" y="609"/>
                  </a:lnTo>
                  <a:lnTo>
                    <a:pt x="658" y="591"/>
                  </a:lnTo>
                  <a:lnTo>
                    <a:pt x="685" y="573"/>
                  </a:lnTo>
                  <a:lnTo>
                    <a:pt x="720" y="548"/>
                  </a:lnTo>
                  <a:lnTo>
                    <a:pt x="749" y="524"/>
                  </a:lnTo>
                  <a:lnTo>
                    <a:pt x="774" y="502"/>
                  </a:lnTo>
                  <a:lnTo>
                    <a:pt x="794" y="481"/>
                  </a:lnTo>
                  <a:lnTo>
                    <a:pt x="810" y="463"/>
                  </a:lnTo>
                  <a:lnTo>
                    <a:pt x="822" y="447"/>
                  </a:lnTo>
                  <a:lnTo>
                    <a:pt x="830" y="435"/>
                  </a:lnTo>
                  <a:lnTo>
                    <a:pt x="836" y="428"/>
                  </a:lnTo>
                  <a:lnTo>
                    <a:pt x="944" y="140"/>
                  </a:lnTo>
                  <a:lnTo>
                    <a:pt x="916" y="139"/>
                  </a:lnTo>
                  <a:lnTo>
                    <a:pt x="510" y="139"/>
                  </a:lnTo>
                  <a:close/>
                  <a:moveTo>
                    <a:pt x="510" y="0"/>
                  </a:moveTo>
                  <a:lnTo>
                    <a:pt x="916" y="0"/>
                  </a:lnTo>
                  <a:lnTo>
                    <a:pt x="969" y="3"/>
                  </a:lnTo>
                  <a:lnTo>
                    <a:pt x="1021" y="11"/>
                  </a:lnTo>
                  <a:lnTo>
                    <a:pt x="1071" y="25"/>
                  </a:lnTo>
                  <a:lnTo>
                    <a:pt x="1120" y="43"/>
                  </a:lnTo>
                  <a:lnTo>
                    <a:pt x="1167" y="65"/>
                  </a:lnTo>
                  <a:lnTo>
                    <a:pt x="1210" y="93"/>
                  </a:lnTo>
                  <a:lnTo>
                    <a:pt x="1252" y="126"/>
                  </a:lnTo>
                  <a:lnTo>
                    <a:pt x="1290" y="163"/>
                  </a:lnTo>
                  <a:lnTo>
                    <a:pt x="1324" y="203"/>
                  </a:lnTo>
                  <a:lnTo>
                    <a:pt x="1353" y="246"/>
                  </a:lnTo>
                  <a:lnTo>
                    <a:pt x="1378" y="292"/>
                  </a:lnTo>
                  <a:lnTo>
                    <a:pt x="1398" y="339"/>
                  </a:lnTo>
                  <a:lnTo>
                    <a:pt x="1413" y="389"/>
                  </a:lnTo>
                  <a:lnTo>
                    <a:pt x="1422" y="440"/>
                  </a:lnTo>
                  <a:lnTo>
                    <a:pt x="1428" y="492"/>
                  </a:lnTo>
                  <a:lnTo>
                    <a:pt x="1427" y="545"/>
                  </a:lnTo>
                  <a:lnTo>
                    <a:pt x="1415" y="729"/>
                  </a:lnTo>
                  <a:lnTo>
                    <a:pt x="1415" y="729"/>
                  </a:lnTo>
                  <a:lnTo>
                    <a:pt x="1366" y="1469"/>
                  </a:lnTo>
                  <a:lnTo>
                    <a:pt x="1360" y="1529"/>
                  </a:lnTo>
                  <a:lnTo>
                    <a:pt x="1348" y="1588"/>
                  </a:lnTo>
                  <a:lnTo>
                    <a:pt x="1330" y="1645"/>
                  </a:lnTo>
                  <a:lnTo>
                    <a:pt x="1308" y="1700"/>
                  </a:lnTo>
                  <a:lnTo>
                    <a:pt x="1281" y="1752"/>
                  </a:lnTo>
                  <a:lnTo>
                    <a:pt x="1249" y="1802"/>
                  </a:lnTo>
                  <a:lnTo>
                    <a:pt x="1213" y="1849"/>
                  </a:lnTo>
                  <a:lnTo>
                    <a:pt x="1173" y="1892"/>
                  </a:lnTo>
                  <a:lnTo>
                    <a:pt x="1129" y="1932"/>
                  </a:lnTo>
                  <a:lnTo>
                    <a:pt x="1081" y="1967"/>
                  </a:lnTo>
                  <a:lnTo>
                    <a:pt x="1029" y="1999"/>
                  </a:lnTo>
                  <a:lnTo>
                    <a:pt x="979" y="2025"/>
                  </a:lnTo>
                  <a:lnTo>
                    <a:pt x="927" y="2045"/>
                  </a:lnTo>
                  <a:lnTo>
                    <a:pt x="875" y="2061"/>
                  </a:lnTo>
                  <a:lnTo>
                    <a:pt x="822" y="2071"/>
                  </a:lnTo>
                  <a:lnTo>
                    <a:pt x="768" y="2079"/>
                  </a:lnTo>
                  <a:lnTo>
                    <a:pt x="714" y="2081"/>
                  </a:lnTo>
                  <a:lnTo>
                    <a:pt x="660" y="2079"/>
                  </a:lnTo>
                  <a:lnTo>
                    <a:pt x="606" y="2071"/>
                  </a:lnTo>
                  <a:lnTo>
                    <a:pt x="553" y="2061"/>
                  </a:lnTo>
                  <a:lnTo>
                    <a:pt x="500" y="2045"/>
                  </a:lnTo>
                  <a:lnTo>
                    <a:pt x="449" y="2025"/>
                  </a:lnTo>
                  <a:lnTo>
                    <a:pt x="399" y="1999"/>
                  </a:lnTo>
                  <a:lnTo>
                    <a:pt x="347" y="1967"/>
                  </a:lnTo>
                  <a:lnTo>
                    <a:pt x="298" y="1932"/>
                  </a:lnTo>
                  <a:lnTo>
                    <a:pt x="254" y="1892"/>
                  </a:lnTo>
                  <a:lnTo>
                    <a:pt x="213" y="1849"/>
                  </a:lnTo>
                  <a:lnTo>
                    <a:pt x="177" y="1802"/>
                  </a:lnTo>
                  <a:lnTo>
                    <a:pt x="146" y="1752"/>
                  </a:lnTo>
                  <a:lnTo>
                    <a:pt x="119" y="1700"/>
                  </a:lnTo>
                  <a:lnTo>
                    <a:pt x="97" y="1645"/>
                  </a:lnTo>
                  <a:lnTo>
                    <a:pt x="80" y="1588"/>
                  </a:lnTo>
                  <a:lnTo>
                    <a:pt x="68" y="1529"/>
                  </a:lnTo>
                  <a:lnTo>
                    <a:pt x="60" y="1469"/>
                  </a:lnTo>
                  <a:lnTo>
                    <a:pt x="19" y="822"/>
                  </a:lnTo>
                  <a:lnTo>
                    <a:pt x="1" y="545"/>
                  </a:lnTo>
                  <a:lnTo>
                    <a:pt x="0" y="492"/>
                  </a:lnTo>
                  <a:lnTo>
                    <a:pt x="4" y="440"/>
                  </a:lnTo>
                  <a:lnTo>
                    <a:pt x="14" y="389"/>
                  </a:lnTo>
                  <a:lnTo>
                    <a:pt x="29" y="339"/>
                  </a:lnTo>
                  <a:lnTo>
                    <a:pt x="49" y="292"/>
                  </a:lnTo>
                  <a:lnTo>
                    <a:pt x="73" y="246"/>
                  </a:lnTo>
                  <a:lnTo>
                    <a:pt x="103" y="203"/>
                  </a:lnTo>
                  <a:lnTo>
                    <a:pt x="138" y="163"/>
                  </a:lnTo>
                  <a:lnTo>
                    <a:pt x="176" y="126"/>
                  </a:lnTo>
                  <a:lnTo>
                    <a:pt x="217" y="93"/>
                  </a:lnTo>
                  <a:lnTo>
                    <a:pt x="261" y="65"/>
                  </a:lnTo>
                  <a:lnTo>
                    <a:pt x="308" y="43"/>
                  </a:lnTo>
                  <a:lnTo>
                    <a:pt x="355" y="25"/>
                  </a:lnTo>
                  <a:lnTo>
                    <a:pt x="405" y="11"/>
                  </a:lnTo>
                  <a:lnTo>
                    <a:pt x="457" y="3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51" name="Freeform 287"/>
            <p:cNvSpPr>
              <a:spLocks noEditPoints="1"/>
            </p:cNvSpPr>
            <p:nvPr/>
          </p:nvSpPr>
          <p:spPr bwMode="auto">
            <a:xfrm>
              <a:off x="5353050" y="3806825"/>
              <a:ext cx="554038" cy="206375"/>
            </a:xfrm>
            <a:custGeom>
              <a:avLst/>
              <a:gdLst>
                <a:gd name="T0" fmla="*/ 810 w 3494"/>
                <a:gd name="T1" fmla="*/ 183 h 1303"/>
                <a:gd name="T2" fmla="*/ 673 w 3494"/>
                <a:gd name="T3" fmla="*/ 240 h 1303"/>
                <a:gd name="T4" fmla="*/ 548 w 3494"/>
                <a:gd name="T5" fmla="*/ 318 h 1303"/>
                <a:gd name="T6" fmla="*/ 439 w 3494"/>
                <a:gd name="T7" fmla="*/ 417 h 1303"/>
                <a:gd name="T8" fmla="*/ 347 w 3494"/>
                <a:gd name="T9" fmla="*/ 531 h 1303"/>
                <a:gd name="T10" fmla="*/ 274 w 3494"/>
                <a:gd name="T11" fmla="*/ 660 h 1303"/>
                <a:gd name="T12" fmla="*/ 222 w 3494"/>
                <a:gd name="T13" fmla="*/ 800 h 1303"/>
                <a:gd name="T14" fmla="*/ 153 w 3494"/>
                <a:gd name="T15" fmla="*/ 1163 h 1303"/>
                <a:gd name="T16" fmla="*/ 3288 w 3494"/>
                <a:gd name="T17" fmla="*/ 874 h 1303"/>
                <a:gd name="T18" fmla="*/ 3249 w 3494"/>
                <a:gd name="T19" fmla="*/ 728 h 1303"/>
                <a:gd name="T20" fmla="*/ 3186 w 3494"/>
                <a:gd name="T21" fmla="*/ 593 h 1303"/>
                <a:gd name="T22" fmla="*/ 3102 w 3494"/>
                <a:gd name="T23" fmla="*/ 472 h 1303"/>
                <a:gd name="T24" fmla="*/ 3002 w 3494"/>
                <a:gd name="T25" fmla="*/ 365 h 1303"/>
                <a:gd name="T26" fmla="*/ 2884 w 3494"/>
                <a:gd name="T27" fmla="*/ 277 h 1303"/>
                <a:gd name="T28" fmla="*/ 2752 w 3494"/>
                <a:gd name="T29" fmla="*/ 208 h 1303"/>
                <a:gd name="T30" fmla="*/ 2610 w 3494"/>
                <a:gd name="T31" fmla="*/ 162 h 1303"/>
                <a:gd name="T32" fmla="*/ 1781 w 3494"/>
                <a:gd name="T33" fmla="*/ 988 h 1303"/>
                <a:gd name="T34" fmla="*/ 1747 w 3494"/>
                <a:gd name="T35" fmla="*/ 997 h 1303"/>
                <a:gd name="T36" fmla="*/ 1712 w 3494"/>
                <a:gd name="T37" fmla="*/ 988 h 1303"/>
                <a:gd name="T38" fmla="*/ 883 w 3494"/>
                <a:gd name="T39" fmla="*/ 162 h 1303"/>
                <a:gd name="T40" fmla="*/ 1796 w 3494"/>
                <a:gd name="T41" fmla="*/ 578 h 1303"/>
                <a:gd name="T42" fmla="*/ 1747 w 3494"/>
                <a:gd name="T43" fmla="*/ 829 h 1303"/>
                <a:gd name="T44" fmla="*/ 2435 w 3494"/>
                <a:gd name="T45" fmla="*/ 140 h 1303"/>
                <a:gd name="T46" fmla="*/ 2235 w 3494"/>
                <a:gd name="T47" fmla="*/ 139 h 1303"/>
                <a:gd name="T48" fmla="*/ 1057 w 3494"/>
                <a:gd name="T49" fmla="*/ 140 h 1303"/>
                <a:gd name="T50" fmla="*/ 1547 w 3494"/>
                <a:gd name="T51" fmla="*/ 629 h 1303"/>
                <a:gd name="T52" fmla="*/ 1259 w 3494"/>
                <a:gd name="T53" fmla="*/ 139 h 1303"/>
                <a:gd name="T54" fmla="*/ 1085 w 3494"/>
                <a:gd name="T55" fmla="*/ 139 h 1303"/>
                <a:gd name="T56" fmla="*/ 1288 w 3494"/>
                <a:gd name="T57" fmla="*/ 0 h 1303"/>
                <a:gd name="T58" fmla="*/ 1323 w 3494"/>
                <a:gd name="T59" fmla="*/ 10 h 1303"/>
                <a:gd name="T60" fmla="*/ 1747 w 3494"/>
                <a:gd name="T61" fmla="*/ 431 h 1303"/>
                <a:gd name="T62" fmla="*/ 2171 w 3494"/>
                <a:gd name="T63" fmla="*/ 10 h 1303"/>
                <a:gd name="T64" fmla="*/ 2206 w 3494"/>
                <a:gd name="T65" fmla="*/ 0 h 1303"/>
                <a:gd name="T66" fmla="*/ 2472 w 3494"/>
                <a:gd name="T67" fmla="*/ 2 h 1303"/>
                <a:gd name="T68" fmla="*/ 2601 w 3494"/>
                <a:gd name="T69" fmla="*/ 18 h 1303"/>
                <a:gd name="T70" fmla="*/ 2676 w 3494"/>
                <a:gd name="T71" fmla="*/ 35 h 1303"/>
                <a:gd name="T72" fmla="*/ 2821 w 3494"/>
                <a:gd name="T73" fmla="*/ 86 h 1303"/>
                <a:gd name="T74" fmla="*/ 2957 w 3494"/>
                <a:gd name="T75" fmla="*/ 158 h 1303"/>
                <a:gd name="T76" fmla="*/ 3081 w 3494"/>
                <a:gd name="T77" fmla="*/ 249 h 1303"/>
                <a:gd name="T78" fmla="*/ 3192 w 3494"/>
                <a:gd name="T79" fmla="*/ 361 h 1303"/>
                <a:gd name="T80" fmla="*/ 3285 w 3494"/>
                <a:gd name="T81" fmla="*/ 486 h 1303"/>
                <a:gd name="T82" fmla="*/ 3357 w 3494"/>
                <a:gd name="T83" fmla="*/ 624 h 1303"/>
                <a:gd name="T84" fmla="*/ 3408 w 3494"/>
                <a:gd name="T85" fmla="*/ 772 h 1303"/>
                <a:gd name="T86" fmla="*/ 3493 w 3494"/>
                <a:gd name="T87" fmla="*/ 1220 h 1303"/>
                <a:gd name="T88" fmla="*/ 3490 w 3494"/>
                <a:gd name="T89" fmla="*/ 1251 h 1303"/>
                <a:gd name="T90" fmla="*/ 3477 w 3494"/>
                <a:gd name="T91" fmla="*/ 1278 h 1303"/>
                <a:gd name="T92" fmla="*/ 3453 w 3494"/>
                <a:gd name="T93" fmla="*/ 1297 h 1303"/>
                <a:gd name="T94" fmla="*/ 3424 w 3494"/>
                <a:gd name="T95" fmla="*/ 1303 h 1303"/>
                <a:gd name="T96" fmla="*/ 54 w 3494"/>
                <a:gd name="T97" fmla="*/ 1301 h 1303"/>
                <a:gd name="T98" fmla="*/ 28 w 3494"/>
                <a:gd name="T99" fmla="*/ 1288 h 1303"/>
                <a:gd name="T100" fmla="*/ 7 w 3494"/>
                <a:gd name="T101" fmla="*/ 1265 h 1303"/>
                <a:gd name="T102" fmla="*/ 0 w 3494"/>
                <a:gd name="T103" fmla="*/ 1236 h 1303"/>
                <a:gd name="T104" fmla="*/ 68 w 3494"/>
                <a:gd name="T105" fmla="*/ 849 h 1303"/>
                <a:gd name="T106" fmla="*/ 108 w 3494"/>
                <a:gd name="T107" fmla="*/ 697 h 1303"/>
                <a:gd name="T108" fmla="*/ 170 w 3494"/>
                <a:gd name="T109" fmla="*/ 554 h 1303"/>
                <a:gd name="T110" fmla="*/ 252 w 3494"/>
                <a:gd name="T111" fmla="*/ 421 h 1303"/>
                <a:gd name="T112" fmla="*/ 354 w 3494"/>
                <a:gd name="T113" fmla="*/ 302 h 1303"/>
                <a:gd name="T114" fmla="*/ 472 w 3494"/>
                <a:gd name="T115" fmla="*/ 202 h 1303"/>
                <a:gd name="T116" fmla="*/ 602 w 3494"/>
                <a:gd name="T117" fmla="*/ 119 h 1303"/>
                <a:gd name="T118" fmla="*/ 743 w 3494"/>
                <a:gd name="T119" fmla="*/ 58 h 1303"/>
                <a:gd name="T120" fmla="*/ 893 w 3494"/>
                <a:gd name="T121" fmla="*/ 18 h 1303"/>
                <a:gd name="T122" fmla="*/ 957 w 3494"/>
                <a:gd name="T123" fmla="*/ 9 h 1303"/>
                <a:gd name="T124" fmla="*/ 1085 w 3494"/>
                <a:gd name="T125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4" h="1303">
                  <a:moveTo>
                    <a:pt x="883" y="162"/>
                  </a:moveTo>
                  <a:lnTo>
                    <a:pt x="810" y="183"/>
                  </a:lnTo>
                  <a:lnTo>
                    <a:pt x="740" y="208"/>
                  </a:lnTo>
                  <a:lnTo>
                    <a:pt x="673" y="240"/>
                  </a:lnTo>
                  <a:lnTo>
                    <a:pt x="610" y="277"/>
                  </a:lnTo>
                  <a:lnTo>
                    <a:pt x="548" y="318"/>
                  </a:lnTo>
                  <a:lnTo>
                    <a:pt x="492" y="365"/>
                  </a:lnTo>
                  <a:lnTo>
                    <a:pt x="439" y="417"/>
                  </a:lnTo>
                  <a:lnTo>
                    <a:pt x="390" y="472"/>
                  </a:lnTo>
                  <a:lnTo>
                    <a:pt x="347" y="531"/>
                  </a:lnTo>
                  <a:lnTo>
                    <a:pt x="308" y="593"/>
                  </a:lnTo>
                  <a:lnTo>
                    <a:pt x="274" y="660"/>
                  </a:lnTo>
                  <a:lnTo>
                    <a:pt x="245" y="728"/>
                  </a:lnTo>
                  <a:lnTo>
                    <a:pt x="222" y="800"/>
                  </a:lnTo>
                  <a:lnTo>
                    <a:pt x="206" y="874"/>
                  </a:lnTo>
                  <a:lnTo>
                    <a:pt x="153" y="1163"/>
                  </a:lnTo>
                  <a:lnTo>
                    <a:pt x="3340" y="1163"/>
                  </a:lnTo>
                  <a:lnTo>
                    <a:pt x="3288" y="874"/>
                  </a:lnTo>
                  <a:lnTo>
                    <a:pt x="3271" y="800"/>
                  </a:lnTo>
                  <a:lnTo>
                    <a:pt x="3249" y="728"/>
                  </a:lnTo>
                  <a:lnTo>
                    <a:pt x="3220" y="660"/>
                  </a:lnTo>
                  <a:lnTo>
                    <a:pt x="3186" y="593"/>
                  </a:lnTo>
                  <a:lnTo>
                    <a:pt x="3147" y="531"/>
                  </a:lnTo>
                  <a:lnTo>
                    <a:pt x="3102" y="472"/>
                  </a:lnTo>
                  <a:lnTo>
                    <a:pt x="3055" y="417"/>
                  </a:lnTo>
                  <a:lnTo>
                    <a:pt x="3002" y="365"/>
                  </a:lnTo>
                  <a:lnTo>
                    <a:pt x="2944" y="318"/>
                  </a:lnTo>
                  <a:lnTo>
                    <a:pt x="2884" y="277"/>
                  </a:lnTo>
                  <a:lnTo>
                    <a:pt x="2820" y="240"/>
                  </a:lnTo>
                  <a:lnTo>
                    <a:pt x="2752" y="208"/>
                  </a:lnTo>
                  <a:lnTo>
                    <a:pt x="2682" y="183"/>
                  </a:lnTo>
                  <a:lnTo>
                    <a:pt x="2610" y="162"/>
                  </a:lnTo>
                  <a:lnTo>
                    <a:pt x="1796" y="976"/>
                  </a:lnTo>
                  <a:lnTo>
                    <a:pt x="1781" y="988"/>
                  </a:lnTo>
                  <a:lnTo>
                    <a:pt x="1764" y="994"/>
                  </a:lnTo>
                  <a:lnTo>
                    <a:pt x="1747" y="997"/>
                  </a:lnTo>
                  <a:lnTo>
                    <a:pt x="1729" y="994"/>
                  </a:lnTo>
                  <a:lnTo>
                    <a:pt x="1712" y="988"/>
                  </a:lnTo>
                  <a:lnTo>
                    <a:pt x="1697" y="976"/>
                  </a:lnTo>
                  <a:lnTo>
                    <a:pt x="883" y="162"/>
                  </a:lnTo>
                  <a:close/>
                  <a:moveTo>
                    <a:pt x="2235" y="139"/>
                  </a:moveTo>
                  <a:lnTo>
                    <a:pt x="1796" y="578"/>
                  </a:lnTo>
                  <a:lnTo>
                    <a:pt x="1646" y="728"/>
                  </a:lnTo>
                  <a:lnTo>
                    <a:pt x="1747" y="829"/>
                  </a:lnTo>
                  <a:lnTo>
                    <a:pt x="2092" y="484"/>
                  </a:lnTo>
                  <a:lnTo>
                    <a:pt x="2435" y="140"/>
                  </a:lnTo>
                  <a:lnTo>
                    <a:pt x="2409" y="139"/>
                  </a:lnTo>
                  <a:lnTo>
                    <a:pt x="2235" y="139"/>
                  </a:lnTo>
                  <a:close/>
                  <a:moveTo>
                    <a:pt x="1085" y="139"/>
                  </a:moveTo>
                  <a:lnTo>
                    <a:pt x="1057" y="140"/>
                  </a:lnTo>
                  <a:lnTo>
                    <a:pt x="1402" y="484"/>
                  </a:lnTo>
                  <a:lnTo>
                    <a:pt x="1547" y="629"/>
                  </a:lnTo>
                  <a:lnTo>
                    <a:pt x="1648" y="530"/>
                  </a:lnTo>
                  <a:lnTo>
                    <a:pt x="1259" y="139"/>
                  </a:lnTo>
                  <a:lnTo>
                    <a:pt x="1259" y="139"/>
                  </a:lnTo>
                  <a:lnTo>
                    <a:pt x="1085" y="139"/>
                  </a:lnTo>
                  <a:close/>
                  <a:moveTo>
                    <a:pt x="1085" y="0"/>
                  </a:moveTo>
                  <a:lnTo>
                    <a:pt x="1288" y="0"/>
                  </a:lnTo>
                  <a:lnTo>
                    <a:pt x="1306" y="2"/>
                  </a:lnTo>
                  <a:lnTo>
                    <a:pt x="1323" y="10"/>
                  </a:lnTo>
                  <a:lnTo>
                    <a:pt x="1336" y="20"/>
                  </a:lnTo>
                  <a:lnTo>
                    <a:pt x="1747" y="431"/>
                  </a:lnTo>
                  <a:lnTo>
                    <a:pt x="2156" y="20"/>
                  </a:lnTo>
                  <a:lnTo>
                    <a:pt x="2171" y="10"/>
                  </a:lnTo>
                  <a:lnTo>
                    <a:pt x="2188" y="2"/>
                  </a:lnTo>
                  <a:lnTo>
                    <a:pt x="2206" y="0"/>
                  </a:lnTo>
                  <a:lnTo>
                    <a:pt x="2409" y="0"/>
                  </a:lnTo>
                  <a:lnTo>
                    <a:pt x="2472" y="2"/>
                  </a:lnTo>
                  <a:lnTo>
                    <a:pt x="2537" y="9"/>
                  </a:lnTo>
                  <a:lnTo>
                    <a:pt x="2601" y="18"/>
                  </a:lnTo>
                  <a:lnTo>
                    <a:pt x="2601" y="18"/>
                  </a:lnTo>
                  <a:lnTo>
                    <a:pt x="2676" y="35"/>
                  </a:lnTo>
                  <a:lnTo>
                    <a:pt x="2750" y="58"/>
                  </a:lnTo>
                  <a:lnTo>
                    <a:pt x="2821" y="86"/>
                  </a:lnTo>
                  <a:lnTo>
                    <a:pt x="2890" y="119"/>
                  </a:lnTo>
                  <a:lnTo>
                    <a:pt x="2957" y="158"/>
                  </a:lnTo>
                  <a:lnTo>
                    <a:pt x="3021" y="202"/>
                  </a:lnTo>
                  <a:lnTo>
                    <a:pt x="3081" y="249"/>
                  </a:lnTo>
                  <a:lnTo>
                    <a:pt x="3138" y="302"/>
                  </a:lnTo>
                  <a:lnTo>
                    <a:pt x="3192" y="361"/>
                  </a:lnTo>
                  <a:lnTo>
                    <a:pt x="3241" y="421"/>
                  </a:lnTo>
                  <a:lnTo>
                    <a:pt x="3285" y="486"/>
                  </a:lnTo>
                  <a:lnTo>
                    <a:pt x="3324" y="554"/>
                  </a:lnTo>
                  <a:lnTo>
                    <a:pt x="3357" y="624"/>
                  </a:lnTo>
                  <a:lnTo>
                    <a:pt x="3385" y="697"/>
                  </a:lnTo>
                  <a:lnTo>
                    <a:pt x="3408" y="772"/>
                  </a:lnTo>
                  <a:lnTo>
                    <a:pt x="3425" y="849"/>
                  </a:lnTo>
                  <a:lnTo>
                    <a:pt x="3493" y="1220"/>
                  </a:lnTo>
                  <a:lnTo>
                    <a:pt x="3494" y="1236"/>
                  </a:lnTo>
                  <a:lnTo>
                    <a:pt x="3490" y="1251"/>
                  </a:lnTo>
                  <a:lnTo>
                    <a:pt x="3485" y="1265"/>
                  </a:lnTo>
                  <a:lnTo>
                    <a:pt x="3477" y="1278"/>
                  </a:lnTo>
                  <a:lnTo>
                    <a:pt x="3466" y="1288"/>
                  </a:lnTo>
                  <a:lnTo>
                    <a:pt x="3453" y="1297"/>
                  </a:lnTo>
                  <a:lnTo>
                    <a:pt x="3438" y="1301"/>
                  </a:lnTo>
                  <a:lnTo>
                    <a:pt x="3424" y="1303"/>
                  </a:lnTo>
                  <a:lnTo>
                    <a:pt x="70" y="1303"/>
                  </a:lnTo>
                  <a:lnTo>
                    <a:pt x="54" y="1301"/>
                  </a:lnTo>
                  <a:lnTo>
                    <a:pt x="40" y="1297"/>
                  </a:lnTo>
                  <a:lnTo>
                    <a:pt x="28" y="1288"/>
                  </a:lnTo>
                  <a:lnTo>
                    <a:pt x="16" y="1278"/>
                  </a:lnTo>
                  <a:lnTo>
                    <a:pt x="7" y="1265"/>
                  </a:lnTo>
                  <a:lnTo>
                    <a:pt x="2" y="1251"/>
                  </a:lnTo>
                  <a:lnTo>
                    <a:pt x="0" y="1236"/>
                  </a:lnTo>
                  <a:lnTo>
                    <a:pt x="1" y="1220"/>
                  </a:lnTo>
                  <a:lnTo>
                    <a:pt x="68" y="849"/>
                  </a:lnTo>
                  <a:lnTo>
                    <a:pt x="86" y="772"/>
                  </a:lnTo>
                  <a:lnTo>
                    <a:pt x="108" y="697"/>
                  </a:lnTo>
                  <a:lnTo>
                    <a:pt x="136" y="624"/>
                  </a:lnTo>
                  <a:lnTo>
                    <a:pt x="170" y="554"/>
                  </a:lnTo>
                  <a:lnTo>
                    <a:pt x="208" y="486"/>
                  </a:lnTo>
                  <a:lnTo>
                    <a:pt x="252" y="421"/>
                  </a:lnTo>
                  <a:lnTo>
                    <a:pt x="301" y="361"/>
                  </a:lnTo>
                  <a:lnTo>
                    <a:pt x="354" y="302"/>
                  </a:lnTo>
                  <a:lnTo>
                    <a:pt x="412" y="249"/>
                  </a:lnTo>
                  <a:lnTo>
                    <a:pt x="472" y="202"/>
                  </a:lnTo>
                  <a:lnTo>
                    <a:pt x="536" y="158"/>
                  </a:lnTo>
                  <a:lnTo>
                    <a:pt x="602" y="119"/>
                  </a:lnTo>
                  <a:lnTo>
                    <a:pt x="671" y="86"/>
                  </a:lnTo>
                  <a:lnTo>
                    <a:pt x="743" y="58"/>
                  </a:lnTo>
                  <a:lnTo>
                    <a:pt x="818" y="35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57" y="9"/>
                  </a:lnTo>
                  <a:lnTo>
                    <a:pt x="1020" y="2"/>
                  </a:lnTo>
                  <a:lnTo>
                    <a:pt x="10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52" name="Group 103"/>
          <p:cNvGrpSpPr/>
          <p:nvPr/>
        </p:nvGrpSpPr>
        <p:grpSpPr>
          <a:xfrm>
            <a:off x="4508374" y="2764052"/>
            <a:ext cx="321044" cy="321042"/>
            <a:chOff x="7273925" y="5005388"/>
            <a:chExt cx="555625" cy="555625"/>
          </a:xfrm>
          <a:solidFill>
            <a:srgbClr val="FFFFFF"/>
          </a:solidFill>
        </p:grpSpPr>
        <p:sp>
          <p:nvSpPr>
            <p:cNvPr id="53" name="Freeform 552"/>
            <p:cNvSpPr>
              <a:spLocks noEditPoints="1"/>
            </p:cNvSpPr>
            <p:nvPr/>
          </p:nvSpPr>
          <p:spPr bwMode="auto">
            <a:xfrm>
              <a:off x="7273925" y="5005388"/>
              <a:ext cx="555625" cy="555625"/>
            </a:xfrm>
            <a:custGeom>
              <a:avLst/>
              <a:gdLst>
                <a:gd name="T0" fmla="*/ 1450 w 3500"/>
                <a:gd name="T1" fmla="*/ 168 h 3500"/>
                <a:gd name="T2" fmla="*/ 1080 w 3500"/>
                <a:gd name="T3" fmla="*/ 285 h 3500"/>
                <a:gd name="T4" fmla="*/ 754 w 3500"/>
                <a:gd name="T5" fmla="*/ 486 h 3500"/>
                <a:gd name="T6" fmla="*/ 486 w 3500"/>
                <a:gd name="T7" fmla="*/ 754 h 3500"/>
                <a:gd name="T8" fmla="*/ 285 w 3500"/>
                <a:gd name="T9" fmla="*/ 1080 h 3500"/>
                <a:gd name="T10" fmla="*/ 168 w 3500"/>
                <a:gd name="T11" fmla="*/ 1450 h 3500"/>
                <a:gd name="T12" fmla="*/ 142 w 3500"/>
                <a:gd name="T13" fmla="*/ 1852 h 3500"/>
                <a:gd name="T14" fmla="*/ 215 w 3500"/>
                <a:gd name="T15" fmla="*/ 2240 h 3500"/>
                <a:gd name="T16" fmla="*/ 377 w 3500"/>
                <a:gd name="T17" fmla="*/ 2590 h 3500"/>
                <a:gd name="T18" fmla="*/ 612 w 3500"/>
                <a:gd name="T19" fmla="*/ 2888 h 3500"/>
                <a:gd name="T20" fmla="*/ 910 w 3500"/>
                <a:gd name="T21" fmla="*/ 3123 h 3500"/>
                <a:gd name="T22" fmla="*/ 1260 w 3500"/>
                <a:gd name="T23" fmla="*/ 3285 h 3500"/>
                <a:gd name="T24" fmla="*/ 1648 w 3500"/>
                <a:gd name="T25" fmla="*/ 3358 h 3500"/>
                <a:gd name="T26" fmla="*/ 2050 w 3500"/>
                <a:gd name="T27" fmla="*/ 3332 h 3500"/>
                <a:gd name="T28" fmla="*/ 2420 w 3500"/>
                <a:gd name="T29" fmla="*/ 3215 h 3500"/>
                <a:gd name="T30" fmla="*/ 2746 w 3500"/>
                <a:gd name="T31" fmla="*/ 3014 h 3500"/>
                <a:gd name="T32" fmla="*/ 3014 w 3500"/>
                <a:gd name="T33" fmla="*/ 2746 h 3500"/>
                <a:gd name="T34" fmla="*/ 3215 w 3500"/>
                <a:gd name="T35" fmla="*/ 2420 h 3500"/>
                <a:gd name="T36" fmla="*/ 3332 w 3500"/>
                <a:gd name="T37" fmla="*/ 2050 h 3500"/>
                <a:gd name="T38" fmla="*/ 3358 w 3500"/>
                <a:gd name="T39" fmla="*/ 1648 h 3500"/>
                <a:gd name="T40" fmla="*/ 3285 w 3500"/>
                <a:gd name="T41" fmla="*/ 1260 h 3500"/>
                <a:gd name="T42" fmla="*/ 3123 w 3500"/>
                <a:gd name="T43" fmla="*/ 910 h 3500"/>
                <a:gd name="T44" fmla="*/ 2888 w 3500"/>
                <a:gd name="T45" fmla="*/ 612 h 3500"/>
                <a:gd name="T46" fmla="*/ 2590 w 3500"/>
                <a:gd name="T47" fmla="*/ 377 h 3500"/>
                <a:gd name="T48" fmla="*/ 2240 w 3500"/>
                <a:gd name="T49" fmla="*/ 215 h 3500"/>
                <a:gd name="T50" fmla="*/ 1852 w 3500"/>
                <a:gd name="T51" fmla="*/ 142 h 3500"/>
                <a:gd name="T52" fmla="*/ 1948 w 3500"/>
                <a:gd name="T53" fmla="*/ 11 h 3500"/>
                <a:gd name="T54" fmla="*/ 2329 w 3500"/>
                <a:gd name="T55" fmla="*/ 98 h 3500"/>
                <a:gd name="T56" fmla="*/ 2679 w 3500"/>
                <a:gd name="T57" fmla="*/ 266 h 3500"/>
                <a:gd name="T58" fmla="*/ 2988 w 3500"/>
                <a:gd name="T59" fmla="*/ 512 h 3500"/>
                <a:gd name="T60" fmla="*/ 3234 w 3500"/>
                <a:gd name="T61" fmla="*/ 821 h 3500"/>
                <a:gd name="T62" fmla="*/ 3402 w 3500"/>
                <a:gd name="T63" fmla="*/ 1171 h 3500"/>
                <a:gd name="T64" fmla="*/ 3489 w 3500"/>
                <a:gd name="T65" fmla="*/ 1552 h 3500"/>
                <a:gd name="T66" fmla="*/ 3489 w 3500"/>
                <a:gd name="T67" fmla="*/ 1948 h 3500"/>
                <a:gd name="T68" fmla="*/ 3402 w 3500"/>
                <a:gd name="T69" fmla="*/ 2329 h 3500"/>
                <a:gd name="T70" fmla="*/ 3234 w 3500"/>
                <a:gd name="T71" fmla="*/ 2679 h 3500"/>
                <a:gd name="T72" fmla="*/ 2988 w 3500"/>
                <a:gd name="T73" fmla="*/ 2988 h 3500"/>
                <a:gd name="T74" fmla="*/ 2679 w 3500"/>
                <a:gd name="T75" fmla="*/ 3234 h 3500"/>
                <a:gd name="T76" fmla="*/ 2329 w 3500"/>
                <a:gd name="T77" fmla="*/ 3402 h 3500"/>
                <a:gd name="T78" fmla="*/ 1948 w 3500"/>
                <a:gd name="T79" fmla="*/ 3489 h 3500"/>
                <a:gd name="T80" fmla="*/ 1552 w 3500"/>
                <a:gd name="T81" fmla="*/ 3489 h 3500"/>
                <a:gd name="T82" fmla="*/ 1171 w 3500"/>
                <a:gd name="T83" fmla="*/ 3402 h 3500"/>
                <a:gd name="T84" fmla="*/ 821 w 3500"/>
                <a:gd name="T85" fmla="*/ 3234 h 3500"/>
                <a:gd name="T86" fmla="*/ 512 w 3500"/>
                <a:gd name="T87" fmla="*/ 2988 h 3500"/>
                <a:gd name="T88" fmla="*/ 266 w 3500"/>
                <a:gd name="T89" fmla="*/ 2679 h 3500"/>
                <a:gd name="T90" fmla="*/ 98 w 3500"/>
                <a:gd name="T91" fmla="*/ 2329 h 3500"/>
                <a:gd name="T92" fmla="*/ 11 w 3500"/>
                <a:gd name="T93" fmla="*/ 1948 h 3500"/>
                <a:gd name="T94" fmla="*/ 11 w 3500"/>
                <a:gd name="T95" fmla="*/ 1552 h 3500"/>
                <a:gd name="T96" fmla="*/ 98 w 3500"/>
                <a:gd name="T97" fmla="*/ 1171 h 3500"/>
                <a:gd name="T98" fmla="*/ 266 w 3500"/>
                <a:gd name="T99" fmla="*/ 821 h 3500"/>
                <a:gd name="T100" fmla="*/ 512 w 3500"/>
                <a:gd name="T101" fmla="*/ 512 h 3500"/>
                <a:gd name="T102" fmla="*/ 821 w 3500"/>
                <a:gd name="T103" fmla="*/ 266 h 3500"/>
                <a:gd name="T104" fmla="*/ 1171 w 3500"/>
                <a:gd name="T105" fmla="*/ 98 h 3500"/>
                <a:gd name="T106" fmla="*/ 1552 w 3500"/>
                <a:gd name="T107" fmla="*/ 11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0" h="3500">
                  <a:moveTo>
                    <a:pt x="1750" y="139"/>
                  </a:moveTo>
                  <a:lnTo>
                    <a:pt x="1648" y="142"/>
                  </a:lnTo>
                  <a:lnTo>
                    <a:pt x="1548" y="152"/>
                  </a:lnTo>
                  <a:lnTo>
                    <a:pt x="1450" y="168"/>
                  </a:lnTo>
                  <a:lnTo>
                    <a:pt x="1354" y="189"/>
                  </a:lnTo>
                  <a:lnTo>
                    <a:pt x="1260" y="215"/>
                  </a:lnTo>
                  <a:lnTo>
                    <a:pt x="1169" y="248"/>
                  </a:lnTo>
                  <a:lnTo>
                    <a:pt x="1080" y="285"/>
                  </a:lnTo>
                  <a:lnTo>
                    <a:pt x="994" y="329"/>
                  </a:lnTo>
                  <a:lnTo>
                    <a:pt x="910" y="377"/>
                  </a:lnTo>
                  <a:lnTo>
                    <a:pt x="830" y="428"/>
                  </a:lnTo>
                  <a:lnTo>
                    <a:pt x="754" y="486"/>
                  </a:lnTo>
                  <a:lnTo>
                    <a:pt x="681" y="546"/>
                  </a:lnTo>
                  <a:lnTo>
                    <a:pt x="612" y="612"/>
                  </a:lnTo>
                  <a:lnTo>
                    <a:pt x="546" y="681"/>
                  </a:lnTo>
                  <a:lnTo>
                    <a:pt x="486" y="754"/>
                  </a:lnTo>
                  <a:lnTo>
                    <a:pt x="428" y="830"/>
                  </a:lnTo>
                  <a:lnTo>
                    <a:pt x="377" y="910"/>
                  </a:lnTo>
                  <a:lnTo>
                    <a:pt x="329" y="994"/>
                  </a:lnTo>
                  <a:lnTo>
                    <a:pt x="285" y="1080"/>
                  </a:lnTo>
                  <a:lnTo>
                    <a:pt x="248" y="1169"/>
                  </a:lnTo>
                  <a:lnTo>
                    <a:pt x="215" y="1260"/>
                  </a:lnTo>
                  <a:lnTo>
                    <a:pt x="189" y="1354"/>
                  </a:lnTo>
                  <a:lnTo>
                    <a:pt x="168" y="1450"/>
                  </a:lnTo>
                  <a:lnTo>
                    <a:pt x="152" y="1548"/>
                  </a:lnTo>
                  <a:lnTo>
                    <a:pt x="142" y="1648"/>
                  </a:lnTo>
                  <a:lnTo>
                    <a:pt x="139" y="1750"/>
                  </a:lnTo>
                  <a:lnTo>
                    <a:pt x="142" y="1852"/>
                  </a:lnTo>
                  <a:lnTo>
                    <a:pt x="152" y="1952"/>
                  </a:lnTo>
                  <a:lnTo>
                    <a:pt x="168" y="2050"/>
                  </a:lnTo>
                  <a:lnTo>
                    <a:pt x="189" y="2146"/>
                  </a:lnTo>
                  <a:lnTo>
                    <a:pt x="215" y="2240"/>
                  </a:lnTo>
                  <a:lnTo>
                    <a:pt x="248" y="2331"/>
                  </a:lnTo>
                  <a:lnTo>
                    <a:pt x="285" y="2420"/>
                  </a:lnTo>
                  <a:lnTo>
                    <a:pt x="329" y="2506"/>
                  </a:lnTo>
                  <a:lnTo>
                    <a:pt x="377" y="2590"/>
                  </a:lnTo>
                  <a:lnTo>
                    <a:pt x="428" y="2670"/>
                  </a:lnTo>
                  <a:lnTo>
                    <a:pt x="486" y="2746"/>
                  </a:lnTo>
                  <a:lnTo>
                    <a:pt x="546" y="2819"/>
                  </a:lnTo>
                  <a:lnTo>
                    <a:pt x="612" y="2888"/>
                  </a:lnTo>
                  <a:lnTo>
                    <a:pt x="681" y="2954"/>
                  </a:lnTo>
                  <a:lnTo>
                    <a:pt x="754" y="3014"/>
                  </a:lnTo>
                  <a:lnTo>
                    <a:pt x="830" y="3072"/>
                  </a:lnTo>
                  <a:lnTo>
                    <a:pt x="910" y="3123"/>
                  </a:lnTo>
                  <a:lnTo>
                    <a:pt x="994" y="3171"/>
                  </a:lnTo>
                  <a:lnTo>
                    <a:pt x="1080" y="3215"/>
                  </a:lnTo>
                  <a:lnTo>
                    <a:pt x="1169" y="3252"/>
                  </a:lnTo>
                  <a:lnTo>
                    <a:pt x="1260" y="3285"/>
                  </a:lnTo>
                  <a:lnTo>
                    <a:pt x="1354" y="3311"/>
                  </a:lnTo>
                  <a:lnTo>
                    <a:pt x="1450" y="3332"/>
                  </a:lnTo>
                  <a:lnTo>
                    <a:pt x="1548" y="3348"/>
                  </a:lnTo>
                  <a:lnTo>
                    <a:pt x="1648" y="3358"/>
                  </a:lnTo>
                  <a:lnTo>
                    <a:pt x="1750" y="3361"/>
                  </a:lnTo>
                  <a:lnTo>
                    <a:pt x="1852" y="3358"/>
                  </a:lnTo>
                  <a:lnTo>
                    <a:pt x="1952" y="3348"/>
                  </a:lnTo>
                  <a:lnTo>
                    <a:pt x="2050" y="3332"/>
                  </a:lnTo>
                  <a:lnTo>
                    <a:pt x="2146" y="3311"/>
                  </a:lnTo>
                  <a:lnTo>
                    <a:pt x="2240" y="3285"/>
                  </a:lnTo>
                  <a:lnTo>
                    <a:pt x="2331" y="3252"/>
                  </a:lnTo>
                  <a:lnTo>
                    <a:pt x="2420" y="3215"/>
                  </a:lnTo>
                  <a:lnTo>
                    <a:pt x="2506" y="3171"/>
                  </a:lnTo>
                  <a:lnTo>
                    <a:pt x="2590" y="3123"/>
                  </a:lnTo>
                  <a:lnTo>
                    <a:pt x="2670" y="3072"/>
                  </a:lnTo>
                  <a:lnTo>
                    <a:pt x="2746" y="3014"/>
                  </a:lnTo>
                  <a:lnTo>
                    <a:pt x="2819" y="2954"/>
                  </a:lnTo>
                  <a:lnTo>
                    <a:pt x="2888" y="2888"/>
                  </a:lnTo>
                  <a:lnTo>
                    <a:pt x="2954" y="2819"/>
                  </a:lnTo>
                  <a:lnTo>
                    <a:pt x="3014" y="2746"/>
                  </a:lnTo>
                  <a:lnTo>
                    <a:pt x="3072" y="2670"/>
                  </a:lnTo>
                  <a:lnTo>
                    <a:pt x="3123" y="2590"/>
                  </a:lnTo>
                  <a:lnTo>
                    <a:pt x="3171" y="2506"/>
                  </a:lnTo>
                  <a:lnTo>
                    <a:pt x="3215" y="2420"/>
                  </a:lnTo>
                  <a:lnTo>
                    <a:pt x="3252" y="2331"/>
                  </a:lnTo>
                  <a:lnTo>
                    <a:pt x="3285" y="2240"/>
                  </a:lnTo>
                  <a:lnTo>
                    <a:pt x="3311" y="2146"/>
                  </a:lnTo>
                  <a:lnTo>
                    <a:pt x="3332" y="2050"/>
                  </a:lnTo>
                  <a:lnTo>
                    <a:pt x="3348" y="1952"/>
                  </a:lnTo>
                  <a:lnTo>
                    <a:pt x="3358" y="1852"/>
                  </a:lnTo>
                  <a:lnTo>
                    <a:pt x="3361" y="1750"/>
                  </a:lnTo>
                  <a:lnTo>
                    <a:pt x="3358" y="1648"/>
                  </a:lnTo>
                  <a:lnTo>
                    <a:pt x="3348" y="1548"/>
                  </a:lnTo>
                  <a:lnTo>
                    <a:pt x="3332" y="1450"/>
                  </a:lnTo>
                  <a:lnTo>
                    <a:pt x="3311" y="1354"/>
                  </a:lnTo>
                  <a:lnTo>
                    <a:pt x="3285" y="1260"/>
                  </a:lnTo>
                  <a:lnTo>
                    <a:pt x="3252" y="1169"/>
                  </a:lnTo>
                  <a:lnTo>
                    <a:pt x="3215" y="1080"/>
                  </a:lnTo>
                  <a:lnTo>
                    <a:pt x="3171" y="994"/>
                  </a:lnTo>
                  <a:lnTo>
                    <a:pt x="3123" y="910"/>
                  </a:lnTo>
                  <a:lnTo>
                    <a:pt x="3072" y="830"/>
                  </a:lnTo>
                  <a:lnTo>
                    <a:pt x="3014" y="754"/>
                  </a:lnTo>
                  <a:lnTo>
                    <a:pt x="2954" y="681"/>
                  </a:lnTo>
                  <a:lnTo>
                    <a:pt x="2888" y="612"/>
                  </a:lnTo>
                  <a:lnTo>
                    <a:pt x="2819" y="546"/>
                  </a:lnTo>
                  <a:lnTo>
                    <a:pt x="2746" y="486"/>
                  </a:lnTo>
                  <a:lnTo>
                    <a:pt x="2670" y="428"/>
                  </a:lnTo>
                  <a:lnTo>
                    <a:pt x="2590" y="377"/>
                  </a:lnTo>
                  <a:lnTo>
                    <a:pt x="2506" y="329"/>
                  </a:lnTo>
                  <a:lnTo>
                    <a:pt x="2420" y="285"/>
                  </a:lnTo>
                  <a:lnTo>
                    <a:pt x="2331" y="248"/>
                  </a:lnTo>
                  <a:lnTo>
                    <a:pt x="2240" y="215"/>
                  </a:lnTo>
                  <a:lnTo>
                    <a:pt x="2146" y="189"/>
                  </a:lnTo>
                  <a:lnTo>
                    <a:pt x="2050" y="168"/>
                  </a:lnTo>
                  <a:lnTo>
                    <a:pt x="1952" y="152"/>
                  </a:lnTo>
                  <a:lnTo>
                    <a:pt x="1852" y="142"/>
                  </a:lnTo>
                  <a:lnTo>
                    <a:pt x="1750" y="139"/>
                  </a:lnTo>
                  <a:close/>
                  <a:moveTo>
                    <a:pt x="1750" y="0"/>
                  </a:moveTo>
                  <a:lnTo>
                    <a:pt x="1850" y="3"/>
                  </a:lnTo>
                  <a:lnTo>
                    <a:pt x="1948" y="11"/>
                  </a:lnTo>
                  <a:lnTo>
                    <a:pt x="2046" y="24"/>
                  </a:lnTo>
                  <a:lnTo>
                    <a:pt x="2142" y="43"/>
                  </a:lnTo>
                  <a:lnTo>
                    <a:pt x="2237" y="68"/>
                  </a:lnTo>
                  <a:lnTo>
                    <a:pt x="2329" y="98"/>
                  </a:lnTo>
                  <a:lnTo>
                    <a:pt x="2420" y="133"/>
                  </a:lnTo>
                  <a:lnTo>
                    <a:pt x="2508" y="172"/>
                  </a:lnTo>
                  <a:lnTo>
                    <a:pt x="2595" y="216"/>
                  </a:lnTo>
                  <a:lnTo>
                    <a:pt x="2679" y="266"/>
                  </a:lnTo>
                  <a:lnTo>
                    <a:pt x="2761" y="321"/>
                  </a:lnTo>
                  <a:lnTo>
                    <a:pt x="2839" y="380"/>
                  </a:lnTo>
                  <a:lnTo>
                    <a:pt x="2915" y="444"/>
                  </a:lnTo>
                  <a:lnTo>
                    <a:pt x="2988" y="512"/>
                  </a:lnTo>
                  <a:lnTo>
                    <a:pt x="3056" y="585"/>
                  </a:lnTo>
                  <a:lnTo>
                    <a:pt x="3120" y="661"/>
                  </a:lnTo>
                  <a:lnTo>
                    <a:pt x="3179" y="739"/>
                  </a:lnTo>
                  <a:lnTo>
                    <a:pt x="3234" y="821"/>
                  </a:lnTo>
                  <a:lnTo>
                    <a:pt x="3284" y="905"/>
                  </a:lnTo>
                  <a:lnTo>
                    <a:pt x="3328" y="992"/>
                  </a:lnTo>
                  <a:lnTo>
                    <a:pt x="3367" y="1080"/>
                  </a:lnTo>
                  <a:lnTo>
                    <a:pt x="3402" y="1171"/>
                  </a:lnTo>
                  <a:lnTo>
                    <a:pt x="3432" y="1263"/>
                  </a:lnTo>
                  <a:lnTo>
                    <a:pt x="3457" y="1358"/>
                  </a:lnTo>
                  <a:lnTo>
                    <a:pt x="3476" y="1454"/>
                  </a:lnTo>
                  <a:lnTo>
                    <a:pt x="3489" y="1552"/>
                  </a:lnTo>
                  <a:lnTo>
                    <a:pt x="3497" y="1650"/>
                  </a:lnTo>
                  <a:lnTo>
                    <a:pt x="3500" y="1750"/>
                  </a:lnTo>
                  <a:lnTo>
                    <a:pt x="3497" y="1850"/>
                  </a:lnTo>
                  <a:lnTo>
                    <a:pt x="3489" y="1948"/>
                  </a:lnTo>
                  <a:lnTo>
                    <a:pt x="3476" y="2046"/>
                  </a:lnTo>
                  <a:lnTo>
                    <a:pt x="3457" y="2142"/>
                  </a:lnTo>
                  <a:lnTo>
                    <a:pt x="3432" y="2237"/>
                  </a:lnTo>
                  <a:lnTo>
                    <a:pt x="3402" y="2329"/>
                  </a:lnTo>
                  <a:lnTo>
                    <a:pt x="3367" y="2420"/>
                  </a:lnTo>
                  <a:lnTo>
                    <a:pt x="3328" y="2508"/>
                  </a:lnTo>
                  <a:lnTo>
                    <a:pt x="3284" y="2595"/>
                  </a:lnTo>
                  <a:lnTo>
                    <a:pt x="3234" y="2679"/>
                  </a:lnTo>
                  <a:lnTo>
                    <a:pt x="3179" y="2761"/>
                  </a:lnTo>
                  <a:lnTo>
                    <a:pt x="3120" y="2839"/>
                  </a:lnTo>
                  <a:lnTo>
                    <a:pt x="3056" y="2915"/>
                  </a:lnTo>
                  <a:lnTo>
                    <a:pt x="2988" y="2988"/>
                  </a:lnTo>
                  <a:lnTo>
                    <a:pt x="2915" y="3056"/>
                  </a:lnTo>
                  <a:lnTo>
                    <a:pt x="2839" y="3120"/>
                  </a:lnTo>
                  <a:lnTo>
                    <a:pt x="2761" y="3179"/>
                  </a:lnTo>
                  <a:lnTo>
                    <a:pt x="2679" y="3234"/>
                  </a:lnTo>
                  <a:lnTo>
                    <a:pt x="2595" y="3284"/>
                  </a:lnTo>
                  <a:lnTo>
                    <a:pt x="2508" y="3328"/>
                  </a:lnTo>
                  <a:lnTo>
                    <a:pt x="2420" y="3367"/>
                  </a:lnTo>
                  <a:lnTo>
                    <a:pt x="2329" y="3402"/>
                  </a:lnTo>
                  <a:lnTo>
                    <a:pt x="2237" y="3432"/>
                  </a:lnTo>
                  <a:lnTo>
                    <a:pt x="2142" y="3457"/>
                  </a:lnTo>
                  <a:lnTo>
                    <a:pt x="2046" y="3476"/>
                  </a:lnTo>
                  <a:lnTo>
                    <a:pt x="1948" y="3489"/>
                  </a:lnTo>
                  <a:lnTo>
                    <a:pt x="1850" y="3497"/>
                  </a:lnTo>
                  <a:lnTo>
                    <a:pt x="1750" y="3500"/>
                  </a:lnTo>
                  <a:lnTo>
                    <a:pt x="1650" y="3497"/>
                  </a:lnTo>
                  <a:lnTo>
                    <a:pt x="1552" y="3489"/>
                  </a:lnTo>
                  <a:lnTo>
                    <a:pt x="1454" y="3476"/>
                  </a:lnTo>
                  <a:lnTo>
                    <a:pt x="1358" y="3457"/>
                  </a:lnTo>
                  <a:lnTo>
                    <a:pt x="1263" y="3432"/>
                  </a:lnTo>
                  <a:lnTo>
                    <a:pt x="1171" y="3402"/>
                  </a:lnTo>
                  <a:lnTo>
                    <a:pt x="1080" y="3367"/>
                  </a:lnTo>
                  <a:lnTo>
                    <a:pt x="992" y="3328"/>
                  </a:lnTo>
                  <a:lnTo>
                    <a:pt x="905" y="3284"/>
                  </a:lnTo>
                  <a:lnTo>
                    <a:pt x="821" y="3234"/>
                  </a:lnTo>
                  <a:lnTo>
                    <a:pt x="739" y="3179"/>
                  </a:lnTo>
                  <a:lnTo>
                    <a:pt x="661" y="3120"/>
                  </a:lnTo>
                  <a:lnTo>
                    <a:pt x="585" y="3056"/>
                  </a:lnTo>
                  <a:lnTo>
                    <a:pt x="512" y="2988"/>
                  </a:lnTo>
                  <a:lnTo>
                    <a:pt x="444" y="2915"/>
                  </a:lnTo>
                  <a:lnTo>
                    <a:pt x="380" y="2839"/>
                  </a:lnTo>
                  <a:lnTo>
                    <a:pt x="321" y="2761"/>
                  </a:lnTo>
                  <a:lnTo>
                    <a:pt x="266" y="2679"/>
                  </a:lnTo>
                  <a:lnTo>
                    <a:pt x="216" y="2595"/>
                  </a:lnTo>
                  <a:lnTo>
                    <a:pt x="172" y="2508"/>
                  </a:lnTo>
                  <a:lnTo>
                    <a:pt x="133" y="2420"/>
                  </a:lnTo>
                  <a:lnTo>
                    <a:pt x="98" y="2329"/>
                  </a:lnTo>
                  <a:lnTo>
                    <a:pt x="68" y="2237"/>
                  </a:lnTo>
                  <a:lnTo>
                    <a:pt x="43" y="2142"/>
                  </a:lnTo>
                  <a:lnTo>
                    <a:pt x="24" y="2046"/>
                  </a:lnTo>
                  <a:lnTo>
                    <a:pt x="11" y="1948"/>
                  </a:lnTo>
                  <a:lnTo>
                    <a:pt x="3" y="1850"/>
                  </a:lnTo>
                  <a:lnTo>
                    <a:pt x="0" y="1750"/>
                  </a:lnTo>
                  <a:lnTo>
                    <a:pt x="3" y="1650"/>
                  </a:lnTo>
                  <a:lnTo>
                    <a:pt x="11" y="1552"/>
                  </a:lnTo>
                  <a:lnTo>
                    <a:pt x="24" y="1454"/>
                  </a:lnTo>
                  <a:lnTo>
                    <a:pt x="43" y="1358"/>
                  </a:lnTo>
                  <a:lnTo>
                    <a:pt x="68" y="1263"/>
                  </a:lnTo>
                  <a:lnTo>
                    <a:pt x="98" y="1171"/>
                  </a:lnTo>
                  <a:lnTo>
                    <a:pt x="133" y="1080"/>
                  </a:lnTo>
                  <a:lnTo>
                    <a:pt x="172" y="992"/>
                  </a:lnTo>
                  <a:lnTo>
                    <a:pt x="216" y="905"/>
                  </a:lnTo>
                  <a:lnTo>
                    <a:pt x="266" y="821"/>
                  </a:lnTo>
                  <a:lnTo>
                    <a:pt x="321" y="739"/>
                  </a:lnTo>
                  <a:lnTo>
                    <a:pt x="380" y="661"/>
                  </a:lnTo>
                  <a:lnTo>
                    <a:pt x="444" y="585"/>
                  </a:lnTo>
                  <a:lnTo>
                    <a:pt x="512" y="512"/>
                  </a:lnTo>
                  <a:lnTo>
                    <a:pt x="585" y="444"/>
                  </a:lnTo>
                  <a:lnTo>
                    <a:pt x="661" y="380"/>
                  </a:lnTo>
                  <a:lnTo>
                    <a:pt x="739" y="321"/>
                  </a:lnTo>
                  <a:lnTo>
                    <a:pt x="821" y="266"/>
                  </a:lnTo>
                  <a:lnTo>
                    <a:pt x="905" y="216"/>
                  </a:lnTo>
                  <a:lnTo>
                    <a:pt x="992" y="172"/>
                  </a:lnTo>
                  <a:lnTo>
                    <a:pt x="1080" y="133"/>
                  </a:lnTo>
                  <a:lnTo>
                    <a:pt x="1171" y="98"/>
                  </a:lnTo>
                  <a:lnTo>
                    <a:pt x="1263" y="68"/>
                  </a:lnTo>
                  <a:lnTo>
                    <a:pt x="1358" y="43"/>
                  </a:lnTo>
                  <a:lnTo>
                    <a:pt x="1454" y="24"/>
                  </a:lnTo>
                  <a:lnTo>
                    <a:pt x="1552" y="11"/>
                  </a:lnTo>
                  <a:lnTo>
                    <a:pt x="1650" y="3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54" name="Freeform 553"/>
            <p:cNvSpPr>
              <a:spLocks noEditPoints="1"/>
            </p:cNvSpPr>
            <p:nvPr/>
          </p:nvSpPr>
          <p:spPr bwMode="auto">
            <a:xfrm>
              <a:off x="7372350" y="5153026"/>
              <a:ext cx="349250" cy="266700"/>
            </a:xfrm>
            <a:custGeom>
              <a:avLst/>
              <a:gdLst>
                <a:gd name="T0" fmla="*/ 1917 w 2194"/>
                <a:gd name="T1" fmla="*/ 144 h 1686"/>
                <a:gd name="T2" fmla="*/ 1877 w 2194"/>
                <a:gd name="T3" fmla="*/ 170 h 1686"/>
                <a:gd name="T4" fmla="*/ 785 w 2194"/>
                <a:gd name="T5" fmla="*/ 1257 h 1686"/>
                <a:gd name="T6" fmla="*/ 751 w 2194"/>
                <a:gd name="T7" fmla="*/ 1265 h 1686"/>
                <a:gd name="T8" fmla="*/ 718 w 2194"/>
                <a:gd name="T9" fmla="*/ 1257 h 1686"/>
                <a:gd name="T10" fmla="*/ 317 w 2194"/>
                <a:gd name="T11" fmla="*/ 859 h 1686"/>
                <a:gd name="T12" fmla="*/ 282 w 2194"/>
                <a:gd name="T13" fmla="*/ 837 h 1686"/>
                <a:gd name="T14" fmla="*/ 242 w 2194"/>
                <a:gd name="T15" fmla="*/ 829 h 1686"/>
                <a:gd name="T16" fmla="*/ 203 w 2194"/>
                <a:gd name="T17" fmla="*/ 837 h 1686"/>
                <a:gd name="T18" fmla="*/ 168 w 2194"/>
                <a:gd name="T19" fmla="*/ 859 h 1686"/>
                <a:gd name="T20" fmla="*/ 144 w 2194"/>
                <a:gd name="T21" fmla="*/ 899 h 1686"/>
                <a:gd name="T22" fmla="*/ 138 w 2194"/>
                <a:gd name="T23" fmla="*/ 945 h 1686"/>
                <a:gd name="T24" fmla="*/ 153 w 2194"/>
                <a:gd name="T25" fmla="*/ 989 h 1686"/>
                <a:gd name="T26" fmla="*/ 677 w 2194"/>
                <a:gd name="T27" fmla="*/ 1517 h 1686"/>
                <a:gd name="T28" fmla="*/ 711 w 2194"/>
                <a:gd name="T29" fmla="*/ 1539 h 1686"/>
                <a:gd name="T30" fmla="*/ 751 w 2194"/>
                <a:gd name="T31" fmla="*/ 1547 h 1686"/>
                <a:gd name="T32" fmla="*/ 792 w 2194"/>
                <a:gd name="T33" fmla="*/ 1539 h 1686"/>
                <a:gd name="T34" fmla="*/ 826 w 2194"/>
                <a:gd name="T35" fmla="*/ 1517 h 1686"/>
                <a:gd name="T36" fmla="*/ 2040 w 2194"/>
                <a:gd name="T37" fmla="*/ 298 h 1686"/>
                <a:gd name="T38" fmla="*/ 2055 w 2194"/>
                <a:gd name="T39" fmla="*/ 255 h 1686"/>
                <a:gd name="T40" fmla="*/ 2050 w 2194"/>
                <a:gd name="T41" fmla="*/ 209 h 1686"/>
                <a:gd name="T42" fmla="*/ 2024 w 2194"/>
                <a:gd name="T43" fmla="*/ 170 h 1686"/>
                <a:gd name="T44" fmla="*/ 1985 w 2194"/>
                <a:gd name="T45" fmla="*/ 144 h 1686"/>
                <a:gd name="T46" fmla="*/ 1939 w 2194"/>
                <a:gd name="T47" fmla="*/ 139 h 1686"/>
                <a:gd name="T48" fmla="*/ 1968 w 2194"/>
                <a:gd name="T49" fmla="*/ 0 h 1686"/>
                <a:gd name="T50" fmla="*/ 2035 w 2194"/>
                <a:gd name="T51" fmla="*/ 14 h 1686"/>
                <a:gd name="T52" fmla="*/ 2096 w 2194"/>
                <a:gd name="T53" fmla="*/ 47 h 1686"/>
                <a:gd name="T54" fmla="*/ 2147 w 2194"/>
                <a:gd name="T55" fmla="*/ 98 h 1686"/>
                <a:gd name="T56" fmla="*/ 2180 w 2194"/>
                <a:gd name="T57" fmla="*/ 159 h 1686"/>
                <a:gd name="T58" fmla="*/ 2194 w 2194"/>
                <a:gd name="T59" fmla="*/ 226 h 1686"/>
                <a:gd name="T60" fmla="*/ 2190 w 2194"/>
                <a:gd name="T61" fmla="*/ 294 h 1686"/>
                <a:gd name="T62" fmla="*/ 2165 w 2194"/>
                <a:gd name="T63" fmla="*/ 359 h 1686"/>
                <a:gd name="T64" fmla="*/ 2123 w 2194"/>
                <a:gd name="T65" fmla="*/ 416 h 1686"/>
                <a:gd name="T66" fmla="*/ 900 w 2194"/>
                <a:gd name="T67" fmla="*/ 1637 h 1686"/>
                <a:gd name="T68" fmla="*/ 845 w 2194"/>
                <a:gd name="T69" fmla="*/ 1668 h 1686"/>
                <a:gd name="T70" fmla="*/ 783 w 2194"/>
                <a:gd name="T71" fmla="*/ 1684 h 1686"/>
                <a:gd name="T72" fmla="*/ 720 w 2194"/>
                <a:gd name="T73" fmla="*/ 1684 h 1686"/>
                <a:gd name="T74" fmla="*/ 658 w 2194"/>
                <a:gd name="T75" fmla="*/ 1668 h 1686"/>
                <a:gd name="T76" fmla="*/ 603 w 2194"/>
                <a:gd name="T77" fmla="*/ 1637 h 1686"/>
                <a:gd name="T78" fmla="*/ 70 w 2194"/>
                <a:gd name="T79" fmla="*/ 1106 h 1686"/>
                <a:gd name="T80" fmla="*/ 27 w 2194"/>
                <a:gd name="T81" fmla="*/ 1049 h 1686"/>
                <a:gd name="T82" fmla="*/ 4 w 2194"/>
                <a:gd name="T83" fmla="*/ 984 h 1686"/>
                <a:gd name="T84" fmla="*/ 0 w 2194"/>
                <a:gd name="T85" fmla="*/ 916 h 1686"/>
                <a:gd name="T86" fmla="*/ 13 w 2194"/>
                <a:gd name="T87" fmla="*/ 850 h 1686"/>
                <a:gd name="T88" fmla="*/ 46 w 2194"/>
                <a:gd name="T89" fmla="*/ 788 h 1686"/>
                <a:gd name="T90" fmla="*/ 97 w 2194"/>
                <a:gd name="T91" fmla="*/ 737 h 1686"/>
                <a:gd name="T92" fmla="*/ 159 w 2194"/>
                <a:gd name="T93" fmla="*/ 704 h 1686"/>
                <a:gd name="T94" fmla="*/ 225 w 2194"/>
                <a:gd name="T95" fmla="*/ 690 h 1686"/>
                <a:gd name="T96" fmla="*/ 293 w 2194"/>
                <a:gd name="T97" fmla="*/ 695 h 1686"/>
                <a:gd name="T98" fmla="*/ 358 w 2194"/>
                <a:gd name="T99" fmla="*/ 718 h 1686"/>
                <a:gd name="T100" fmla="*/ 415 w 2194"/>
                <a:gd name="T101" fmla="*/ 760 h 1686"/>
                <a:gd name="T102" fmla="*/ 1778 w 2194"/>
                <a:gd name="T103" fmla="*/ 71 h 1686"/>
                <a:gd name="T104" fmla="*/ 1835 w 2194"/>
                <a:gd name="T105" fmla="*/ 29 h 1686"/>
                <a:gd name="T106" fmla="*/ 1900 w 2194"/>
                <a:gd name="T107" fmla="*/ 4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4" h="1686">
                  <a:moveTo>
                    <a:pt x="1939" y="139"/>
                  </a:moveTo>
                  <a:lnTo>
                    <a:pt x="1917" y="144"/>
                  </a:lnTo>
                  <a:lnTo>
                    <a:pt x="1896" y="155"/>
                  </a:lnTo>
                  <a:lnTo>
                    <a:pt x="1877" y="170"/>
                  </a:lnTo>
                  <a:lnTo>
                    <a:pt x="801" y="1245"/>
                  </a:lnTo>
                  <a:lnTo>
                    <a:pt x="785" y="1257"/>
                  </a:lnTo>
                  <a:lnTo>
                    <a:pt x="770" y="1263"/>
                  </a:lnTo>
                  <a:lnTo>
                    <a:pt x="751" y="1265"/>
                  </a:lnTo>
                  <a:lnTo>
                    <a:pt x="733" y="1263"/>
                  </a:lnTo>
                  <a:lnTo>
                    <a:pt x="718" y="1257"/>
                  </a:lnTo>
                  <a:lnTo>
                    <a:pt x="703" y="1245"/>
                  </a:lnTo>
                  <a:lnTo>
                    <a:pt x="317" y="859"/>
                  </a:lnTo>
                  <a:lnTo>
                    <a:pt x="300" y="846"/>
                  </a:lnTo>
                  <a:lnTo>
                    <a:pt x="282" y="837"/>
                  </a:lnTo>
                  <a:lnTo>
                    <a:pt x="263" y="830"/>
                  </a:lnTo>
                  <a:lnTo>
                    <a:pt x="242" y="829"/>
                  </a:lnTo>
                  <a:lnTo>
                    <a:pt x="222" y="830"/>
                  </a:lnTo>
                  <a:lnTo>
                    <a:pt x="203" y="837"/>
                  </a:lnTo>
                  <a:lnTo>
                    <a:pt x="185" y="846"/>
                  </a:lnTo>
                  <a:lnTo>
                    <a:pt x="168" y="859"/>
                  </a:lnTo>
                  <a:lnTo>
                    <a:pt x="153" y="878"/>
                  </a:lnTo>
                  <a:lnTo>
                    <a:pt x="144" y="899"/>
                  </a:lnTo>
                  <a:lnTo>
                    <a:pt x="138" y="922"/>
                  </a:lnTo>
                  <a:lnTo>
                    <a:pt x="138" y="945"/>
                  </a:lnTo>
                  <a:lnTo>
                    <a:pt x="144" y="967"/>
                  </a:lnTo>
                  <a:lnTo>
                    <a:pt x="153" y="989"/>
                  </a:lnTo>
                  <a:lnTo>
                    <a:pt x="168" y="1008"/>
                  </a:lnTo>
                  <a:lnTo>
                    <a:pt x="677" y="1517"/>
                  </a:lnTo>
                  <a:lnTo>
                    <a:pt x="693" y="1529"/>
                  </a:lnTo>
                  <a:lnTo>
                    <a:pt x="711" y="1539"/>
                  </a:lnTo>
                  <a:lnTo>
                    <a:pt x="731" y="1545"/>
                  </a:lnTo>
                  <a:lnTo>
                    <a:pt x="751" y="1547"/>
                  </a:lnTo>
                  <a:lnTo>
                    <a:pt x="772" y="1545"/>
                  </a:lnTo>
                  <a:lnTo>
                    <a:pt x="792" y="1539"/>
                  </a:lnTo>
                  <a:lnTo>
                    <a:pt x="810" y="1529"/>
                  </a:lnTo>
                  <a:lnTo>
                    <a:pt x="826" y="1517"/>
                  </a:lnTo>
                  <a:lnTo>
                    <a:pt x="2024" y="317"/>
                  </a:lnTo>
                  <a:lnTo>
                    <a:pt x="2040" y="298"/>
                  </a:lnTo>
                  <a:lnTo>
                    <a:pt x="2050" y="277"/>
                  </a:lnTo>
                  <a:lnTo>
                    <a:pt x="2055" y="255"/>
                  </a:lnTo>
                  <a:lnTo>
                    <a:pt x="2055" y="232"/>
                  </a:lnTo>
                  <a:lnTo>
                    <a:pt x="2050" y="209"/>
                  </a:lnTo>
                  <a:lnTo>
                    <a:pt x="2040" y="188"/>
                  </a:lnTo>
                  <a:lnTo>
                    <a:pt x="2024" y="170"/>
                  </a:lnTo>
                  <a:lnTo>
                    <a:pt x="2006" y="155"/>
                  </a:lnTo>
                  <a:lnTo>
                    <a:pt x="1985" y="144"/>
                  </a:lnTo>
                  <a:lnTo>
                    <a:pt x="1962" y="139"/>
                  </a:lnTo>
                  <a:lnTo>
                    <a:pt x="1939" y="139"/>
                  </a:lnTo>
                  <a:close/>
                  <a:moveTo>
                    <a:pt x="1934" y="0"/>
                  </a:moveTo>
                  <a:lnTo>
                    <a:pt x="1968" y="0"/>
                  </a:lnTo>
                  <a:lnTo>
                    <a:pt x="2002" y="4"/>
                  </a:lnTo>
                  <a:lnTo>
                    <a:pt x="2035" y="14"/>
                  </a:lnTo>
                  <a:lnTo>
                    <a:pt x="2067" y="29"/>
                  </a:lnTo>
                  <a:lnTo>
                    <a:pt x="2096" y="47"/>
                  </a:lnTo>
                  <a:lnTo>
                    <a:pt x="2123" y="71"/>
                  </a:lnTo>
                  <a:lnTo>
                    <a:pt x="2147" y="98"/>
                  </a:lnTo>
                  <a:lnTo>
                    <a:pt x="2165" y="128"/>
                  </a:lnTo>
                  <a:lnTo>
                    <a:pt x="2180" y="159"/>
                  </a:lnTo>
                  <a:lnTo>
                    <a:pt x="2190" y="192"/>
                  </a:lnTo>
                  <a:lnTo>
                    <a:pt x="2194" y="226"/>
                  </a:lnTo>
                  <a:lnTo>
                    <a:pt x="2194" y="260"/>
                  </a:lnTo>
                  <a:lnTo>
                    <a:pt x="2190" y="294"/>
                  </a:lnTo>
                  <a:lnTo>
                    <a:pt x="2180" y="327"/>
                  </a:lnTo>
                  <a:lnTo>
                    <a:pt x="2165" y="359"/>
                  </a:lnTo>
                  <a:lnTo>
                    <a:pt x="2147" y="388"/>
                  </a:lnTo>
                  <a:lnTo>
                    <a:pt x="2123" y="416"/>
                  </a:lnTo>
                  <a:lnTo>
                    <a:pt x="924" y="1615"/>
                  </a:lnTo>
                  <a:lnTo>
                    <a:pt x="900" y="1637"/>
                  </a:lnTo>
                  <a:lnTo>
                    <a:pt x="873" y="1655"/>
                  </a:lnTo>
                  <a:lnTo>
                    <a:pt x="845" y="1668"/>
                  </a:lnTo>
                  <a:lnTo>
                    <a:pt x="815" y="1678"/>
                  </a:lnTo>
                  <a:lnTo>
                    <a:pt x="783" y="1684"/>
                  </a:lnTo>
                  <a:lnTo>
                    <a:pt x="751" y="1686"/>
                  </a:lnTo>
                  <a:lnTo>
                    <a:pt x="720" y="1684"/>
                  </a:lnTo>
                  <a:lnTo>
                    <a:pt x="688" y="1678"/>
                  </a:lnTo>
                  <a:lnTo>
                    <a:pt x="658" y="1668"/>
                  </a:lnTo>
                  <a:lnTo>
                    <a:pt x="630" y="1655"/>
                  </a:lnTo>
                  <a:lnTo>
                    <a:pt x="603" y="1637"/>
                  </a:lnTo>
                  <a:lnTo>
                    <a:pt x="579" y="1615"/>
                  </a:lnTo>
                  <a:lnTo>
                    <a:pt x="70" y="1106"/>
                  </a:lnTo>
                  <a:lnTo>
                    <a:pt x="46" y="1079"/>
                  </a:lnTo>
                  <a:lnTo>
                    <a:pt x="27" y="1049"/>
                  </a:lnTo>
                  <a:lnTo>
                    <a:pt x="13" y="1017"/>
                  </a:lnTo>
                  <a:lnTo>
                    <a:pt x="4" y="984"/>
                  </a:lnTo>
                  <a:lnTo>
                    <a:pt x="0" y="950"/>
                  </a:lnTo>
                  <a:lnTo>
                    <a:pt x="0" y="916"/>
                  </a:lnTo>
                  <a:lnTo>
                    <a:pt x="4" y="882"/>
                  </a:lnTo>
                  <a:lnTo>
                    <a:pt x="13" y="850"/>
                  </a:lnTo>
                  <a:lnTo>
                    <a:pt x="27" y="818"/>
                  </a:lnTo>
                  <a:lnTo>
                    <a:pt x="46" y="788"/>
                  </a:lnTo>
                  <a:lnTo>
                    <a:pt x="70" y="760"/>
                  </a:lnTo>
                  <a:lnTo>
                    <a:pt x="97" y="737"/>
                  </a:lnTo>
                  <a:lnTo>
                    <a:pt x="127" y="718"/>
                  </a:lnTo>
                  <a:lnTo>
                    <a:pt x="159" y="704"/>
                  </a:lnTo>
                  <a:lnTo>
                    <a:pt x="191" y="695"/>
                  </a:lnTo>
                  <a:lnTo>
                    <a:pt x="225" y="690"/>
                  </a:lnTo>
                  <a:lnTo>
                    <a:pt x="259" y="690"/>
                  </a:lnTo>
                  <a:lnTo>
                    <a:pt x="293" y="695"/>
                  </a:lnTo>
                  <a:lnTo>
                    <a:pt x="326" y="704"/>
                  </a:lnTo>
                  <a:lnTo>
                    <a:pt x="358" y="718"/>
                  </a:lnTo>
                  <a:lnTo>
                    <a:pt x="388" y="737"/>
                  </a:lnTo>
                  <a:lnTo>
                    <a:pt x="415" y="760"/>
                  </a:lnTo>
                  <a:lnTo>
                    <a:pt x="751" y="1098"/>
                  </a:lnTo>
                  <a:lnTo>
                    <a:pt x="1778" y="71"/>
                  </a:lnTo>
                  <a:lnTo>
                    <a:pt x="1806" y="47"/>
                  </a:lnTo>
                  <a:lnTo>
                    <a:pt x="1835" y="29"/>
                  </a:lnTo>
                  <a:lnTo>
                    <a:pt x="1867" y="14"/>
                  </a:lnTo>
                  <a:lnTo>
                    <a:pt x="1900" y="4"/>
                  </a:lnTo>
                  <a:lnTo>
                    <a:pt x="1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55" name="Freeform 554"/>
            <p:cNvSpPr>
              <a:spLocks/>
            </p:cNvSpPr>
            <p:nvPr/>
          </p:nvSpPr>
          <p:spPr bwMode="auto">
            <a:xfrm>
              <a:off x="7540625" y="5329238"/>
              <a:ext cx="242888" cy="193675"/>
            </a:xfrm>
            <a:custGeom>
              <a:avLst/>
              <a:gdLst>
                <a:gd name="T0" fmla="*/ 1480 w 1532"/>
                <a:gd name="T1" fmla="*/ 2 h 1220"/>
                <a:gd name="T2" fmla="*/ 1511 w 1532"/>
                <a:gd name="T3" fmla="*/ 19 h 1220"/>
                <a:gd name="T4" fmla="*/ 1529 w 1532"/>
                <a:gd name="T5" fmla="*/ 50 h 1220"/>
                <a:gd name="T6" fmla="*/ 1529 w 1532"/>
                <a:gd name="T7" fmla="*/ 86 h 1220"/>
                <a:gd name="T8" fmla="*/ 1473 w 1532"/>
                <a:gd name="T9" fmla="*/ 263 h 1220"/>
                <a:gd name="T10" fmla="*/ 1396 w 1532"/>
                <a:gd name="T11" fmla="*/ 429 h 1220"/>
                <a:gd name="T12" fmla="*/ 1301 w 1532"/>
                <a:gd name="T13" fmla="*/ 583 h 1220"/>
                <a:gd name="T14" fmla="*/ 1190 w 1532"/>
                <a:gd name="T15" fmla="*/ 722 h 1220"/>
                <a:gd name="T16" fmla="*/ 1063 w 1532"/>
                <a:gd name="T17" fmla="*/ 847 h 1220"/>
                <a:gd name="T18" fmla="*/ 923 w 1532"/>
                <a:gd name="T19" fmla="*/ 956 h 1220"/>
                <a:gd name="T20" fmla="*/ 770 w 1532"/>
                <a:gd name="T21" fmla="*/ 1048 h 1220"/>
                <a:gd name="T22" fmla="*/ 608 w 1532"/>
                <a:gd name="T23" fmla="*/ 1121 h 1220"/>
                <a:gd name="T24" fmla="*/ 435 w 1532"/>
                <a:gd name="T25" fmla="*/ 1176 h 1220"/>
                <a:gd name="T26" fmla="*/ 256 w 1532"/>
                <a:gd name="T27" fmla="*/ 1208 h 1220"/>
                <a:gd name="T28" fmla="*/ 70 w 1532"/>
                <a:gd name="T29" fmla="*/ 1220 h 1220"/>
                <a:gd name="T30" fmla="*/ 35 w 1532"/>
                <a:gd name="T31" fmla="*/ 1211 h 1220"/>
                <a:gd name="T32" fmla="*/ 10 w 1532"/>
                <a:gd name="T33" fmla="*/ 1185 h 1220"/>
                <a:gd name="T34" fmla="*/ 0 w 1532"/>
                <a:gd name="T35" fmla="*/ 1150 h 1220"/>
                <a:gd name="T36" fmla="*/ 10 w 1532"/>
                <a:gd name="T37" fmla="*/ 1115 h 1220"/>
                <a:gd name="T38" fmla="*/ 35 w 1532"/>
                <a:gd name="T39" fmla="*/ 1090 h 1220"/>
                <a:gd name="T40" fmla="*/ 70 w 1532"/>
                <a:gd name="T41" fmla="*/ 1080 h 1220"/>
                <a:gd name="T42" fmla="*/ 246 w 1532"/>
                <a:gd name="T43" fmla="*/ 1069 h 1220"/>
                <a:gd name="T44" fmla="*/ 417 w 1532"/>
                <a:gd name="T45" fmla="*/ 1037 h 1220"/>
                <a:gd name="T46" fmla="*/ 579 w 1532"/>
                <a:gd name="T47" fmla="*/ 982 h 1220"/>
                <a:gd name="T48" fmla="*/ 733 w 1532"/>
                <a:gd name="T49" fmla="*/ 909 h 1220"/>
                <a:gd name="T50" fmla="*/ 875 w 1532"/>
                <a:gd name="T51" fmla="*/ 819 h 1220"/>
                <a:gd name="T52" fmla="*/ 1005 w 1532"/>
                <a:gd name="T53" fmla="*/ 711 h 1220"/>
                <a:gd name="T54" fmla="*/ 1121 w 1532"/>
                <a:gd name="T55" fmla="*/ 588 h 1220"/>
                <a:gd name="T56" fmla="*/ 1222 w 1532"/>
                <a:gd name="T57" fmla="*/ 450 h 1220"/>
                <a:gd name="T58" fmla="*/ 1306 w 1532"/>
                <a:gd name="T59" fmla="*/ 299 h 1220"/>
                <a:gd name="T60" fmla="*/ 1369 w 1532"/>
                <a:gd name="T61" fmla="*/ 137 h 1220"/>
                <a:gd name="T62" fmla="*/ 1401 w 1532"/>
                <a:gd name="T63" fmla="*/ 35 h 1220"/>
                <a:gd name="T64" fmla="*/ 1427 w 1532"/>
                <a:gd name="T65" fmla="*/ 10 h 1220"/>
                <a:gd name="T66" fmla="*/ 1460 w 1532"/>
                <a:gd name="T67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2" h="1220">
                  <a:moveTo>
                    <a:pt x="1460" y="0"/>
                  </a:moveTo>
                  <a:lnTo>
                    <a:pt x="1480" y="2"/>
                  </a:lnTo>
                  <a:lnTo>
                    <a:pt x="1497" y="9"/>
                  </a:lnTo>
                  <a:lnTo>
                    <a:pt x="1511" y="19"/>
                  </a:lnTo>
                  <a:lnTo>
                    <a:pt x="1522" y="34"/>
                  </a:lnTo>
                  <a:lnTo>
                    <a:pt x="1529" y="50"/>
                  </a:lnTo>
                  <a:lnTo>
                    <a:pt x="1532" y="68"/>
                  </a:lnTo>
                  <a:lnTo>
                    <a:pt x="1529" y="86"/>
                  </a:lnTo>
                  <a:lnTo>
                    <a:pt x="1504" y="176"/>
                  </a:lnTo>
                  <a:lnTo>
                    <a:pt x="1473" y="263"/>
                  </a:lnTo>
                  <a:lnTo>
                    <a:pt x="1437" y="348"/>
                  </a:lnTo>
                  <a:lnTo>
                    <a:pt x="1396" y="429"/>
                  </a:lnTo>
                  <a:lnTo>
                    <a:pt x="1351" y="507"/>
                  </a:lnTo>
                  <a:lnTo>
                    <a:pt x="1301" y="583"/>
                  </a:lnTo>
                  <a:lnTo>
                    <a:pt x="1247" y="654"/>
                  </a:lnTo>
                  <a:lnTo>
                    <a:pt x="1190" y="722"/>
                  </a:lnTo>
                  <a:lnTo>
                    <a:pt x="1128" y="786"/>
                  </a:lnTo>
                  <a:lnTo>
                    <a:pt x="1063" y="847"/>
                  </a:lnTo>
                  <a:lnTo>
                    <a:pt x="995" y="904"/>
                  </a:lnTo>
                  <a:lnTo>
                    <a:pt x="923" y="956"/>
                  </a:lnTo>
                  <a:lnTo>
                    <a:pt x="847" y="1004"/>
                  </a:lnTo>
                  <a:lnTo>
                    <a:pt x="770" y="1048"/>
                  </a:lnTo>
                  <a:lnTo>
                    <a:pt x="690" y="1087"/>
                  </a:lnTo>
                  <a:lnTo>
                    <a:pt x="608" y="1121"/>
                  </a:lnTo>
                  <a:lnTo>
                    <a:pt x="522" y="1151"/>
                  </a:lnTo>
                  <a:lnTo>
                    <a:pt x="435" y="1176"/>
                  </a:lnTo>
                  <a:lnTo>
                    <a:pt x="346" y="1195"/>
                  </a:lnTo>
                  <a:lnTo>
                    <a:pt x="256" y="1208"/>
                  </a:lnTo>
                  <a:lnTo>
                    <a:pt x="163" y="1217"/>
                  </a:lnTo>
                  <a:lnTo>
                    <a:pt x="70" y="1220"/>
                  </a:lnTo>
                  <a:lnTo>
                    <a:pt x="52" y="1218"/>
                  </a:lnTo>
                  <a:lnTo>
                    <a:pt x="35" y="1211"/>
                  </a:lnTo>
                  <a:lnTo>
                    <a:pt x="21" y="1200"/>
                  </a:lnTo>
                  <a:lnTo>
                    <a:pt x="10" y="1185"/>
                  </a:lnTo>
                  <a:lnTo>
                    <a:pt x="3" y="1169"/>
                  </a:lnTo>
                  <a:lnTo>
                    <a:pt x="0" y="1150"/>
                  </a:lnTo>
                  <a:lnTo>
                    <a:pt x="3" y="1132"/>
                  </a:lnTo>
                  <a:lnTo>
                    <a:pt x="10" y="1115"/>
                  </a:lnTo>
                  <a:lnTo>
                    <a:pt x="21" y="1101"/>
                  </a:lnTo>
                  <a:lnTo>
                    <a:pt x="35" y="1090"/>
                  </a:lnTo>
                  <a:lnTo>
                    <a:pt x="52" y="1083"/>
                  </a:lnTo>
                  <a:lnTo>
                    <a:pt x="70" y="1080"/>
                  </a:lnTo>
                  <a:lnTo>
                    <a:pt x="159" y="1078"/>
                  </a:lnTo>
                  <a:lnTo>
                    <a:pt x="246" y="1069"/>
                  </a:lnTo>
                  <a:lnTo>
                    <a:pt x="332" y="1056"/>
                  </a:lnTo>
                  <a:lnTo>
                    <a:pt x="417" y="1037"/>
                  </a:lnTo>
                  <a:lnTo>
                    <a:pt x="498" y="1012"/>
                  </a:lnTo>
                  <a:lnTo>
                    <a:pt x="579" y="982"/>
                  </a:lnTo>
                  <a:lnTo>
                    <a:pt x="658" y="949"/>
                  </a:lnTo>
                  <a:lnTo>
                    <a:pt x="733" y="909"/>
                  </a:lnTo>
                  <a:lnTo>
                    <a:pt x="805" y="867"/>
                  </a:lnTo>
                  <a:lnTo>
                    <a:pt x="875" y="819"/>
                  </a:lnTo>
                  <a:lnTo>
                    <a:pt x="942" y="767"/>
                  </a:lnTo>
                  <a:lnTo>
                    <a:pt x="1005" y="711"/>
                  </a:lnTo>
                  <a:lnTo>
                    <a:pt x="1065" y="652"/>
                  </a:lnTo>
                  <a:lnTo>
                    <a:pt x="1121" y="588"/>
                  </a:lnTo>
                  <a:lnTo>
                    <a:pt x="1174" y="521"/>
                  </a:lnTo>
                  <a:lnTo>
                    <a:pt x="1222" y="450"/>
                  </a:lnTo>
                  <a:lnTo>
                    <a:pt x="1266" y="377"/>
                  </a:lnTo>
                  <a:lnTo>
                    <a:pt x="1306" y="299"/>
                  </a:lnTo>
                  <a:lnTo>
                    <a:pt x="1340" y="220"/>
                  </a:lnTo>
                  <a:lnTo>
                    <a:pt x="1369" y="137"/>
                  </a:lnTo>
                  <a:lnTo>
                    <a:pt x="1395" y="52"/>
                  </a:lnTo>
                  <a:lnTo>
                    <a:pt x="1401" y="35"/>
                  </a:lnTo>
                  <a:lnTo>
                    <a:pt x="1413" y="21"/>
                  </a:lnTo>
                  <a:lnTo>
                    <a:pt x="1427" y="10"/>
                  </a:lnTo>
                  <a:lnTo>
                    <a:pt x="1442" y="2"/>
                  </a:lnTo>
                  <a:lnTo>
                    <a:pt x="1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56" name="Freeform 555"/>
            <p:cNvSpPr>
              <a:spLocks/>
            </p:cNvSpPr>
            <p:nvPr/>
          </p:nvSpPr>
          <p:spPr bwMode="auto">
            <a:xfrm>
              <a:off x="7769225" y="5272088"/>
              <a:ext cx="22225" cy="31750"/>
            </a:xfrm>
            <a:custGeom>
              <a:avLst/>
              <a:gdLst>
                <a:gd name="T0" fmla="*/ 71 w 141"/>
                <a:gd name="T1" fmla="*/ 0 h 203"/>
                <a:gd name="T2" fmla="*/ 90 w 141"/>
                <a:gd name="T3" fmla="*/ 3 h 203"/>
                <a:gd name="T4" fmla="*/ 106 w 141"/>
                <a:gd name="T5" fmla="*/ 10 h 203"/>
                <a:gd name="T6" fmla="*/ 121 w 141"/>
                <a:gd name="T7" fmla="*/ 21 h 203"/>
                <a:gd name="T8" fmla="*/ 132 w 141"/>
                <a:gd name="T9" fmla="*/ 35 h 203"/>
                <a:gd name="T10" fmla="*/ 139 w 141"/>
                <a:gd name="T11" fmla="*/ 52 h 203"/>
                <a:gd name="T12" fmla="*/ 141 w 141"/>
                <a:gd name="T13" fmla="*/ 70 h 203"/>
                <a:gd name="T14" fmla="*/ 140 w 141"/>
                <a:gd name="T15" fmla="*/ 136 h 203"/>
                <a:gd name="T16" fmla="*/ 137 w 141"/>
                <a:gd name="T17" fmla="*/ 154 h 203"/>
                <a:gd name="T18" fmla="*/ 129 w 141"/>
                <a:gd name="T19" fmla="*/ 170 h 203"/>
                <a:gd name="T20" fmla="*/ 118 w 141"/>
                <a:gd name="T21" fmla="*/ 183 h 203"/>
                <a:gd name="T22" fmla="*/ 104 w 141"/>
                <a:gd name="T23" fmla="*/ 193 h 203"/>
                <a:gd name="T24" fmla="*/ 88 w 141"/>
                <a:gd name="T25" fmla="*/ 200 h 203"/>
                <a:gd name="T26" fmla="*/ 70 w 141"/>
                <a:gd name="T27" fmla="*/ 203 h 203"/>
                <a:gd name="T28" fmla="*/ 67 w 141"/>
                <a:gd name="T29" fmla="*/ 203 h 203"/>
                <a:gd name="T30" fmla="*/ 49 w 141"/>
                <a:gd name="T31" fmla="*/ 199 h 203"/>
                <a:gd name="T32" fmla="*/ 32 w 141"/>
                <a:gd name="T33" fmla="*/ 191 h 203"/>
                <a:gd name="T34" fmla="*/ 18 w 141"/>
                <a:gd name="T35" fmla="*/ 180 h 203"/>
                <a:gd name="T36" fmla="*/ 8 w 141"/>
                <a:gd name="T37" fmla="*/ 165 h 203"/>
                <a:gd name="T38" fmla="*/ 2 w 141"/>
                <a:gd name="T39" fmla="*/ 148 h 203"/>
                <a:gd name="T40" fmla="*/ 0 w 141"/>
                <a:gd name="T41" fmla="*/ 129 h 203"/>
                <a:gd name="T42" fmla="*/ 1 w 141"/>
                <a:gd name="T43" fmla="*/ 70 h 203"/>
                <a:gd name="T44" fmla="*/ 4 w 141"/>
                <a:gd name="T45" fmla="*/ 52 h 203"/>
                <a:gd name="T46" fmla="*/ 11 w 141"/>
                <a:gd name="T47" fmla="*/ 35 h 203"/>
                <a:gd name="T48" fmla="*/ 22 w 141"/>
                <a:gd name="T49" fmla="*/ 21 h 203"/>
                <a:gd name="T50" fmla="*/ 36 w 141"/>
                <a:gd name="T51" fmla="*/ 10 h 203"/>
                <a:gd name="T52" fmla="*/ 53 w 141"/>
                <a:gd name="T53" fmla="*/ 3 h 203"/>
                <a:gd name="T54" fmla="*/ 71 w 141"/>
                <a:gd name="T5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1" h="203">
                  <a:moveTo>
                    <a:pt x="71" y="0"/>
                  </a:moveTo>
                  <a:lnTo>
                    <a:pt x="90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2" y="35"/>
                  </a:lnTo>
                  <a:lnTo>
                    <a:pt x="139" y="52"/>
                  </a:lnTo>
                  <a:lnTo>
                    <a:pt x="141" y="70"/>
                  </a:lnTo>
                  <a:lnTo>
                    <a:pt x="140" y="136"/>
                  </a:lnTo>
                  <a:lnTo>
                    <a:pt x="137" y="154"/>
                  </a:lnTo>
                  <a:lnTo>
                    <a:pt x="129" y="170"/>
                  </a:lnTo>
                  <a:lnTo>
                    <a:pt x="118" y="183"/>
                  </a:lnTo>
                  <a:lnTo>
                    <a:pt x="104" y="193"/>
                  </a:lnTo>
                  <a:lnTo>
                    <a:pt x="88" y="200"/>
                  </a:lnTo>
                  <a:lnTo>
                    <a:pt x="70" y="203"/>
                  </a:lnTo>
                  <a:lnTo>
                    <a:pt x="67" y="203"/>
                  </a:lnTo>
                  <a:lnTo>
                    <a:pt x="49" y="199"/>
                  </a:lnTo>
                  <a:lnTo>
                    <a:pt x="32" y="191"/>
                  </a:lnTo>
                  <a:lnTo>
                    <a:pt x="18" y="180"/>
                  </a:lnTo>
                  <a:lnTo>
                    <a:pt x="8" y="165"/>
                  </a:lnTo>
                  <a:lnTo>
                    <a:pt x="2" y="148"/>
                  </a:lnTo>
                  <a:lnTo>
                    <a:pt x="0" y="129"/>
                  </a:lnTo>
                  <a:lnTo>
                    <a:pt x="1" y="70"/>
                  </a:lnTo>
                  <a:lnTo>
                    <a:pt x="4" y="52"/>
                  </a:lnTo>
                  <a:lnTo>
                    <a:pt x="11" y="35"/>
                  </a:lnTo>
                  <a:lnTo>
                    <a:pt x="22" y="21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grpSp>
        <p:nvGrpSpPr>
          <p:cNvPr id="57" name="Group 124"/>
          <p:cNvGrpSpPr/>
          <p:nvPr/>
        </p:nvGrpSpPr>
        <p:grpSpPr>
          <a:xfrm>
            <a:off x="4721734" y="4223433"/>
            <a:ext cx="363763" cy="234887"/>
            <a:chOff x="10944225" y="3559175"/>
            <a:chExt cx="555625" cy="358775"/>
          </a:xfrm>
          <a:solidFill>
            <a:srgbClr val="FFFFFF"/>
          </a:solidFill>
        </p:grpSpPr>
        <p:sp>
          <p:nvSpPr>
            <p:cNvPr id="58" name="Freeform 212"/>
            <p:cNvSpPr>
              <a:spLocks noEditPoints="1"/>
            </p:cNvSpPr>
            <p:nvPr/>
          </p:nvSpPr>
          <p:spPr bwMode="auto">
            <a:xfrm>
              <a:off x="10944225" y="3559175"/>
              <a:ext cx="555625" cy="358775"/>
            </a:xfrm>
            <a:custGeom>
              <a:avLst/>
              <a:gdLst>
                <a:gd name="T0" fmla="*/ 155 w 3500"/>
                <a:gd name="T1" fmla="*/ 1945 h 2258"/>
                <a:gd name="T2" fmla="*/ 194 w 3500"/>
                <a:gd name="T3" fmla="*/ 2016 h 2258"/>
                <a:gd name="T4" fmla="*/ 252 w 3500"/>
                <a:gd name="T5" fmla="*/ 2071 h 2258"/>
                <a:gd name="T6" fmla="*/ 325 w 3500"/>
                <a:gd name="T7" fmla="*/ 2107 h 2258"/>
                <a:gd name="T8" fmla="*/ 406 w 3500"/>
                <a:gd name="T9" fmla="*/ 2121 h 2258"/>
                <a:gd name="T10" fmla="*/ 3136 w 3500"/>
                <a:gd name="T11" fmla="*/ 2117 h 2258"/>
                <a:gd name="T12" fmla="*/ 3214 w 3500"/>
                <a:gd name="T13" fmla="*/ 2092 h 2258"/>
                <a:gd name="T14" fmla="*/ 3279 w 3500"/>
                <a:gd name="T15" fmla="*/ 2045 h 2258"/>
                <a:gd name="T16" fmla="*/ 3328 w 3500"/>
                <a:gd name="T17" fmla="*/ 1983 h 2258"/>
                <a:gd name="T18" fmla="*/ 3357 w 3500"/>
                <a:gd name="T19" fmla="*/ 1906 h 2258"/>
                <a:gd name="T20" fmla="*/ 525 w 3500"/>
                <a:gd name="T21" fmla="*/ 138 h 2258"/>
                <a:gd name="T22" fmla="*/ 467 w 3500"/>
                <a:gd name="T23" fmla="*/ 150 h 2258"/>
                <a:gd name="T24" fmla="*/ 419 w 3500"/>
                <a:gd name="T25" fmla="*/ 183 h 2258"/>
                <a:gd name="T26" fmla="*/ 387 w 3500"/>
                <a:gd name="T27" fmla="*/ 231 h 2258"/>
                <a:gd name="T28" fmla="*/ 375 w 3500"/>
                <a:gd name="T29" fmla="*/ 288 h 2258"/>
                <a:gd name="T30" fmla="*/ 3125 w 3500"/>
                <a:gd name="T31" fmla="*/ 1768 h 2258"/>
                <a:gd name="T32" fmla="*/ 3121 w 3500"/>
                <a:gd name="T33" fmla="*/ 258 h 2258"/>
                <a:gd name="T34" fmla="*/ 3099 w 3500"/>
                <a:gd name="T35" fmla="*/ 205 h 2258"/>
                <a:gd name="T36" fmla="*/ 3059 w 3500"/>
                <a:gd name="T37" fmla="*/ 164 h 2258"/>
                <a:gd name="T38" fmla="*/ 3005 w 3500"/>
                <a:gd name="T39" fmla="*/ 142 h 2258"/>
                <a:gd name="T40" fmla="*/ 525 w 3500"/>
                <a:gd name="T41" fmla="*/ 138 h 2258"/>
                <a:gd name="T42" fmla="*/ 2975 w 3500"/>
                <a:gd name="T43" fmla="*/ 0 h 2258"/>
                <a:gd name="T44" fmla="*/ 3058 w 3500"/>
                <a:gd name="T45" fmla="*/ 13 h 2258"/>
                <a:gd name="T46" fmla="*/ 3131 w 3500"/>
                <a:gd name="T47" fmla="*/ 47 h 2258"/>
                <a:gd name="T48" fmla="*/ 3191 w 3500"/>
                <a:gd name="T49" fmla="*/ 100 h 2258"/>
                <a:gd name="T50" fmla="*/ 3236 w 3500"/>
                <a:gd name="T51" fmla="*/ 167 h 2258"/>
                <a:gd name="T52" fmla="*/ 3259 w 3500"/>
                <a:gd name="T53" fmla="*/ 246 h 2258"/>
                <a:gd name="T54" fmla="*/ 3262 w 3500"/>
                <a:gd name="T55" fmla="*/ 1768 h 2258"/>
                <a:gd name="T56" fmla="*/ 3449 w 3500"/>
                <a:gd name="T57" fmla="*/ 1771 h 2258"/>
                <a:gd name="T58" fmla="*/ 3480 w 3500"/>
                <a:gd name="T59" fmla="*/ 1788 h 2258"/>
                <a:gd name="T60" fmla="*/ 3498 w 3500"/>
                <a:gd name="T61" fmla="*/ 1819 h 2258"/>
                <a:gd name="T62" fmla="*/ 3500 w 3500"/>
                <a:gd name="T63" fmla="*/ 1851 h 2258"/>
                <a:gd name="T64" fmla="*/ 3487 w 3500"/>
                <a:gd name="T65" fmla="*/ 1951 h 2258"/>
                <a:gd name="T66" fmla="*/ 3452 w 3500"/>
                <a:gd name="T67" fmla="*/ 2042 h 2258"/>
                <a:gd name="T68" fmla="*/ 3397 w 3500"/>
                <a:gd name="T69" fmla="*/ 2122 h 2258"/>
                <a:gd name="T70" fmla="*/ 3326 w 3500"/>
                <a:gd name="T71" fmla="*/ 2186 h 2258"/>
                <a:gd name="T72" fmla="*/ 3240 w 3500"/>
                <a:gd name="T73" fmla="*/ 2231 h 2258"/>
                <a:gd name="T74" fmla="*/ 3145 w 3500"/>
                <a:gd name="T75" fmla="*/ 2255 h 2258"/>
                <a:gd name="T76" fmla="*/ 406 w 3500"/>
                <a:gd name="T77" fmla="*/ 2258 h 2258"/>
                <a:gd name="T78" fmla="*/ 307 w 3500"/>
                <a:gd name="T79" fmla="*/ 2246 h 2258"/>
                <a:gd name="T80" fmla="*/ 215 w 3500"/>
                <a:gd name="T81" fmla="*/ 2211 h 2258"/>
                <a:gd name="T82" fmla="*/ 137 w 3500"/>
                <a:gd name="T83" fmla="*/ 2156 h 2258"/>
                <a:gd name="T84" fmla="*/ 73 w 3500"/>
                <a:gd name="T85" fmla="*/ 2084 h 2258"/>
                <a:gd name="T86" fmla="*/ 28 w 3500"/>
                <a:gd name="T87" fmla="*/ 1999 h 2258"/>
                <a:gd name="T88" fmla="*/ 3 w 3500"/>
                <a:gd name="T89" fmla="*/ 1902 h 2258"/>
                <a:gd name="T90" fmla="*/ 0 w 3500"/>
                <a:gd name="T91" fmla="*/ 1837 h 2258"/>
                <a:gd name="T92" fmla="*/ 10 w 3500"/>
                <a:gd name="T93" fmla="*/ 1802 h 2258"/>
                <a:gd name="T94" fmla="*/ 34 w 3500"/>
                <a:gd name="T95" fmla="*/ 1778 h 2258"/>
                <a:gd name="T96" fmla="*/ 69 w 3500"/>
                <a:gd name="T97" fmla="*/ 1768 h 2258"/>
                <a:gd name="T98" fmla="*/ 238 w 3500"/>
                <a:gd name="T99" fmla="*/ 288 h 2258"/>
                <a:gd name="T100" fmla="*/ 250 w 3500"/>
                <a:gd name="T101" fmla="*/ 205 h 2258"/>
                <a:gd name="T102" fmla="*/ 284 w 3500"/>
                <a:gd name="T103" fmla="*/ 132 h 2258"/>
                <a:gd name="T104" fmla="*/ 336 w 3500"/>
                <a:gd name="T105" fmla="*/ 71 h 2258"/>
                <a:gd name="T106" fmla="*/ 404 w 3500"/>
                <a:gd name="T107" fmla="*/ 28 h 2258"/>
                <a:gd name="T108" fmla="*/ 483 w 3500"/>
                <a:gd name="T109" fmla="*/ 3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00" h="2258">
                  <a:moveTo>
                    <a:pt x="143" y="1906"/>
                  </a:moveTo>
                  <a:lnTo>
                    <a:pt x="155" y="1945"/>
                  </a:lnTo>
                  <a:lnTo>
                    <a:pt x="172" y="1983"/>
                  </a:lnTo>
                  <a:lnTo>
                    <a:pt x="194" y="2016"/>
                  </a:lnTo>
                  <a:lnTo>
                    <a:pt x="221" y="2045"/>
                  </a:lnTo>
                  <a:lnTo>
                    <a:pt x="252" y="2071"/>
                  </a:lnTo>
                  <a:lnTo>
                    <a:pt x="286" y="2092"/>
                  </a:lnTo>
                  <a:lnTo>
                    <a:pt x="325" y="2107"/>
                  </a:lnTo>
                  <a:lnTo>
                    <a:pt x="364" y="2117"/>
                  </a:lnTo>
                  <a:lnTo>
                    <a:pt x="406" y="2121"/>
                  </a:lnTo>
                  <a:lnTo>
                    <a:pt x="3094" y="2121"/>
                  </a:lnTo>
                  <a:lnTo>
                    <a:pt x="3136" y="2117"/>
                  </a:lnTo>
                  <a:lnTo>
                    <a:pt x="3175" y="2107"/>
                  </a:lnTo>
                  <a:lnTo>
                    <a:pt x="3214" y="2092"/>
                  </a:lnTo>
                  <a:lnTo>
                    <a:pt x="3248" y="2071"/>
                  </a:lnTo>
                  <a:lnTo>
                    <a:pt x="3279" y="2045"/>
                  </a:lnTo>
                  <a:lnTo>
                    <a:pt x="3306" y="2016"/>
                  </a:lnTo>
                  <a:lnTo>
                    <a:pt x="3328" y="1983"/>
                  </a:lnTo>
                  <a:lnTo>
                    <a:pt x="3345" y="1945"/>
                  </a:lnTo>
                  <a:lnTo>
                    <a:pt x="3357" y="1906"/>
                  </a:lnTo>
                  <a:lnTo>
                    <a:pt x="143" y="1906"/>
                  </a:lnTo>
                  <a:close/>
                  <a:moveTo>
                    <a:pt x="525" y="138"/>
                  </a:moveTo>
                  <a:lnTo>
                    <a:pt x="495" y="142"/>
                  </a:lnTo>
                  <a:lnTo>
                    <a:pt x="467" y="150"/>
                  </a:lnTo>
                  <a:lnTo>
                    <a:pt x="441" y="164"/>
                  </a:lnTo>
                  <a:lnTo>
                    <a:pt x="419" y="183"/>
                  </a:lnTo>
                  <a:lnTo>
                    <a:pt x="401" y="205"/>
                  </a:lnTo>
                  <a:lnTo>
                    <a:pt x="387" y="231"/>
                  </a:lnTo>
                  <a:lnTo>
                    <a:pt x="379" y="258"/>
                  </a:lnTo>
                  <a:lnTo>
                    <a:pt x="375" y="288"/>
                  </a:lnTo>
                  <a:lnTo>
                    <a:pt x="375" y="1768"/>
                  </a:lnTo>
                  <a:lnTo>
                    <a:pt x="3125" y="1768"/>
                  </a:lnTo>
                  <a:lnTo>
                    <a:pt x="3125" y="288"/>
                  </a:lnTo>
                  <a:lnTo>
                    <a:pt x="3121" y="258"/>
                  </a:lnTo>
                  <a:lnTo>
                    <a:pt x="3113" y="231"/>
                  </a:lnTo>
                  <a:lnTo>
                    <a:pt x="3099" y="205"/>
                  </a:lnTo>
                  <a:lnTo>
                    <a:pt x="3081" y="183"/>
                  </a:lnTo>
                  <a:lnTo>
                    <a:pt x="3059" y="164"/>
                  </a:lnTo>
                  <a:lnTo>
                    <a:pt x="3033" y="150"/>
                  </a:lnTo>
                  <a:lnTo>
                    <a:pt x="3005" y="142"/>
                  </a:lnTo>
                  <a:lnTo>
                    <a:pt x="2975" y="138"/>
                  </a:lnTo>
                  <a:lnTo>
                    <a:pt x="525" y="138"/>
                  </a:lnTo>
                  <a:close/>
                  <a:moveTo>
                    <a:pt x="525" y="0"/>
                  </a:moveTo>
                  <a:lnTo>
                    <a:pt x="2975" y="0"/>
                  </a:lnTo>
                  <a:lnTo>
                    <a:pt x="3017" y="3"/>
                  </a:lnTo>
                  <a:lnTo>
                    <a:pt x="3058" y="13"/>
                  </a:lnTo>
                  <a:lnTo>
                    <a:pt x="3096" y="28"/>
                  </a:lnTo>
                  <a:lnTo>
                    <a:pt x="3131" y="47"/>
                  </a:lnTo>
                  <a:lnTo>
                    <a:pt x="3164" y="71"/>
                  </a:lnTo>
                  <a:lnTo>
                    <a:pt x="3191" y="100"/>
                  </a:lnTo>
                  <a:lnTo>
                    <a:pt x="3216" y="132"/>
                  </a:lnTo>
                  <a:lnTo>
                    <a:pt x="3236" y="167"/>
                  </a:lnTo>
                  <a:lnTo>
                    <a:pt x="3250" y="205"/>
                  </a:lnTo>
                  <a:lnTo>
                    <a:pt x="3259" y="246"/>
                  </a:lnTo>
                  <a:lnTo>
                    <a:pt x="3262" y="288"/>
                  </a:lnTo>
                  <a:lnTo>
                    <a:pt x="3262" y="1768"/>
                  </a:lnTo>
                  <a:lnTo>
                    <a:pt x="3431" y="1768"/>
                  </a:lnTo>
                  <a:lnTo>
                    <a:pt x="3449" y="1771"/>
                  </a:lnTo>
                  <a:lnTo>
                    <a:pt x="3466" y="1778"/>
                  </a:lnTo>
                  <a:lnTo>
                    <a:pt x="3480" y="1788"/>
                  </a:lnTo>
                  <a:lnTo>
                    <a:pt x="3490" y="1802"/>
                  </a:lnTo>
                  <a:lnTo>
                    <a:pt x="3498" y="1819"/>
                  </a:lnTo>
                  <a:lnTo>
                    <a:pt x="3500" y="1837"/>
                  </a:lnTo>
                  <a:lnTo>
                    <a:pt x="3500" y="1851"/>
                  </a:lnTo>
                  <a:lnTo>
                    <a:pt x="3497" y="1902"/>
                  </a:lnTo>
                  <a:lnTo>
                    <a:pt x="3487" y="1951"/>
                  </a:lnTo>
                  <a:lnTo>
                    <a:pt x="3472" y="1999"/>
                  </a:lnTo>
                  <a:lnTo>
                    <a:pt x="3452" y="2042"/>
                  </a:lnTo>
                  <a:lnTo>
                    <a:pt x="3427" y="2084"/>
                  </a:lnTo>
                  <a:lnTo>
                    <a:pt x="3397" y="2122"/>
                  </a:lnTo>
                  <a:lnTo>
                    <a:pt x="3363" y="2156"/>
                  </a:lnTo>
                  <a:lnTo>
                    <a:pt x="3326" y="2186"/>
                  </a:lnTo>
                  <a:lnTo>
                    <a:pt x="3285" y="2211"/>
                  </a:lnTo>
                  <a:lnTo>
                    <a:pt x="3240" y="2231"/>
                  </a:lnTo>
                  <a:lnTo>
                    <a:pt x="3193" y="2246"/>
                  </a:lnTo>
                  <a:lnTo>
                    <a:pt x="3145" y="2255"/>
                  </a:lnTo>
                  <a:lnTo>
                    <a:pt x="3094" y="2258"/>
                  </a:lnTo>
                  <a:lnTo>
                    <a:pt x="406" y="2258"/>
                  </a:lnTo>
                  <a:lnTo>
                    <a:pt x="355" y="2255"/>
                  </a:lnTo>
                  <a:lnTo>
                    <a:pt x="307" y="2246"/>
                  </a:lnTo>
                  <a:lnTo>
                    <a:pt x="260" y="2231"/>
                  </a:lnTo>
                  <a:lnTo>
                    <a:pt x="215" y="2211"/>
                  </a:lnTo>
                  <a:lnTo>
                    <a:pt x="174" y="2186"/>
                  </a:lnTo>
                  <a:lnTo>
                    <a:pt x="137" y="2156"/>
                  </a:lnTo>
                  <a:lnTo>
                    <a:pt x="103" y="2122"/>
                  </a:lnTo>
                  <a:lnTo>
                    <a:pt x="73" y="2084"/>
                  </a:lnTo>
                  <a:lnTo>
                    <a:pt x="48" y="2042"/>
                  </a:lnTo>
                  <a:lnTo>
                    <a:pt x="28" y="1999"/>
                  </a:lnTo>
                  <a:lnTo>
                    <a:pt x="13" y="1951"/>
                  </a:lnTo>
                  <a:lnTo>
                    <a:pt x="3" y="1902"/>
                  </a:lnTo>
                  <a:lnTo>
                    <a:pt x="0" y="1851"/>
                  </a:lnTo>
                  <a:lnTo>
                    <a:pt x="0" y="1837"/>
                  </a:lnTo>
                  <a:lnTo>
                    <a:pt x="2" y="1819"/>
                  </a:lnTo>
                  <a:lnTo>
                    <a:pt x="10" y="1802"/>
                  </a:lnTo>
                  <a:lnTo>
                    <a:pt x="20" y="1788"/>
                  </a:lnTo>
                  <a:lnTo>
                    <a:pt x="34" y="1778"/>
                  </a:lnTo>
                  <a:lnTo>
                    <a:pt x="51" y="1771"/>
                  </a:lnTo>
                  <a:lnTo>
                    <a:pt x="69" y="1768"/>
                  </a:lnTo>
                  <a:lnTo>
                    <a:pt x="238" y="1768"/>
                  </a:lnTo>
                  <a:lnTo>
                    <a:pt x="238" y="288"/>
                  </a:lnTo>
                  <a:lnTo>
                    <a:pt x="241" y="246"/>
                  </a:lnTo>
                  <a:lnTo>
                    <a:pt x="250" y="205"/>
                  </a:lnTo>
                  <a:lnTo>
                    <a:pt x="264" y="167"/>
                  </a:lnTo>
                  <a:lnTo>
                    <a:pt x="284" y="132"/>
                  </a:lnTo>
                  <a:lnTo>
                    <a:pt x="309" y="100"/>
                  </a:lnTo>
                  <a:lnTo>
                    <a:pt x="336" y="71"/>
                  </a:lnTo>
                  <a:lnTo>
                    <a:pt x="369" y="47"/>
                  </a:lnTo>
                  <a:lnTo>
                    <a:pt x="404" y="28"/>
                  </a:lnTo>
                  <a:lnTo>
                    <a:pt x="442" y="13"/>
                  </a:lnTo>
                  <a:lnTo>
                    <a:pt x="483" y="3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59" name="Freeform 213"/>
            <p:cNvSpPr>
              <a:spLocks noEditPoints="1"/>
            </p:cNvSpPr>
            <p:nvPr/>
          </p:nvSpPr>
          <p:spPr bwMode="auto">
            <a:xfrm>
              <a:off x="11018838" y="3597275"/>
              <a:ext cx="406400" cy="227013"/>
            </a:xfrm>
            <a:custGeom>
              <a:avLst/>
              <a:gdLst>
                <a:gd name="T0" fmla="*/ 138 w 2562"/>
                <a:gd name="T1" fmla="*/ 138 h 1436"/>
                <a:gd name="T2" fmla="*/ 138 w 2562"/>
                <a:gd name="T3" fmla="*/ 1298 h 1436"/>
                <a:gd name="T4" fmla="*/ 2424 w 2562"/>
                <a:gd name="T5" fmla="*/ 1298 h 1436"/>
                <a:gd name="T6" fmla="*/ 2424 w 2562"/>
                <a:gd name="T7" fmla="*/ 138 h 1436"/>
                <a:gd name="T8" fmla="*/ 138 w 2562"/>
                <a:gd name="T9" fmla="*/ 138 h 1436"/>
                <a:gd name="T10" fmla="*/ 69 w 2562"/>
                <a:gd name="T11" fmla="*/ 0 h 1436"/>
                <a:gd name="T12" fmla="*/ 2493 w 2562"/>
                <a:gd name="T13" fmla="*/ 0 h 1436"/>
                <a:gd name="T14" fmla="*/ 2512 w 2562"/>
                <a:gd name="T15" fmla="*/ 2 h 1436"/>
                <a:gd name="T16" fmla="*/ 2528 w 2562"/>
                <a:gd name="T17" fmla="*/ 10 h 1436"/>
                <a:gd name="T18" fmla="*/ 2542 w 2562"/>
                <a:gd name="T19" fmla="*/ 20 h 1436"/>
                <a:gd name="T20" fmla="*/ 2553 w 2562"/>
                <a:gd name="T21" fmla="*/ 34 h 1436"/>
                <a:gd name="T22" fmla="*/ 2560 w 2562"/>
                <a:gd name="T23" fmla="*/ 51 h 1436"/>
                <a:gd name="T24" fmla="*/ 2562 w 2562"/>
                <a:gd name="T25" fmla="*/ 69 h 1436"/>
                <a:gd name="T26" fmla="*/ 2562 w 2562"/>
                <a:gd name="T27" fmla="*/ 1367 h 1436"/>
                <a:gd name="T28" fmla="*/ 2560 w 2562"/>
                <a:gd name="T29" fmla="*/ 1386 h 1436"/>
                <a:gd name="T30" fmla="*/ 2553 w 2562"/>
                <a:gd name="T31" fmla="*/ 1402 h 1436"/>
                <a:gd name="T32" fmla="*/ 2542 w 2562"/>
                <a:gd name="T33" fmla="*/ 1416 h 1436"/>
                <a:gd name="T34" fmla="*/ 2528 w 2562"/>
                <a:gd name="T35" fmla="*/ 1427 h 1436"/>
                <a:gd name="T36" fmla="*/ 2512 w 2562"/>
                <a:gd name="T37" fmla="*/ 1434 h 1436"/>
                <a:gd name="T38" fmla="*/ 2493 w 2562"/>
                <a:gd name="T39" fmla="*/ 1436 h 1436"/>
                <a:gd name="T40" fmla="*/ 69 w 2562"/>
                <a:gd name="T41" fmla="*/ 1436 h 1436"/>
                <a:gd name="T42" fmla="*/ 50 w 2562"/>
                <a:gd name="T43" fmla="*/ 1434 h 1436"/>
                <a:gd name="T44" fmla="*/ 34 w 2562"/>
                <a:gd name="T45" fmla="*/ 1427 h 1436"/>
                <a:gd name="T46" fmla="*/ 20 w 2562"/>
                <a:gd name="T47" fmla="*/ 1416 h 1436"/>
                <a:gd name="T48" fmla="*/ 9 w 2562"/>
                <a:gd name="T49" fmla="*/ 1402 h 1436"/>
                <a:gd name="T50" fmla="*/ 2 w 2562"/>
                <a:gd name="T51" fmla="*/ 1386 h 1436"/>
                <a:gd name="T52" fmla="*/ 0 w 2562"/>
                <a:gd name="T53" fmla="*/ 1367 h 1436"/>
                <a:gd name="T54" fmla="*/ 0 w 2562"/>
                <a:gd name="T55" fmla="*/ 69 h 1436"/>
                <a:gd name="T56" fmla="*/ 2 w 2562"/>
                <a:gd name="T57" fmla="*/ 51 h 1436"/>
                <a:gd name="T58" fmla="*/ 9 w 2562"/>
                <a:gd name="T59" fmla="*/ 34 h 1436"/>
                <a:gd name="T60" fmla="*/ 20 w 2562"/>
                <a:gd name="T61" fmla="*/ 20 h 1436"/>
                <a:gd name="T62" fmla="*/ 34 w 2562"/>
                <a:gd name="T63" fmla="*/ 10 h 1436"/>
                <a:gd name="T64" fmla="*/ 50 w 2562"/>
                <a:gd name="T65" fmla="*/ 2 h 1436"/>
                <a:gd name="T66" fmla="*/ 69 w 2562"/>
                <a:gd name="T67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2" h="1436">
                  <a:moveTo>
                    <a:pt x="138" y="138"/>
                  </a:moveTo>
                  <a:lnTo>
                    <a:pt x="138" y="1298"/>
                  </a:lnTo>
                  <a:lnTo>
                    <a:pt x="2424" y="1298"/>
                  </a:lnTo>
                  <a:lnTo>
                    <a:pt x="2424" y="138"/>
                  </a:lnTo>
                  <a:lnTo>
                    <a:pt x="138" y="138"/>
                  </a:lnTo>
                  <a:close/>
                  <a:moveTo>
                    <a:pt x="69" y="0"/>
                  </a:moveTo>
                  <a:lnTo>
                    <a:pt x="2493" y="0"/>
                  </a:lnTo>
                  <a:lnTo>
                    <a:pt x="2512" y="2"/>
                  </a:lnTo>
                  <a:lnTo>
                    <a:pt x="2528" y="10"/>
                  </a:lnTo>
                  <a:lnTo>
                    <a:pt x="2542" y="20"/>
                  </a:lnTo>
                  <a:lnTo>
                    <a:pt x="2553" y="34"/>
                  </a:lnTo>
                  <a:lnTo>
                    <a:pt x="2560" y="51"/>
                  </a:lnTo>
                  <a:lnTo>
                    <a:pt x="2562" y="69"/>
                  </a:lnTo>
                  <a:lnTo>
                    <a:pt x="2562" y="1367"/>
                  </a:lnTo>
                  <a:lnTo>
                    <a:pt x="2560" y="1386"/>
                  </a:lnTo>
                  <a:lnTo>
                    <a:pt x="2553" y="1402"/>
                  </a:lnTo>
                  <a:lnTo>
                    <a:pt x="2542" y="1416"/>
                  </a:lnTo>
                  <a:lnTo>
                    <a:pt x="2528" y="1427"/>
                  </a:lnTo>
                  <a:lnTo>
                    <a:pt x="2512" y="1434"/>
                  </a:lnTo>
                  <a:lnTo>
                    <a:pt x="2493" y="1436"/>
                  </a:lnTo>
                  <a:lnTo>
                    <a:pt x="69" y="1436"/>
                  </a:lnTo>
                  <a:lnTo>
                    <a:pt x="50" y="1434"/>
                  </a:lnTo>
                  <a:lnTo>
                    <a:pt x="34" y="1427"/>
                  </a:lnTo>
                  <a:lnTo>
                    <a:pt x="20" y="1416"/>
                  </a:lnTo>
                  <a:lnTo>
                    <a:pt x="9" y="1402"/>
                  </a:lnTo>
                  <a:lnTo>
                    <a:pt x="2" y="1386"/>
                  </a:lnTo>
                  <a:lnTo>
                    <a:pt x="0" y="136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0" name="Freeform 214"/>
            <p:cNvSpPr>
              <a:spLocks/>
            </p:cNvSpPr>
            <p:nvPr/>
          </p:nvSpPr>
          <p:spPr bwMode="auto">
            <a:xfrm>
              <a:off x="11198225" y="3868738"/>
              <a:ext cx="47625" cy="22225"/>
            </a:xfrm>
            <a:custGeom>
              <a:avLst/>
              <a:gdLst>
                <a:gd name="T0" fmla="*/ 69 w 304"/>
                <a:gd name="T1" fmla="*/ 0 h 138"/>
                <a:gd name="T2" fmla="*/ 235 w 304"/>
                <a:gd name="T3" fmla="*/ 0 h 138"/>
                <a:gd name="T4" fmla="*/ 253 w 304"/>
                <a:gd name="T5" fmla="*/ 2 h 138"/>
                <a:gd name="T6" fmla="*/ 270 w 304"/>
                <a:gd name="T7" fmla="*/ 9 h 138"/>
                <a:gd name="T8" fmla="*/ 284 w 304"/>
                <a:gd name="T9" fmla="*/ 20 h 138"/>
                <a:gd name="T10" fmla="*/ 294 w 304"/>
                <a:gd name="T11" fmla="*/ 34 h 138"/>
                <a:gd name="T12" fmla="*/ 302 w 304"/>
                <a:gd name="T13" fmla="*/ 51 h 138"/>
                <a:gd name="T14" fmla="*/ 304 w 304"/>
                <a:gd name="T15" fmla="*/ 69 h 138"/>
                <a:gd name="T16" fmla="*/ 302 w 304"/>
                <a:gd name="T17" fmla="*/ 87 h 138"/>
                <a:gd name="T18" fmla="*/ 294 w 304"/>
                <a:gd name="T19" fmla="*/ 104 h 138"/>
                <a:gd name="T20" fmla="*/ 284 w 304"/>
                <a:gd name="T21" fmla="*/ 118 h 138"/>
                <a:gd name="T22" fmla="*/ 270 w 304"/>
                <a:gd name="T23" fmla="*/ 128 h 138"/>
                <a:gd name="T24" fmla="*/ 253 w 304"/>
                <a:gd name="T25" fmla="*/ 136 h 138"/>
                <a:gd name="T26" fmla="*/ 235 w 304"/>
                <a:gd name="T27" fmla="*/ 138 h 138"/>
                <a:gd name="T28" fmla="*/ 69 w 304"/>
                <a:gd name="T29" fmla="*/ 138 h 138"/>
                <a:gd name="T30" fmla="*/ 51 w 304"/>
                <a:gd name="T31" fmla="*/ 136 h 138"/>
                <a:gd name="T32" fmla="*/ 34 w 304"/>
                <a:gd name="T33" fmla="*/ 128 h 138"/>
                <a:gd name="T34" fmla="*/ 20 w 304"/>
                <a:gd name="T35" fmla="*/ 118 h 138"/>
                <a:gd name="T36" fmla="*/ 10 w 304"/>
                <a:gd name="T37" fmla="*/ 104 h 138"/>
                <a:gd name="T38" fmla="*/ 2 w 304"/>
                <a:gd name="T39" fmla="*/ 87 h 138"/>
                <a:gd name="T40" fmla="*/ 0 w 304"/>
                <a:gd name="T41" fmla="*/ 69 h 138"/>
                <a:gd name="T42" fmla="*/ 2 w 304"/>
                <a:gd name="T43" fmla="*/ 51 h 138"/>
                <a:gd name="T44" fmla="*/ 10 w 304"/>
                <a:gd name="T45" fmla="*/ 34 h 138"/>
                <a:gd name="T46" fmla="*/ 20 w 304"/>
                <a:gd name="T47" fmla="*/ 20 h 138"/>
                <a:gd name="T48" fmla="*/ 34 w 304"/>
                <a:gd name="T49" fmla="*/ 9 h 138"/>
                <a:gd name="T50" fmla="*/ 51 w 304"/>
                <a:gd name="T51" fmla="*/ 2 h 138"/>
                <a:gd name="T52" fmla="*/ 69 w 304"/>
                <a:gd name="T5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4" h="138">
                  <a:moveTo>
                    <a:pt x="69" y="0"/>
                  </a:moveTo>
                  <a:lnTo>
                    <a:pt x="235" y="0"/>
                  </a:lnTo>
                  <a:lnTo>
                    <a:pt x="253" y="2"/>
                  </a:lnTo>
                  <a:lnTo>
                    <a:pt x="270" y="9"/>
                  </a:lnTo>
                  <a:lnTo>
                    <a:pt x="284" y="20"/>
                  </a:lnTo>
                  <a:lnTo>
                    <a:pt x="294" y="34"/>
                  </a:lnTo>
                  <a:lnTo>
                    <a:pt x="302" y="51"/>
                  </a:lnTo>
                  <a:lnTo>
                    <a:pt x="304" y="69"/>
                  </a:lnTo>
                  <a:lnTo>
                    <a:pt x="302" y="87"/>
                  </a:lnTo>
                  <a:lnTo>
                    <a:pt x="294" y="104"/>
                  </a:lnTo>
                  <a:lnTo>
                    <a:pt x="284" y="118"/>
                  </a:lnTo>
                  <a:lnTo>
                    <a:pt x="270" y="128"/>
                  </a:lnTo>
                  <a:lnTo>
                    <a:pt x="253" y="136"/>
                  </a:lnTo>
                  <a:lnTo>
                    <a:pt x="235" y="138"/>
                  </a:lnTo>
                  <a:lnTo>
                    <a:pt x="69" y="138"/>
                  </a:lnTo>
                  <a:lnTo>
                    <a:pt x="51" y="136"/>
                  </a:lnTo>
                  <a:lnTo>
                    <a:pt x="34" y="128"/>
                  </a:lnTo>
                  <a:lnTo>
                    <a:pt x="20" y="118"/>
                  </a:lnTo>
                  <a:lnTo>
                    <a:pt x="10" y="104"/>
                  </a:lnTo>
                  <a:lnTo>
                    <a:pt x="2" y="87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1" name="Freeform 215"/>
            <p:cNvSpPr>
              <a:spLocks/>
            </p:cNvSpPr>
            <p:nvPr/>
          </p:nvSpPr>
          <p:spPr bwMode="auto">
            <a:xfrm>
              <a:off x="11083925" y="3757613"/>
              <a:ext cx="20638" cy="30163"/>
            </a:xfrm>
            <a:custGeom>
              <a:avLst/>
              <a:gdLst>
                <a:gd name="T0" fmla="*/ 69 w 138"/>
                <a:gd name="T1" fmla="*/ 0 h 183"/>
                <a:gd name="T2" fmla="*/ 87 w 138"/>
                <a:gd name="T3" fmla="*/ 2 h 183"/>
                <a:gd name="T4" fmla="*/ 104 w 138"/>
                <a:gd name="T5" fmla="*/ 10 h 183"/>
                <a:gd name="T6" fmla="*/ 118 w 138"/>
                <a:gd name="T7" fmla="*/ 20 h 183"/>
                <a:gd name="T8" fmla="*/ 128 w 138"/>
                <a:gd name="T9" fmla="*/ 34 h 183"/>
                <a:gd name="T10" fmla="*/ 136 w 138"/>
                <a:gd name="T11" fmla="*/ 51 h 183"/>
                <a:gd name="T12" fmla="*/ 138 w 138"/>
                <a:gd name="T13" fmla="*/ 69 h 183"/>
                <a:gd name="T14" fmla="*/ 138 w 138"/>
                <a:gd name="T15" fmla="*/ 115 h 183"/>
                <a:gd name="T16" fmla="*/ 136 w 138"/>
                <a:gd name="T17" fmla="*/ 133 h 183"/>
                <a:gd name="T18" fmla="*/ 128 w 138"/>
                <a:gd name="T19" fmla="*/ 149 h 183"/>
                <a:gd name="T20" fmla="*/ 118 w 138"/>
                <a:gd name="T21" fmla="*/ 163 h 183"/>
                <a:gd name="T22" fmla="*/ 104 w 138"/>
                <a:gd name="T23" fmla="*/ 175 h 183"/>
                <a:gd name="T24" fmla="*/ 87 w 138"/>
                <a:gd name="T25" fmla="*/ 181 h 183"/>
                <a:gd name="T26" fmla="*/ 69 w 138"/>
                <a:gd name="T27" fmla="*/ 183 h 183"/>
                <a:gd name="T28" fmla="*/ 51 w 138"/>
                <a:gd name="T29" fmla="*/ 181 h 183"/>
                <a:gd name="T30" fmla="*/ 34 w 138"/>
                <a:gd name="T31" fmla="*/ 175 h 183"/>
                <a:gd name="T32" fmla="*/ 20 w 138"/>
                <a:gd name="T33" fmla="*/ 163 h 183"/>
                <a:gd name="T34" fmla="*/ 10 w 138"/>
                <a:gd name="T35" fmla="*/ 149 h 183"/>
                <a:gd name="T36" fmla="*/ 2 w 138"/>
                <a:gd name="T37" fmla="*/ 133 h 183"/>
                <a:gd name="T38" fmla="*/ 0 w 138"/>
                <a:gd name="T39" fmla="*/ 115 h 183"/>
                <a:gd name="T40" fmla="*/ 0 w 138"/>
                <a:gd name="T41" fmla="*/ 69 h 183"/>
                <a:gd name="T42" fmla="*/ 2 w 138"/>
                <a:gd name="T43" fmla="*/ 51 h 183"/>
                <a:gd name="T44" fmla="*/ 10 w 138"/>
                <a:gd name="T45" fmla="*/ 34 h 183"/>
                <a:gd name="T46" fmla="*/ 20 w 138"/>
                <a:gd name="T47" fmla="*/ 20 h 183"/>
                <a:gd name="T48" fmla="*/ 34 w 138"/>
                <a:gd name="T49" fmla="*/ 10 h 183"/>
                <a:gd name="T50" fmla="*/ 51 w 138"/>
                <a:gd name="T51" fmla="*/ 2 h 183"/>
                <a:gd name="T52" fmla="*/ 69 w 138"/>
                <a:gd name="T5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83">
                  <a:moveTo>
                    <a:pt x="69" y="0"/>
                  </a:moveTo>
                  <a:lnTo>
                    <a:pt x="87" y="2"/>
                  </a:lnTo>
                  <a:lnTo>
                    <a:pt x="104" y="10"/>
                  </a:lnTo>
                  <a:lnTo>
                    <a:pt x="118" y="20"/>
                  </a:lnTo>
                  <a:lnTo>
                    <a:pt x="128" y="34"/>
                  </a:lnTo>
                  <a:lnTo>
                    <a:pt x="136" y="51"/>
                  </a:lnTo>
                  <a:lnTo>
                    <a:pt x="138" y="69"/>
                  </a:lnTo>
                  <a:lnTo>
                    <a:pt x="138" y="115"/>
                  </a:lnTo>
                  <a:lnTo>
                    <a:pt x="136" y="133"/>
                  </a:lnTo>
                  <a:lnTo>
                    <a:pt x="128" y="149"/>
                  </a:lnTo>
                  <a:lnTo>
                    <a:pt x="118" y="163"/>
                  </a:lnTo>
                  <a:lnTo>
                    <a:pt x="104" y="175"/>
                  </a:lnTo>
                  <a:lnTo>
                    <a:pt x="87" y="181"/>
                  </a:lnTo>
                  <a:lnTo>
                    <a:pt x="69" y="183"/>
                  </a:lnTo>
                  <a:lnTo>
                    <a:pt x="51" y="181"/>
                  </a:lnTo>
                  <a:lnTo>
                    <a:pt x="34" y="175"/>
                  </a:lnTo>
                  <a:lnTo>
                    <a:pt x="20" y="163"/>
                  </a:lnTo>
                  <a:lnTo>
                    <a:pt x="10" y="149"/>
                  </a:lnTo>
                  <a:lnTo>
                    <a:pt x="2" y="133"/>
                  </a:lnTo>
                  <a:lnTo>
                    <a:pt x="0" y="115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2" name="Freeform 216"/>
            <p:cNvSpPr>
              <a:spLocks/>
            </p:cNvSpPr>
            <p:nvPr/>
          </p:nvSpPr>
          <p:spPr bwMode="auto">
            <a:xfrm>
              <a:off x="11164888" y="3770313"/>
              <a:ext cx="22225" cy="23813"/>
            </a:xfrm>
            <a:custGeom>
              <a:avLst/>
              <a:gdLst>
                <a:gd name="T0" fmla="*/ 69 w 138"/>
                <a:gd name="T1" fmla="*/ 0 h 151"/>
                <a:gd name="T2" fmla="*/ 87 w 138"/>
                <a:gd name="T3" fmla="*/ 2 h 151"/>
                <a:gd name="T4" fmla="*/ 104 w 138"/>
                <a:gd name="T5" fmla="*/ 8 h 151"/>
                <a:gd name="T6" fmla="*/ 117 w 138"/>
                <a:gd name="T7" fmla="*/ 20 h 151"/>
                <a:gd name="T8" fmla="*/ 128 w 138"/>
                <a:gd name="T9" fmla="*/ 34 h 151"/>
                <a:gd name="T10" fmla="*/ 135 w 138"/>
                <a:gd name="T11" fmla="*/ 50 h 151"/>
                <a:gd name="T12" fmla="*/ 138 w 138"/>
                <a:gd name="T13" fmla="*/ 68 h 151"/>
                <a:gd name="T14" fmla="*/ 138 w 138"/>
                <a:gd name="T15" fmla="*/ 82 h 151"/>
                <a:gd name="T16" fmla="*/ 135 w 138"/>
                <a:gd name="T17" fmla="*/ 101 h 151"/>
                <a:gd name="T18" fmla="*/ 128 w 138"/>
                <a:gd name="T19" fmla="*/ 117 h 151"/>
                <a:gd name="T20" fmla="*/ 117 w 138"/>
                <a:gd name="T21" fmla="*/ 131 h 151"/>
                <a:gd name="T22" fmla="*/ 104 w 138"/>
                <a:gd name="T23" fmla="*/ 142 h 151"/>
                <a:gd name="T24" fmla="*/ 87 w 138"/>
                <a:gd name="T25" fmla="*/ 149 h 151"/>
                <a:gd name="T26" fmla="*/ 69 w 138"/>
                <a:gd name="T27" fmla="*/ 151 h 151"/>
                <a:gd name="T28" fmla="*/ 51 w 138"/>
                <a:gd name="T29" fmla="*/ 149 h 151"/>
                <a:gd name="T30" fmla="*/ 34 w 138"/>
                <a:gd name="T31" fmla="*/ 142 h 151"/>
                <a:gd name="T32" fmla="*/ 20 w 138"/>
                <a:gd name="T33" fmla="*/ 131 h 151"/>
                <a:gd name="T34" fmla="*/ 9 w 138"/>
                <a:gd name="T35" fmla="*/ 117 h 151"/>
                <a:gd name="T36" fmla="*/ 2 w 138"/>
                <a:gd name="T37" fmla="*/ 101 h 151"/>
                <a:gd name="T38" fmla="*/ 0 w 138"/>
                <a:gd name="T39" fmla="*/ 82 h 151"/>
                <a:gd name="T40" fmla="*/ 0 w 138"/>
                <a:gd name="T41" fmla="*/ 68 h 151"/>
                <a:gd name="T42" fmla="*/ 2 w 138"/>
                <a:gd name="T43" fmla="*/ 50 h 151"/>
                <a:gd name="T44" fmla="*/ 9 w 138"/>
                <a:gd name="T45" fmla="*/ 34 h 151"/>
                <a:gd name="T46" fmla="*/ 20 w 138"/>
                <a:gd name="T47" fmla="*/ 20 h 151"/>
                <a:gd name="T48" fmla="*/ 34 w 138"/>
                <a:gd name="T49" fmla="*/ 8 h 151"/>
                <a:gd name="T50" fmla="*/ 51 w 138"/>
                <a:gd name="T51" fmla="*/ 2 h 151"/>
                <a:gd name="T52" fmla="*/ 69 w 138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51">
                  <a:moveTo>
                    <a:pt x="69" y="0"/>
                  </a:moveTo>
                  <a:lnTo>
                    <a:pt x="87" y="2"/>
                  </a:lnTo>
                  <a:lnTo>
                    <a:pt x="104" y="8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5" y="50"/>
                  </a:lnTo>
                  <a:lnTo>
                    <a:pt x="138" y="68"/>
                  </a:lnTo>
                  <a:lnTo>
                    <a:pt x="138" y="82"/>
                  </a:lnTo>
                  <a:lnTo>
                    <a:pt x="135" y="101"/>
                  </a:lnTo>
                  <a:lnTo>
                    <a:pt x="128" y="117"/>
                  </a:lnTo>
                  <a:lnTo>
                    <a:pt x="117" y="131"/>
                  </a:lnTo>
                  <a:lnTo>
                    <a:pt x="104" y="142"/>
                  </a:lnTo>
                  <a:lnTo>
                    <a:pt x="87" y="149"/>
                  </a:lnTo>
                  <a:lnTo>
                    <a:pt x="69" y="151"/>
                  </a:lnTo>
                  <a:lnTo>
                    <a:pt x="51" y="149"/>
                  </a:lnTo>
                  <a:lnTo>
                    <a:pt x="34" y="142"/>
                  </a:lnTo>
                  <a:lnTo>
                    <a:pt x="20" y="131"/>
                  </a:lnTo>
                  <a:lnTo>
                    <a:pt x="9" y="117"/>
                  </a:lnTo>
                  <a:lnTo>
                    <a:pt x="2" y="10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4" y="8"/>
                  </a:lnTo>
                  <a:lnTo>
                    <a:pt x="51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3" name="Freeform 217"/>
            <p:cNvSpPr>
              <a:spLocks/>
            </p:cNvSpPr>
            <p:nvPr/>
          </p:nvSpPr>
          <p:spPr bwMode="auto">
            <a:xfrm>
              <a:off x="11164888" y="3713163"/>
              <a:ext cx="22225" cy="23813"/>
            </a:xfrm>
            <a:custGeom>
              <a:avLst/>
              <a:gdLst>
                <a:gd name="T0" fmla="*/ 69 w 138"/>
                <a:gd name="T1" fmla="*/ 0 h 152"/>
                <a:gd name="T2" fmla="*/ 87 w 138"/>
                <a:gd name="T3" fmla="*/ 4 h 152"/>
                <a:gd name="T4" fmla="*/ 104 w 138"/>
                <a:gd name="T5" fmla="*/ 10 h 152"/>
                <a:gd name="T6" fmla="*/ 117 w 138"/>
                <a:gd name="T7" fmla="*/ 21 h 152"/>
                <a:gd name="T8" fmla="*/ 128 w 138"/>
                <a:gd name="T9" fmla="*/ 36 h 152"/>
                <a:gd name="T10" fmla="*/ 135 w 138"/>
                <a:gd name="T11" fmla="*/ 52 h 152"/>
                <a:gd name="T12" fmla="*/ 138 w 138"/>
                <a:gd name="T13" fmla="*/ 70 h 152"/>
                <a:gd name="T14" fmla="*/ 138 w 138"/>
                <a:gd name="T15" fmla="*/ 83 h 152"/>
                <a:gd name="T16" fmla="*/ 135 w 138"/>
                <a:gd name="T17" fmla="*/ 103 h 152"/>
                <a:gd name="T18" fmla="*/ 128 w 138"/>
                <a:gd name="T19" fmla="*/ 118 h 152"/>
                <a:gd name="T20" fmla="*/ 117 w 138"/>
                <a:gd name="T21" fmla="*/ 132 h 152"/>
                <a:gd name="T22" fmla="*/ 104 w 138"/>
                <a:gd name="T23" fmla="*/ 143 h 152"/>
                <a:gd name="T24" fmla="*/ 87 w 138"/>
                <a:gd name="T25" fmla="*/ 150 h 152"/>
                <a:gd name="T26" fmla="*/ 69 w 138"/>
                <a:gd name="T27" fmla="*/ 152 h 152"/>
                <a:gd name="T28" fmla="*/ 51 w 138"/>
                <a:gd name="T29" fmla="*/ 150 h 152"/>
                <a:gd name="T30" fmla="*/ 34 w 138"/>
                <a:gd name="T31" fmla="*/ 143 h 152"/>
                <a:gd name="T32" fmla="*/ 20 w 138"/>
                <a:gd name="T33" fmla="*/ 132 h 152"/>
                <a:gd name="T34" fmla="*/ 9 w 138"/>
                <a:gd name="T35" fmla="*/ 118 h 152"/>
                <a:gd name="T36" fmla="*/ 2 w 138"/>
                <a:gd name="T37" fmla="*/ 103 h 152"/>
                <a:gd name="T38" fmla="*/ 0 w 138"/>
                <a:gd name="T39" fmla="*/ 83 h 152"/>
                <a:gd name="T40" fmla="*/ 0 w 138"/>
                <a:gd name="T41" fmla="*/ 70 h 152"/>
                <a:gd name="T42" fmla="*/ 2 w 138"/>
                <a:gd name="T43" fmla="*/ 52 h 152"/>
                <a:gd name="T44" fmla="*/ 9 w 138"/>
                <a:gd name="T45" fmla="*/ 36 h 152"/>
                <a:gd name="T46" fmla="*/ 20 w 138"/>
                <a:gd name="T47" fmla="*/ 21 h 152"/>
                <a:gd name="T48" fmla="*/ 34 w 138"/>
                <a:gd name="T49" fmla="*/ 10 h 152"/>
                <a:gd name="T50" fmla="*/ 51 w 138"/>
                <a:gd name="T51" fmla="*/ 4 h 152"/>
                <a:gd name="T52" fmla="*/ 69 w 138"/>
                <a:gd name="T5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52">
                  <a:moveTo>
                    <a:pt x="69" y="0"/>
                  </a:moveTo>
                  <a:lnTo>
                    <a:pt x="87" y="4"/>
                  </a:lnTo>
                  <a:lnTo>
                    <a:pt x="104" y="10"/>
                  </a:lnTo>
                  <a:lnTo>
                    <a:pt x="117" y="21"/>
                  </a:lnTo>
                  <a:lnTo>
                    <a:pt x="128" y="36"/>
                  </a:lnTo>
                  <a:lnTo>
                    <a:pt x="135" y="52"/>
                  </a:lnTo>
                  <a:lnTo>
                    <a:pt x="138" y="70"/>
                  </a:lnTo>
                  <a:lnTo>
                    <a:pt x="138" y="83"/>
                  </a:lnTo>
                  <a:lnTo>
                    <a:pt x="135" y="103"/>
                  </a:lnTo>
                  <a:lnTo>
                    <a:pt x="128" y="118"/>
                  </a:lnTo>
                  <a:lnTo>
                    <a:pt x="117" y="132"/>
                  </a:lnTo>
                  <a:lnTo>
                    <a:pt x="104" y="143"/>
                  </a:lnTo>
                  <a:lnTo>
                    <a:pt x="87" y="150"/>
                  </a:lnTo>
                  <a:lnTo>
                    <a:pt x="69" y="152"/>
                  </a:lnTo>
                  <a:lnTo>
                    <a:pt x="51" y="150"/>
                  </a:lnTo>
                  <a:lnTo>
                    <a:pt x="34" y="143"/>
                  </a:lnTo>
                  <a:lnTo>
                    <a:pt x="20" y="132"/>
                  </a:lnTo>
                  <a:lnTo>
                    <a:pt x="9" y="118"/>
                  </a:lnTo>
                  <a:lnTo>
                    <a:pt x="2" y="103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4" name="Freeform 218"/>
            <p:cNvSpPr>
              <a:spLocks/>
            </p:cNvSpPr>
            <p:nvPr/>
          </p:nvSpPr>
          <p:spPr bwMode="auto">
            <a:xfrm>
              <a:off x="11247438" y="3768725"/>
              <a:ext cx="22225" cy="25400"/>
            </a:xfrm>
            <a:custGeom>
              <a:avLst/>
              <a:gdLst>
                <a:gd name="T0" fmla="*/ 69 w 138"/>
                <a:gd name="T1" fmla="*/ 0 h 155"/>
                <a:gd name="T2" fmla="*/ 87 w 138"/>
                <a:gd name="T3" fmla="*/ 3 h 155"/>
                <a:gd name="T4" fmla="*/ 104 w 138"/>
                <a:gd name="T5" fmla="*/ 9 h 155"/>
                <a:gd name="T6" fmla="*/ 118 w 138"/>
                <a:gd name="T7" fmla="*/ 20 h 155"/>
                <a:gd name="T8" fmla="*/ 128 w 138"/>
                <a:gd name="T9" fmla="*/ 34 h 155"/>
                <a:gd name="T10" fmla="*/ 135 w 138"/>
                <a:gd name="T11" fmla="*/ 51 h 155"/>
                <a:gd name="T12" fmla="*/ 138 w 138"/>
                <a:gd name="T13" fmla="*/ 69 h 155"/>
                <a:gd name="T14" fmla="*/ 138 w 138"/>
                <a:gd name="T15" fmla="*/ 86 h 155"/>
                <a:gd name="T16" fmla="*/ 135 w 138"/>
                <a:gd name="T17" fmla="*/ 105 h 155"/>
                <a:gd name="T18" fmla="*/ 128 w 138"/>
                <a:gd name="T19" fmla="*/ 121 h 155"/>
                <a:gd name="T20" fmla="*/ 118 w 138"/>
                <a:gd name="T21" fmla="*/ 135 h 155"/>
                <a:gd name="T22" fmla="*/ 104 w 138"/>
                <a:gd name="T23" fmla="*/ 146 h 155"/>
                <a:gd name="T24" fmla="*/ 87 w 138"/>
                <a:gd name="T25" fmla="*/ 153 h 155"/>
                <a:gd name="T26" fmla="*/ 69 w 138"/>
                <a:gd name="T27" fmla="*/ 155 h 155"/>
                <a:gd name="T28" fmla="*/ 51 w 138"/>
                <a:gd name="T29" fmla="*/ 153 h 155"/>
                <a:gd name="T30" fmla="*/ 34 w 138"/>
                <a:gd name="T31" fmla="*/ 146 h 155"/>
                <a:gd name="T32" fmla="*/ 20 w 138"/>
                <a:gd name="T33" fmla="*/ 135 h 155"/>
                <a:gd name="T34" fmla="*/ 10 w 138"/>
                <a:gd name="T35" fmla="*/ 121 h 155"/>
                <a:gd name="T36" fmla="*/ 2 w 138"/>
                <a:gd name="T37" fmla="*/ 105 h 155"/>
                <a:gd name="T38" fmla="*/ 0 w 138"/>
                <a:gd name="T39" fmla="*/ 86 h 155"/>
                <a:gd name="T40" fmla="*/ 0 w 138"/>
                <a:gd name="T41" fmla="*/ 69 h 155"/>
                <a:gd name="T42" fmla="*/ 2 w 138"/>
                <a:gd name="T43" fmla="*/ 51 h 155"/>
                <a:gd name="T44" fmla="*/ 10 w 138"/>
                <a:gd name="T45" fmla="*/ 34 h 155"/>
                <a:gd name="T46" fmla="*/ 20 w 138"/>
                <a:gd name="T47" fmla="*/ 20 h 155"/>
                <a:gd name="T48" fmla="*/ 34 w 138"/>
                <a:gd name="T49" fmla="*/ 9 h 155"/>
                <a:gd name="T50" fmla="*/ 51 w 138"/>
                <a:gd name="T51" fmla="*/ 3 h 155"/>
                <a:gd name="T52" fmla="*/ 69 w 138"/>
                <a:gd name="T5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55">
                  <a:moveTo>
                    <a:pt x="69" y="0"/>
                  </a:moveTo>
                  <a:lnTo>
                    <a:pt x="87" y="3"/>
                  </a:lnTo>
                  <a:lnTo>
                    <a:pt x="104" y="9"/>
                  </a:lnTo>
                  <a:lnTo>
                    <a:pt x="118" y="20"/>
                  </a:lnTo>
                  <a:lnTo>
                    <a:pt x="128" y="34"/>
                  </a:lnTo>
                  <a:lnTo>
                    <a:pt x="135" y="51"/>
                  </a:lnTo>
                  <a:lnTo>
                    <a:pt x="138" y="69"/>
                  </a:lnTo>
                  <a:lnTo>
                    <a:pt x="138" y="86"/>
                  </a:lnTo>
                  <a:lnTo>
                    <a:pt x="135" y="105"/>
                  </a:lnTo>
                  <a:lnTo>
                    <a:pt x="128" y="121"/>
                  </a:lnTo>
                  <a:lnTo>
                    <a:pt x="118" y="135"/>
                  </a:lnTo>
                  <a:lnTo>
                    <a:pt x="104" y="146"/>
                  </a:lnTo>
                  <a:lnTo>
                    <a:pt x="87" y="153"/>
                  </a:lnTo>
                  <a:lnTo>
                    <a:pt x="69" y="155"/>
                  </a:lnTo>
                  <a:lnTo>
                    <a:pt x="51" y="153"/>
                  </a:lnTo>
                  <a:lnTo>
                    <a:pt x="34" y="146"/>
                  </a:lnTo>
                  <a:lnTo>
                    <a:pt x="20" y="135"/>
                  </a:lnTo>
                  <a:lnTo>
                    <a:pt x="10" y="121"/>
                  </a:lnTo>
                  <a:lnTo>
                    <a:pt x="2" y="105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5" name="Freeform 219"/>
            <p:cNvSpPr>
              <a:spLocks/>
            </p:cNvSpPr>
            <p:nvPr/>
          </p:nvSpPr>
          <p:spPr bwMode="auto">
            <a:xfrm>
              <a:off x="11247438" y="3729038"/>
              <a:ext cx="22225" cy="25400"/>
            </a:xfrm>
            <a:custGeom>
              <a:avLst/>
              <a:gdLst>
                <a:gd name="T0" fmla="*/ 69 w 138"/>
                <a:gd name="T1" fmla="*/ 0 h 155"/>
                <a:gd name="T2" fmla="*/ 87 w 138"/>
                <a:gd name="T3" fmla="*/ 3 h 155"/>
                <a:gd name="T4" fmla="*/ 104 w 138"/>
                <a:gd name="T5" fmla="*/ 9 h 155"/>
                <a:gd name="T6" fmla="*/ 118 w 138"/>
                <a:gd name="T7" fmla="*/ 20 h 155"/>
                <a:gd name="T8" fmla="*/ 128 w 138"/>
                <a:gd name="T9" fmla="*/ 34 h 155"/>
                <a:gd name="T10" fmla="*/ 135 w 138"/>
                <a:gd name="T11" fmla="*/ 51 h 155"/>
                <a:gd name="T12" fmla="*/ 138 w 138"/>
                <a:gd name="T13" fmla="*/ 69 h 155"/>
                <a:gd name="T14" fmla="*/ 138 w 138"/>
                <a:gd name="T15" fmla="*/ 86 h 155"/>
                <a:gd name="T16" fmla="*/ 135 w 138"/>
                <a:gd name="T17" fmla="*/ 105 h 155"/>
                <a:gd name="T18" fmla="*/ 128 w 138"/>
                <a:gd name="T19" fmla="*/ 121 h 155"/>
                <a:gd name="T20" fmla="*/ 118 w 138"/>
                <a:gd name="T21" fmla="*/ 135 h 155"/>
                <a:gd name="T22" fmla="*/ 104 w 138"/>
                <a:gd name="T23" fmla="*/ 146 h 155"/>
                <a:gd name="T24" fmla="*/ 87 w 138"/>
                <a:gd name="T25" fmla="*/ 153 h 155"/>
                <a:gd name="T26" fmla="*/ 69 w 138"/>
                <a:gd name="T27" fmla="*/ 155 h 155"/>
                <a:gd name="T28" fmla="*/ 51 w 138"/>
                <a:gd name="T29" fmla="*/ 153 h 155"/>
                <a:gd name="T30" fmla="*/ 34 w 138"/>
                <a:gd name="T31" fmla="*/ 146 h 155"/>
                <a:gd name="T32" fmla="*/ 20 w 138"/>
                <a:gd name="T33" fmla="*/ 135 h 155"/>
                <a:gd name="T34" fmla="*/ 10 w 138"/>
                <a:gd name="T35" fmla="*/ 121 h 155"/>
                <a:gd name="T36" fmla="*/ 2 w 138"/>
                <a:gd name="T37" fmla="*/ 105 h 155"/>
                <a:gd name="T38" fmla="*/ 0 w 138"/>
                <a:gd name="T39" fmla="*/ 86 h 155"/>
                <a:gd name="T40" fmla="*/ 0 w 138"/>
                <a:gd name="T41" fmla="*/ 69 h 155"/>
                <a:gd name="T42" fmla="*/ 2 w 138"/>
                <a:gd name="T43" fmla="*/ 51 h 155"/>
                <a:gd name="T44" fmla="*/ 10 w 138"/>
                <a:gd name="T45" fmla="*/ 34 h 155"/>
                <a:gd name="T46" fmla="*/ 20 w 138"/>
                <a:gd name="T47" fmla="*/ 20 h 155"/>
                <a:gd name="T48" fmla="*/ 34 w 138"/>
                <a:gd name="T49" fmla="*/ 9 h 155"/>
                <a:gd name="T50" fmla="*/ 51 w 138"/>
                <a:gd name="T51" fmla="*/ 3 h 155"/>
                <a:gd name="T52" fmla="*/ 69 w 138"/>
                <a:gd name="T5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55">
                  <a:moveTo>
                    <a:pt x="69" y="0"/>
                  </a:moveTo>
                  <a:lnTo>
                    <a:pt x="87" y="3"/>
                  </a:lnTo>
                  <a:lnTo>
                    <a:pt x="104" y="9"/>
                  </a:lnTo>
                  <a:lnTo>
                    <a:pt x="118" y="20"/>
                  </a:lnTo>
                  <a:lnTo>
                    <a:pt x="128" y="34"/>
                  </a:lnTo>
                  <a:lnTo>
                    <a:pt x="135" y="51"/>
                  </a:lnTo>
                  <a:lnTo>
                    <a:pt x="138" y="69"/>
                  </a:lnTo>
                  <a:lnTo>
                    <a:pt x="138" y="86"/>
                  </a:lnTo>
                  <a:lnTo>
                    <a:pt x="135" y="105"/>
                  </a:lnTo>
                  <a:lnTo>
                    <a:pt x="128" y="121"/>
                  </a:lnTo>
                  <a:lnTo>
                    <a:pt x="118" y="135"/>
                  </a:lnTo>
                  <a:lnTo>
                    <a:pt x="104" y="146"/>
                  </a:lnTo>
                  <a:lnTo>
                    <a:pt x="87" y="153"/>
                  </a:lnTo>
                  <a:lnTo>
                    <a:pt x="69" y="155"/>
                  </a:lnTo>
                  <a:lnTo>
                    <a:pt x="51" y="153"/>
                  </a:lnTo>
                  <a:lnTo>
                    <a:pt x="34" y="146"/>
                  </a:lnTo>
                  <a:lnTo>
                    <a:pt x="20" y="135"/>
                  </a:lnTo>
                  <a:lnTo>
                    <a:pt x="10" y="121"/>
                  </a:lnTo>
                  <a:lnTo>
                    <a:pt x="2" y="105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6" name="Freeform 220"/>
            <p:cNvSpPr>
              <a:spLocks/>
            </p:cNvSpPr>
            <p:nvPr/>
          </p:nvSpPr>
          <p:spPr bwMode="auto">
            <a:xfrm>
              <a:off x="11334750" y="3768725"/>
              <a:ext cx="22225" cy="25400"/>
            </a:xfrm>
            <a:custGeom>
              <a:avLst/>
              <a:gdLst>
                <a:gd name="T0" fmla="*/ 68 w 137"/>
                <a:gd name="T1" fmla="*/ 0 h 155"/>
                <a:gd name="T2" fmla="*/ 87 w 137"/>
                <a:gd name="T3" fmla="*/ 3 h 155"/>
                <a:gd name="T4" fmla="*/ 103 w 137"/>
                <a:gd name="T5" fmla="*/ 9 h 155"/>
                <a:gd name="T6" fmla="*/ 117 w 137"/>
                <a:gd name="T7" fmla="*/ 20 h 155"/>
                <a:gd name="T8" fmla="*/ 128 w 137"/>
                <a:gd name="T9" fmla="*/ 34 h 155"/>
                <a:gd name="T10" fmla="*/ 135 w 137"/>
                <a:gd name="T11" fmla="*/ 51 h 155"/>
                <a:gd name="T12" fmla="*/ 137 w 137"/>
                <a:gd name="T13" fmla="*/ 69 h 155"/>
                <a:gd name="T14" fmla="*/ 137 w 137"/>
                <a:gd name="T15" fmla="*/ 86 h 155"/>
                <a:gd name="T16" fmla="*/ 135 w 137"/>
                <a:gd name="T17" fmla="*/ 105 h 155"/>
                <a:gd name="T18" fmla="*/ 128 w 137"/>
                <a:gd name="T19" fmla="*/ 121 h 155"/>
                <a:gd name="T20" fmla="*/ 117 w 137"/>
                <a:gd name="T21" fmla="*/ 135 h 155"/>
                <a:gd name="T22" fmla="*/ 103 w 137"/>
                <a:gd name="T23" fmla="*/ 146 h 155"/>
                <a:gd name="T24" fmla="*/ 87 w 137"/>
                <a:gd name="T25" fmla="*/ 153 h 155"/>
                <a:gd name="T26" fmla="*/ 68 w 137"/>
                <a:gd name="T27" fmla="*/ 155 h 155"/>
                <a:gd name="T28" fmla="*/ 50 w 137"/>
                <a:gd name="T29" fmla="*/ 153 h 155"/>
                <a:gd name="T30" fmla="*/ 33 w 137"/>
                <a:gd name="T31" fmla="*/ 146 h 155"/>
                <a:gd name="T32" fmla="*/ 20 w 137"/>
                <a:gd name="T33" fmla="*/ 135 h 155"/>
                <a:gd name="T34" fmla="*/ 9 w 137"/>
                <a:gd name="T35" fmla="*/ 121 h 155"/>
                <a:gd name="T36" fmla="*/ 2 w 137"/>
                <a:gd name="T37" fmla="*/ 105 h 155"/>
                <a:gd name="T38" fmla="*/ 0 w 137"/>
                <a:gd name="T39" fmla="*/ 86 h 155"/>
                <a:gd name="T40" fmla="*/ 0 w 137"/>
                <a:gd name="T41" fmla="*/ 69 h 155"/>
                <a:gd name="T42" fmla="*/ 2 w 137"/>
                <a:gd name="T43" fmla="*/ 51 h 155"/>
                <a:gd name="T44" fmla="*/ 9 w 137"/>
                <a:gd name="T45" fmla="*/ 34 h 155"/>
                <a:gd name="T46" fmla="*/ 20 w 137"/>
                <a:gd name="T47" fmla="*/ 20 h 155"/>
                <a:gd name="T48" fmla="*/ 33 w 137"/>
                <a:gd name="T49" fmla="*/ 9 h 155"/>
                <a:gd name="T50" fmla="*/ 50 w 137"/>
                <a:gd name="T51" fmla="*/ 3 h 155"/>
                <a:gd name="T52" fmla="*/ 68 w 137"/>
                <a:gd name="T5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55">
                  <a:moveTo>
                    <a:pt x="68" y="0"/>
                  </a:moveTo>
                  <a:lnTo>
                    <a:pt x="87" y="3"/>
                  </a:lnTo>
                  <a:lnTo>
                    <a:pt x="103" y="9"/>
                  </a:lnTo>
                  <a:lnTo>
                    <a:pt x="117" y="20"/>
                  </a:lnTo>
                  <a:lnTo>
                    <a:pt x="128" y="34"/>
                  </a:lnTo>
                  <a:lnTo>
                    <a:pt x="135" y="51"/>
                  </a:lnTo>
                  <a:lnTo>
                    <a:pt x="137" y="69"/>
                  </a:lnTo>
                  <a:lnTo>
                    <a:pt x="137" y="86"/>
                  </a:lnTo>
                  <a:lnTo>
                    <a:pt x="135" y="105"/>
                  </a:lnTo>
                  <a:lnTo>
                    <a:pt x="128" y="121"/>
                  </a:lnTo>
                  <a:lnTo>
                    <a:pt x="117" y="135"/>
                  </a:lnTo>
                  <a:lnTo>
                    <a:pt x="103" y="146"/>
                  </a:lnTo>
                  <a:lnTo>
                    <a:pt x="87" y="153"/>
                  </a:lnTo>
                  <a:lnTo>
                    <a:pt x="68" y="155"/>
                  </a:lnTo>
                  <a:lnTo>
                    <a:pt x="50" y="153"/>
                  </a:lnTo>
                  <a:lnTo>
                    <a:pt x="33" y="146"/>
                  </a:lnTo>
                  <a:lnTo>
                    <a:pt x="20" y="135"/>
                  </a:lnTo>
                  <a:lnTo>
                    <a:pt x="9" y="121"/>
                  </a:lnTo>
                  <a:lnTo>
                    <a:pt x="2" y="105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7" name="Freeform 221"/>
            <p:cNvSpPr>
              <a:spLocks/>
            </p:cNvSpPr>
            <p:nvPr/>
          </p:nvSpPr>
          <p:spPr bwMode="auto">
            <a:xfrm>
              <a:off x="11334750" y="3724275"/>
              <a:ext cx="22225" cy="28575"/>
            </a:xfrm>
            <a:custGeom>
              <a:avLst/>
              <a:gdLst>
                <a:gd name="T0" fmla="*/ 68 w 137"/>
                <a:gd name="T1" fmla="*/ 0 h 178"/>
                <a:gd name="T2" fmla="*/ 87 w 137"/>
                <a:gd name="T3" fmla="*/ 3 h 178"/>
                <a:gd name="T4" fmla="*/ 103 w 137"/>
                <a:gd name="T5" fmla="*/ 9 h 178"/>
                <a:gd name="T6" fmla="*/ 117 w 137"/>
                <a:gd name="T7" fmla="*/ 20 h 178"/>
                <a:gd name="T8" fmla="*/ 128 w 137"/>
                <a:gd name="T9" fmla="*/ 35 h 178"/>
                <a:gd name="T10" fmla="*/ 135 w 137"/>
                <a:gd name="T11" fmla="*/ 51 h 178"/>
                <a:gd name="T12" fmla="*/ 137 w 137"/>
                <a:gd name="T13" fmla="*/ 69 h 178"/>
                <a:gd name="T14" fmla="*/ 137 w 137"/>
                <a:gd name="T15" fmla="*/ 109 h 178"/>
                <a:gd name="T16" fmla="*/ 135 w 137"/>
                <a:gd name="T17" fmla="*/ 128 h 178"/>
                <a:gd name="T18" fmla="*/ 128 w 137"/>
                <a:gd name="T19" fmla="*/ 144 h 178"/>
                <a:gd name="T20" fmla="*/ 117 w 137"/>
                <a:gd name="T21" fmla="*/ 158 h 178"/>
                <a:gd name="T22" fmla="*/ 103 w 137"/>
                <a:gd name="T23" fmla="*/ 169 h 178"/>
                <a:gd name="T24" fmla="*/ 87 w 137"/>
                <a:gd name="T25" fmla="*/ 176 h 178"/>
                <a:gd name="T26" fmla="*/ 68 w 137"/>
                <a:gd name="T27" fmla="*/ 178 h 178"/>
                <a:gd name="T28" fmla="*/ 50 w 137"/>
                <a:gd name="T29" fmla="*/ 176 h 178"/>
                <a:gd name="T30" fmla="*/ 33 w 137"/>
                <a:gd name="T31" fmla="*/ 169 h 178"/>
                <a:gd name="T32" fmla="*/ 20 w 137"/>
                <a:gd name="T33" fmla="*/ 158 h 178"/>
                <a:gd name="T34" fmla="*/ 9 w 137"/>
                <a:gd name="T35" fmla="*/ 144 h 178"/>
                <a:gd name="T36" fmla="*/ 2 w 137"/>
                <a:gd name="T37" fmla="*/ 128 h 178"/>
                <a:gd name="T38" fmla="*/ 0 w 137"/>
                <a:gd name="T39" fmla="*/ 109 h 178"/>
                <a:gd name="T40" fmla="*/ 0 w 137"/>
                <a:gd name="T41" fmla="*/ 69 h 178"/>
                <a:gd name="T42" fmla="*/ 2 w 137"/>
                <a:gd name="T43" fmla="*/ 51 h 178"/>
                <a:gd name="T44" fmla="*/ 9 w 137"/>
                <a:gd name="T45" fmla="*/ 35 h 178"/>
                <a:gd name="T46" fmla="*/ 20 w 137"/>
                <a:gd name="T47" fmla="*/ 20 h 178"/>
                <a:gd name="T48" fmla="*/ 33 w 137"/>
                <a:gd name="T49" fmla="*/ 9 h 178"/>
                <a:gd name="T50" fmla="*/ 50 w 137"/>
                <a:gd name="T51" fmla="*/ 3 h 178"/>
                <a:gd name="T52" fmla="*/ 68 w 137"/>
                <a:gd name="T5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78">
                  <a:moveTo>
                    <a:pt x="68" y="0"/>
                  </a:moveTo>
                  <a:lnTo>
                    <a:pt x="87" y="3"/>
                  </a:lnTo>
                  <a:lnTo>
                    <a:pt x="103" y="9"/>
                  </a:lnTo>
                  <a:lnTo>
                    <a:pt x="117" y="20"/>
                  </a:lnTo>
                  <a:lnTo>
                    <a:pt x="128" y="35"/>
                  </a:lnTo>
                  <a:lnTo>
                    <a:pt x="135" y="51"/>
                  </a:lnTo>
                  <a:lnTo>
                    <a:pt x="137" y="69"/>
                  </a:lnTo>
                  <a:lnTo>
                    <a:pt x="137" y="109"/>
                  </a:lnTo>
                  <a:lnTo>
                    <a:pt x="135" y="128"/>
                  </a:lnTo>
                  <a:lnTo>
                    <a:pt x="128" y="144"/>
                  </a:lnTo>
                  <a:lnTo>
                    <a:pt x="117" y="158"/>
                  </a:lnTo>
                  <a:lnTo>
                    <a:pt x="103" y="169"/>
                  </a:lnTo>
                  <a:lnTo>
                    <a:pt x="87" y="176"/>
                  </a:lnTo>
                  <a:lnTo>
                    <a:pt x="68" y="178"/>
                  </a:lnTo>
                  <a:lnTo>
                    <a:pt x="50" y="176"/>
                  </a:lnTo>
                  <a:lnTo>
                    <a:pt x="33" y="169"/>
                  </a:lnTo>
                  <a:lnTo>
                    <a:pt x="20" y="158"/>
                  </a:lnTo>
                  <a:lnTo>
                    <a:pt x="9" y="144"/>
                  </a:lnTo>
                  <a:lnTo>
                    <a:pt x="2" y="128"/>
                  </a:lnTo>
                  <a:lnTo>
                    <a:pt x="0" y="10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8" name="Freeform 222"/>
            <p:cNvSpPr>
              <a:spLocks/>
            </p:cNvSpPr>
            <p:nvPr/>
          </p:nvSpPr>
          <p:spPr bwMode="auto">
            <a:xfrm>
              <a:off x="11334750" y="3683000"/>
              <a:ext cx="22225" cy="25400"/>
            </a:xfrm>
            <a:custGeom>
              <a:avLst/>
              <a:gdLst>
                <a:gd name="T0" fmla="*/ 68 w 137"/>
                <a:gd name="T1" fmla="*/ 0 h 156"/>
                <a:gd name="T2" fmla="*/ 87 w 137"/>
                <a:gd name="T3" fmla="*/ 4 h 156"/>
                <a:gd name="T4" fmla="*/ 103 w 137"/>
                <a:gd name="T5" fmla="*/ 10 h 156"/>
                <a:gd name="T6" fmla="*/ 117 w 137"/>
                <a:gd name="T7" fmla="*/ 21 h 156"/>
                <a:gd name="T8" fmla="*/ 128 w 137"/>
                <a:gd name="T9" fmla="*/ 34 h 156"/>
                <a:gd name="T10" fmla="*/ 135 w 137"/>
                <a:gd name="T11" fmla="*/ 51 h 156"/>
                <a:gd name="T12" fmla="*/ 137 w 137"/>
                <a:gd name="T13" fmla="*/ 69 h 156"/>
                <a:gd name="T14" fmla="*/ 137 w 137"/>
                <a:gd name="T15" fmla="*/ 88 h 156"/>
                <a:gd name="T16" fmla="*/ 135 w 137"/>
                <a:gd name="T17" fmla="*/ 106 h 156"/>
                <a:gd name="T18" fmla="*/ 128 w 137"/>
                <a:gd name="T19" fmla="*/ 122 h 156"/>
                <a:gd name="T20" fmla="*/ 117 w 137"/>
                <a:gd name="T21" fmla="*/ 135 h 156"/>
                <a:gd name="T22" fmla="*/ 103 w 137"/>
                <a:gd name="T23" fmla="*/ 147 h 156"/>
                <a:gd name="T24" fmla="*/ 87 w 137"/>
                <a:gd name="T25" fmla="*/ 153 h 156"/>
                <a:gd name="T26" fmla="*/ 68 w 137"/>
                <a:gd name="T27" fmla="*/ 156 h 156"/>
                <a:gd name="T28" fmla="*/ 50 w 137"/>
                <a:gd name="T29" fmla="*/ 153 h 156"/>
                <a:gd name="T30" fmla="*/ 33 w 137"/>
                <a:gd name="T31" fmla="*/ 147 h 156"/>
                <a:gd name="T32" fmla="*/ 20 w 137"/>
                <a:gd name="T33" fmla="*/ 135 h 156"/>
                <a:gd name="T34" fmla="*/ 9 w 137"/>
                <a:gd name="T35" fmla="*/ 122 h 156"/>
                <a:gd name="T36" fmla="*/ 2 w 137"/>
                <a:gd name="T37" fmla="*/ 106 h 156"/>
                <a:gd name="T38" fmla="*/ 0 w 137"/>
                <a:gd name="T39" fmla="*/ 88 h 156"/>
                <a:gd name="T40" fmla="*/ 0 w 137"/>
                <a:gd name="T41" fmla="*/ 69 h 156"/>
                <a:gd name="T42" fmla="*/ 2 w 137"/>
                <a:gd name="T43" fmla="*/ 51 h 156"/>
                <a:gd name="T44" fmla="*/ 9 w 137"/>
                <a:gd name="T45" fmla="*/ 34 h 156"/>
                <a:gd name="T46" fmla="*/ 20 w 137"/>
                <a:gd name="T47" fmla="*/ 21 h 156"/>
                <a:gd name="T48" fmla="*/ 33 w 137"/>
                <a:gd name="T49" fmla="*/ 10 h 156"/>
                <a:gd name="T50" fmla="*/ 50 w 137"/>
                <a:gd name="T51" fmla="*/ 4 h 156"/>
                <a:gd name="T52" fmla="*/ 68 w 137"/>
                <a:gd name="T5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156">
                  <a:moveTo>
                    <a:pt x="68" y="0"/>
                  </a:moveTo>
                  <a:lnTo>
                    <a:pt x="87" y="4"/>
                  </a:lnTo>
                  <a:lnTo>
                    <a:pt x="103" y="10"/>
                  </a:lnTo>
                  <a:lnTo>
                    <a:pt x="117" y="21"/>
                  </a:lnTo>
                  <a:lnTo>
                    <a:pt x="128" y="34"/>
                  </a:lnTo>
                  <a:lnTo>
                    <a:pt x="135" y="51"/>
                  </a:lnTo>
                  <a:lnTo>
                    <a:pt x="137" y="69"/>
                  </a:lnTo>
                  <a:lnTo>
                    <a:pt x="137" y="88"/>
                  </a:lnTo>
                  <a:lnTo>
                    <a:pt x="135" y="106"/>
                  </a:lnTo>
                  <a:lnTo>
                    <a:pt x="128" y="122"/>
                  </a:lnTo>
                  <a:lnTo>
                    <a:pt x="117" y="135"/>
                  </a:lnTo>
                  <a:lnTo>
                    <a:pt x="103" y="147"/>
                  </a:lnTo>
                  <a:lnTo>
                    <a:pt x="87" y="153"/>
                  </a:lnTo>
                  <a:lnTo>
                    <a:pt x="68" y="156"/>
                  </a:lnTo>
                  <a:lnTo>
                    <a:pt x="50" y="153"/>
                  </a:lnTo>
                  <a:lnTo>
                    <a:pt x="33" y="147"/>
                  </a:lnTo>
                  <a:lnTo>
                    <a:pt x="20" y="135"/>
                  </a:lnTo>
                  <a:lnTo>
                    <a:pt x="9" y="122"/>
                  </a:lnTo>
                  <a:lnTo>
                    <a:pt x="2" y="106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1"/>
                  </a:lnTo>
                  <a:lnTo>
                    <a:pt x="33" y="10"/>
                  </a:lnTo>
                  <a:lnTo>
                    <a:pt x="50" y="4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69" name="Freeform 223"/>
            <p:cNvSpPr>
              <a:spLocks/>
            </p:cNvSpPr>
            <p:nvPr/>
          </p:nvSpPr>
          <p:spPr bwMode="auto">
            <a:xfrm>
              <a:off x="11082338" y="3638550"/>
              <a:ext cx="271463" cy="101600"/>
            </a:xfrm>
            <a:custGeom>
              <a:avLst/>
              <a:gdLst>
                <a:gd name="T0" fmla="*/ 1644 w 1715"/>
                <a:gd name="T1" fmla="*/ 0 h 635"/>
                <a:gd name="T2" fmla="*/ 1662 w 1715"/>
                <a:gd name="T3" fmla="*/ 2 h 635"/>
                <a:gd name="T4" fmla="*/ 1678 w 1715"/>
                <a:gd name="T5" fmla="*/ 8 h 635"/>
                <a:gd name="T6" fmla="*/ 1692 w 1715"/>
                <a:gd name="T7" fmla="*/ 18 h 635"/>
                <a:gd name="T8" fmla="*/ 1704 w 1715"/>
                <a:gd name="T9" fmla="*/ 33 h 635"/>
                <a:gd name="T10" fmla="*/ 1711 w 1715"/>
                <a:gd name="T11" fmla="*/ 50 h 635"/>
                <a:gd name="T12" fmla="*/ 1715 w 1715"/>
                <a:gd name="T13" fmla="*/ 67 h 635"/>
                <a:gd name="T14" fmla="*/ 1713 w 1715"/>
                <a:gd name="T15" fmla="*/ 85 h 635"/>
                <a:gd name="T16" fmla="*/ 1706 w 1715"/>
                <a:gd name="T17" fmla="*/ 101 h 635"/>
                <a:gd name="T18" fmla="*/ 1697 w 1715"/>
                <a:gd name="T19" fmla="*/ 115 h 635"/>
                <a:gd name="T20" fmla="*/ 1682 w 1715"/>
                <a:gd name="T21" fmla="*/ 127 h 635"/>
                <a:gd name="T22" fmla="*/ 1138 w 1715"/>
                <a:gd name="T23" fmla="*/ 465 h 635"/>
                <a:gd name="T24" fmla="*/ 1120 w 1715"/>
                <a:gd name="T25" fmla="*/ 474 h 635"/>
                <a:gd name="T26" fmla="*/ 1101 w 1715"/>
                <a:gd name="T27" fmla="*/ 476 h 635"/>
                <a:gd name="T28" fmla="*/ 1080 w 1715"/>
                <a:gd name="T29" fmla="*/ 473 h 635"/>
                <a:gd name="T30" fmla="*/ 587 w 1715"/>
                <a:gd name="T31" fmla="*/ 316 h 635"/>
                <a:gd name="T32" fmla="*/ 105 w 1715"/>
                <a:gd name="T33" fmla="*/ 624 h 635"/>
                <a:gd name="T34" fmla="*/ 87 w 1715"/>
                <a:gd name="T35" fmla="*/ 632 h 635"/>
                <a:gd name="T36" fmla="*/ 69 w 1715"/>
                <a:gd name="T37" fmla="*/ 635 h 635"/>
                <a:gd name="T38" fmla="*/ 52 w 1715"/>
                <a:gd name="T39" fmla="*/ 633 h 635"/>
                <a:gd name="T40" fmla="*/ 36 w 1715"/>
                <a:gd name="T41" fmla="*/ 627 h 635"/>
                <a:gd name="T42" fmla="*/ 21 w 1715"/>
                <a:gd name="T43" fmla="*/ 616 h 635"/>
                <a:gd name="T44" fmla="*/ 10 w 1715"/>
                <a:gd name="T45" fmla="*/ 602 h 635"/>
                <a:gd name="T46" fmla="*/ 2 w 1715"/>
                <a:gd name="T47" fmla="*/ 586 h 635"/>
                <a:gd name="T48" fmla="*/ 0 w 1715"/>
                <a:gd name="T49" fmla="*/ 568 h 635"/>
                <a:gd name="T50" fmla="*/ 1 w 1715"/>
                <a:gd name="T51" fmla="*/ 550 h 635"/>
                <a:gd name="T52" fmla="*/ 7 w 1715"/>
                <a:gd name="T53" fmla="*/ 534 h 635"/>
                <a:gd name="T54" fmla="*/ 17 w 1715"/>
                <a:gd name="T55" fmla="*/ 519 h 635"/>
                <a:gd name="T56" fmla="*/ 31 w 1715"/>
                <a:gd name="T57" fmla="*/ 508 h 635"/>
                <a:gd name="T58" fmla="*/ 541 w 1715"/>
                <a:gd name="T59" fmla="*/ 182 h 635"/>
                <a:gd name="T60" fmla="*/ 560 w 1715"/>
                <a:gd name="T61" fmla="*/ 175 h 635"/>
                <a:gd name="T62" fmla="*/ 579 w 1715"/>
                <a:gd name="T63" fmla="*/ 172 h 635"/>
                <a:gd name="T64" fmla="*/ 599 w 1715"/>
                <a:gd name="T65" fmla="*/ 175 h 635"/>
                <a:gd name="T66" fmla="*/ 1092 w 1715"/>
                <a:gd name="T67" fmla="*/ 331 h 635"/>
                <a:gd name="T68" fmla="*/ 1610 w 1715"/>
                <a:gd name="T69" fmla="*/ 10 h 635"/>
                <a:gd name="T70" fmla="*/ 1627 w 1715"/>
                <a:gd name="T71" fmla="*/ 3 h 635"/>
                <a:gd name="T72" fmla="*/ 1644 w 1715"/>
                <a:gd name="T73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5" h="635">
                  <a:moveTo>
                    <a:pt x="1644" y="0"/>
                  </a:moveTo>
                  <a:lnTo>
                    <a:pt x="1662" y="2"/>
                  </a:lnTo>
                  <a:lnTo>
                    <a:pt x="1678" y="8"/>
                  </a:lnTo>
                  <a:lnTo>
                    <a:pt x="1692" y="18"/>
                  </a:lnTo>
                  <a:lnTo>
                    <a:pt x="1704" y="33"/>
                  </a:lnTo>
                  <a:lnTo>
                    <a:pt x="1711" y="50"/>
                  </a:lnTo>
                  <a:lnTo>
                    <a:pt x="1715" y="67"/>
                  </a:lnTo>
                  <a:lnTo>
                    <a:pt x="1713" y="85"/>
                  </a:lnTo>
                  <a:lnTo>
                    <a:pt x="1706" y="101"/>
                  </a:lnTo>
                  <a:lnTo>
                    <a:pt x="1697" y="115"/>
                  </a:lnTo>
                  <a:lnTo>
                    <a:pt x="1682" y="127"/>
                  </a:lnTo>
                  <a:lnTo>
                    <a:pt x="1138" y="465"/>
                  </a:lnTo>
                  <a:lnTo>
                    <a:pt x="1120" y="474"/>
                  </a:lnTo>
                  <a:lnTo>
                    <a:pt x="1101" y="476"/>
                  </a:lnTo>
                  <a:lnTo>
                    <a:pt x="1080" y="473"/>
                  </a:lnTo>
                  <a:lnTo>
                    <a:pt x="587" y="316"/>
                  </a:lnTo>
                  <a:lnTo>
                    <a:pt x="105" y="624"/>
                  </a:lnTo>
                  <a:lnTo>
                    <a:pt x="87" y="632"/>
                  </a:lnTo>
                  <a:lnTo>
                    <a:pt x="69" y="635"/>
                  </a:lnTo>
                  <a:lnTo>
                    <a:pt x="52" y="633"/>
                  </a:lnTo>
                  <a:lnTo>
                    <a:pt x="36" y="627"/>
                  </a:lnTo>
                  <a:lnTo>
                    <a:pt x="21" y="616"/>
                  </a:lnTo>
                  <a:lnTo>
                    <a:pt x="10" y="602"/>
                  </a:lnTo>
                  <a:lnTo>
                    <a:pt x="2" y="586"/>
                  </a:lnTo>
                  <a:lnTo>
                    <a:pt x="0" y="568"/>
                  </a:lnTo>
                  <a:lnTo>
                    <a:pt x="1" y="550"/>
                  </a:lnTo>
                  <a:lnTo>
                    <a:pt x="7" y="534"/>
                  </a:lnTo>
                  <a:lnTo>
                    <a:pt x="17" y="519"/>
                  </a:lnTo>
                  <a:lnTo>
                    <a:pt x="31" y="508"/>
                  </a:lnTo>
                  <a:lnTo>
                    <a:pt x="541" y="182"/>
                  </a:lnTo>
                  <a:lnTo>
                    <a:pt x="560" y="175"/>
                  </a:lnTo>
                  <a:lnTo>
                    <a:pt x="579" y="172"/>
                  </a:lnTo>
                  <a:lnTo>
                    <a:pt x="599" y="175"/>
                  </a:lnTo>
                  <a:lnTo>
                    <a:pt x="1092" y="331"/>
                  </a:lnTo>
                  <a:lnTo>
                    <a:pt x="1610" y="10"/>
                  </a:lnTo>
                  <a:lnTo>
                    <a:pt x="1627" y="3"/>
                  </a:lnTo>
                  <a:lnTo>
                    <a:pt x="16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  <p:sp>
        <p:nvSpPr>
          <p:cNvPr id="70" name="Inhaltsplatzhalter 4"/>
          <p:cNvSpPr txBox="1">
            <a:spLocks/>
          </p:cNvSpPr>
          <p:nvPr/>
        </p:nvSpPr>
        <p:spPr>
          <a:xfrm>
            <a:off x="5208037" y="2597036"/>
            <a:ext cx="251069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panose="05000000000000000000" pitchFamily="2" charset="2"/>
              <a:buNone/>
            </a:pPr>
            <a:r>
              <a:rPr lang="ar-SA" sz="1600" b="1" dirty="0">
                <a:solidFill>
                  <a:srgbClr val="56687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أيام المشروع</a:t>
            </a:r>
            <a:r>
              <a:rPr lang="en-US" sz="900" b="1" dirty="0">
                <a:solidFill>
                  <a:srgbClr val="A9C370"/>
                </a:solidFill>
                <a:latin typeface="Roboto"/>
              </a:rPr>
              <a:t/>
            </a:r>
            <a:br>
              <a:rPr lang="en-US" sz="900" b="1" dirty="0">
                <a:solidFill>
                  <a:srgbClr val="A9C370"/>
                </a:solidFill>
                <a:latin typeface="Roboto"/>
              </a:rPr>
            </a:br>
            <a:r>
              <a:rPr lang="ar-SA" sz="1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أربعاء من كل أسبوع، وسبت كل أسبوعين من الشهر </a:t>
            </a:r>
            <a:endParaRPr lang="en-US" sz="1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1" name="Inhaltsplatzhalter 4"/>
          <p:cNvSpPr txBox="1">
            <a:spLocks/>
          </p:cNvSpPr>
          <p:nvPr/>
        </p:nvSpPr>
        <p:spPr>
          <a:xfrm>
            <a:off x="5251691" y="3062490"/>
            <a:ext cx="227850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ar-SA" sz="1600" b="1" dirty="0">
                <a:solidFill>
                  <a:srgbClr val="CC4E3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أوقات المشروع</a:t>
            </a:r>
            <a:endParaRPr lang="ar-SA" sz="1600" b="1" dirty="0">
              <a:solidFill>
                <a:srgbClr val="A9C37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ar-SA" sz="1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الأربعاء (4-8م)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ar-SA" sz="1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السبت (8-12ص)</a:t>
            </a:r>
            <a:endParaRPr lang="en-US" sz="8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72" name="Inhaltsplatzhalter 4"/>
          <p:cNvSpPr txBox="1">
            <a:spLocks/>
          </p:cNvSpPr>
          <p:nvPr/>
        </p:nvSpPr>
        <p:spPr>
          <a:xfrm>
            <a:off x="5416759" y="3802453"/>
            <a:ext cx="184480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ar-SA" sz="1600" b="1" dirty="0">
                <a:solidFill>
                  <a:srgbClr val="F5AE3B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عدد الساعات</a:t>
            </a:r>
            <a:r>
              <a:rPr lang="en-US" sz="900" b="1" dirty="0">
                <a:solidFill>
                  <a:srgbClr val="A9C370"/>
                </a:solidFill>
                <a:latin typeface="Roboto"/>
              </a:rPr>
              <a:t/>
            </a:r>
            <a:br>
              <a:rPr lang="en-US" sz="900" b="1" dirty="0">
                <a:solidFill>
                  <a:srgbClr val="A9C370"/>
                </a:solidFill>
                <a:latin typeface="Roboto"/>
              </a:rPr>
            </a:br>
            <a:r>
              <a:rPr lang="ar-SA" sz="16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74 ساعة</a:t>
            </a:r>
            <a:endParaRPr lang="en-US" sz="825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3" name="Inhaltsplatzhalter 4"/>
          <p:cNvSpPr txBox="1">
            <a:spLocks/>
          </p:cNvSpPr>
          <p:nvPr/>
        </p:nvSpPr>
        <p:spPr>
          <a:xfrm>
            <a:off x="5005863" y="4352046"/>
            <a:ext cx="1844802" cy="420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Font typeface="Wingdings" panose="05000000000000000000" pitchFamily="2" charset="2"/>
              <a:buNone/>
            </a:pPr>
            <a:r>
              <a:rPr lang="ar-SA" sz="1600" b="1" dirty="0">
                <a:solidFill>
                  <a:srgbClr val="A9C37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التكاليف</a:t>
            </a:r>
            <a:r>
              <a:rPr lang="en-US" sz="1400" dirty="0">
                <a:solidFill>
                  <a:srgbClr val="A9C37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1400" dirty="0">
                <a:solidFill>
                  <a:srgbClr val="A9C37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1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أربعة تكاليف</a:t>
            </a:r>
            <a:endParaRPr lang="en-US" sz="1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4" name="Inhaltsplatzhalter 4"/>
          <p:cNvSpPr txBox="1">
            <a:spLocks/>
          </p:cNvSpPr>
          <p:nvPr/>
        </p:nvSpPr>
        <p:spPr>
          <a:xfrm>
            <a:off x="4838290" y="4847975"/>
            <a:ext cx="1844802" cy="420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ar-SA" sz="1600" b="1" dirty="0">
                <a:solidFill>
                  <a:srgbClr val="1AAD96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المجالات</a:t>
            </a:r>
            <a:endParaRPr lang="ar-SA" sz="1400" dirty="0">
              <a:solidFill>
                <a:srgbClr val="A9C37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اجتماعية، </a:t>
            </a:r>
            <a:r>
              <a:rPr lang="ar-SA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نفسية،شرعية</a:t>
            </a:r>
            <a:r>
              <a:rPr lang="ar-SA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</a:t>
            </a:r>
            <a:r>
              <a:rPr lang="ar-SA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مهارية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5" name="Group 95"/>
          <p:cNvGrpSpPr/>
          <p:nvPr/>
        </p:nvGrpSpPr>
        <p:grpSpPr>
          <a:xfrm>
            <a:off x="4864604" y="3196770"/>
            <a:ext cx="321044" cy="321042"/>
            <a:chOff x="5367338" y="5005388"/>
            <a:chExt cx="555625" cy="555625"/>
          </a:xfrm>
          <a:solidFill>
            <a:srgbClr val="FFFFFF"/>
          </a:solidFill>
        </p:grpSpPr>
        <p:sp>
          <p:nvSpPr>
            <p:cNvPr id="76" name="Freeform 569"/>
            <p:cNvSpPr>
              <a:spLocks noEditPoints="1"/>
            </p:cNvSpPr>
            <p:nvPr/>
          </p:nvSpPr>
          <p:spPr bwMode="auto">
            <a:xfrm>
              <a:off x="5367338" y="5005388"/>
              <a:ext cx="555625" cy="555625"/>
            </a:xfrm>
            <a:custGeom>
              <a:avLst/>
              <a:gdLst>
                <a:gd name="T0" fmla="*/ 1450 w 3500"/>
                <a:gd name="T1" fmla="*/ 168 h 3500"/>
                <a:gd name="T2" fmla="*/ 1080 w 3500"/>
                <a:gd name="T3" fmla="*/ 285 h 3500"/>
                <a:gd name="T4" fmla="*/ 754 w 3500"/>
                <a:gd name="T5" fmla="*/ 486 h 3500"/>
                <a:gd name="T6" fmla="*/ 486 w 3500"/>
                <a:gd name="T7" fmla="*/ 754 h 3500"/>
                <a:gd name="T8" fmla="*/ 285 w 3500"/>
                <a:gd name="T9" fmla="*/ 1080 h 3500"/>
                <a:gd name="T10" fmla="*/ 168 w 3500"/>
                <a:gd name="T11" fmla="*/ 1450 h 3500"/>
                <a:gd name="T12" fmla="*/ 142 w 3500"/>
                <a:gd name="T13" fmla="*/ 1852 h 3500"/>
                <a:gd name="T14" fmla="*/ 215 w 3500"/>
                <a:gd name="T15" fmla="*/ 2240 h 3500"/>
                <a:gd name="T16" fmla="*/ 377 w 3500"/>
                <a:gd name="T17" fmla="*/ 2590 h 3500"/>
                <a:gd name="T18" fmla="*/ 612 w 3500"/>
                <a:gd name="T19" fmla="*/ 2888 h 3500"/>
                <a:gd name="T20" fmla="*/ 910 w 3500"/>
                <a:gd name="T21" fmla="*/ 3123 h 3500"/>
                <a:gd name="T22" fmla="*/ 1260 w 3500"/>
                <a:gd name="T23" fmla="*/ 3285 h 3500"/>
                <a:gd name="T24" fmla="*/ 1648 w 3500"/>
                <a:gd name="T25" fmla="*/ 3358 h 3500"/>
                <a:gd name="T26" fmla="*/ 2050 w 3500"/>
                <a:gd name="T27" fmla="*/ 3332 h 3500"/>
                <a:gd name="T28" fmla="*/ 2420 w 3500"/>
                <a:gd name="T29" fmla="*/ 3215 h 3500"/>
                <a:gd name="T30" fmla="*/ 2746 w 3500"/>
                <a:gd name="T31" fmla="*/ 3014 h 3500"/>
                <a:gd name="T32" fmla="*/ 3014 w 3500"/>
                <a:gd name="T33" fmla="*/ 2746 h 3500"/>
                <a:gd name="T34" fmla="*/ 3215 w 3500"/>
                <a:gd name="T35" fmla="*/ 2420 h 3500"/>
                <a:gd name="T36" fmla="*/ 3332 w 3500"/>
                <a:gd name="T37" fmla="*/ 2050 h 3500"/>
                <a:gd name="T38" fmla="*/ 3358 w 3500"/>
                <a:gd name="T39" fmla="*/ 1648 h 3500"/>
                <a:gd name="T40" fmla="*/ 3285 w 3500"/>
                <a:gd name="T41" fmla="*/ 1260 h 3500"/>
                <a:gd name="T42" fmla="*/ 3123 w 3500"/>
                <a:gd name="T43" fmla="*/ 910 h 3500"/>
                <a:gd name="T44" fmla="*/ 2888 w 3500"/>
                <a:gd name="T45" fmla="*/ 612 h 3500"/>
                <a:gd name="T46" fmla="*/ 2590 w 3500"/>
                <a:gd name="T47" fmla="*/ 377 h 3500"/>
                <a:gd name="T48" fmla="*/ 2240 w 3500"/>
                <a:gd name="T49" fmla="*/ 215 h 3500"/>
                <a:gd name="T50" fmla="*/ 1852 w 3500"/>
                <a:gd name="T51" fmla="*/ 142 h 3500"/>
                <a:gd name="T52" fmla="*/ 1948 w 3500"/>
                <a:gd name="T53" fmla="*/ 11 h 3500"/>
                <a:gd name="T54" fmla="*/ 2329 w 3500"/>
                <a:gd name="T55" fmla="*/ 98 h 3500"/>
                <a:gd name="T56" fmla="*/ 2679 w 3500"/>
                <a:gd name="T57" fmla="*/ 266 h 3500"/>
                <a:gd name="T58" fmla="*/ 2988 w 3500"/>
                <a:gd name="T59" fmla="*/ 512 h 3500"/>
                <a:gd name="T60" fmla="*/ 3234 w 3500"/>
                <a:gd name="T61" fmla="*/ 821 h 3500"/>
                <a:gd name="T62" fmla="*/ 3402 w 3500"/>
                <a:gd name="T63" fmla="*/ 1171 h 3500"/>
                <a:gd name="T64" fmla="*/ 3489 w 3500"/>
                <a:gd name="T65" fmla="*/ 1552 h 3500"/>
                <a:gd name="T66" fmla="*/ 3489 w 3500"/>
                <a:gd name="T67" fmla="*/ 1948 h 3500"/>
                <a:gd name="T68" fmla="*/ 3402 w 3500"/>
                <a:gd name="T69" fmla="*/ 2329 h 3500"/>
                <a:gd name="T70" fmla="*/ 3234 w 3500"/>
                <a:gd name="T71" fmla="*/ 2679 h 3500"/>
                <a:gd name="T72" fmla="*/ 2988 w 3500"/>
                <a:gd name="T73" fmla="*/ 2988 h 3500"/>
                <a:gd name="T74" fmla="*/ 2679 w 3500"/>
                <a:gd name="T75" fmla="*/ 3234 h 3500"/>
                <a:gd name="T76" fmla="*/ 2329 w 3500"/>
                <a:gd name="T77" fmla="*/ 3402 h 3500"/>
                <a:gd name="T78" fmla="*/ 1948 w 3500"/>
                <a:gd name="T79" fmla="*/ 3489 h 3500"/>
                <a:gd name="T80" fmla="*/ 1552 w 3500"/>
                <a:gd name="T81" fmla="*/ 3489 h 3500"/>
                <a:gd name="T82" fmla="*/ 1171 w 3500"/>
                <a:gd name="T83" fmla="*/ 3402 h 3500"/>
                <a:gd name="T84" fmla="*/ 821 w 3500"/>
                <a:gd name="T85" fmla="*/ 3234 h 3500"/>
                <a:gd name="T86" fmla="*/ 512 w 3500"/>
                <a:gd name="T87" fmla="*/ 2988 h 3500"/>
                <a:gd name="T88" fmla="*/ 266 w 3500"/>
                <a:gd name="T89" fmla="*/ 2679 h 3500"/>
                <a:gd name="T90" fmla="*/ 98 w 3500"/>
                <a:gd name="T91" fmla="*/ 2329 h 3500"/>
                <a:gd name="T92" fmla="*/ 11 w 3500"/>
                <a:gd name="T93" fmla="*/ 1948 h 3500"/>
                <a:gd name="T94" fmla="*/ 11 w 3500"/>
                <a:gd name="T95" fmla="*/ 1552 h 3500"/>
                <a:gd name="T96" fmla="*/ 98 w 3500"/>
                <a:gd name="T97" fmla="*/ 1171 h 3500"/>
                <a:gd name="T98" fmla="*/ 266 w 3500"/>
                <a:gd name="T99" fmla="*/ 821 h 3500"/>
                <a:gd name="T100" fmla="*/ 512 w 3500"/>
                <a:gd name="T101" fmla="*/ 512 h 3500"/>
                <a:gd name="T102" fmla="*/ 821 w 3500"/>
                <a:gd name="T103" fmla="*/ 266 h 3500"/>
                <a:gd name="T104" fmla="*/ 1171 w 3500"/>
                <a:gd name="T105" fmla="*/ 98 h 3500"/>
                <a:gd name="T106" fmla="*/ 1552 w 3500"/>
                <a:gd name="T107" fmla="*/ 11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0" h="3500">
                  <a:moveTo>
                    <a:pt x="1750" y="139"/>
                  </a:moveTo>
                  <a:lnTo>
                    <a:pt x="1648" y="142"/>
                  </a:lnTo>
                  <a:lnTo>
                    <a:pt x="1548" y="152"/>
                  </a:lnTo>
                  <a:lnTo>
                    <a:pt x="1450" y="168"/>
                  </a:lnTo>
                  <a:lnTo>
                    <a:pt x="1354" y="189"/>
                  </a:lnTo>
                  <a:lnTo>
                    <a:pt x="1260" y="215"/>
                  </a:lnTo>
                  <a:lnTo>
                    <a:pt x="1169" y="248"/>
                  </a:lnTo>
                  <a:lnTo>
                    <a:pt x="1080" y="285"/>
                  </a:lnTo>
                  <a:lnTo>
                    <a:pt x="994" y="329"/>
                  </a:lnTo>
                  <a:lnTo>
                    <a:pt x="910" y="377"/>
                  </a:lnTo>
                  <a:lnTo>
                    <a:pt x="830" y="428"/>
                  </a:lnTo>
                  <a:lnTo>
                    <a:pt x="754" y="486"/>
                  </a:lnTo>
                  <a:lnTo>
                    <a:pt x="681" y="546"/>
                  </a:lnTo>
                  <a:lnTo>
                    <a:pt x="612" y="612"/>
                  </a:lnTo>
                  <a:lnTo>
                    <a:pt x="546" y="681"/>
                  </a:lnTo>
                  <a:lnTo>
                    <a:pt x="486" y="754"/>
                  </a:lnTo>
                  <a:lnTo>
                    <a:pt x="428" y="830"/>
                  </a:lnTo>
                  <a:lnTo>
                    <a:pt x="377" y="910"/>
                  </a:lnTo>
                  <a:lnTo>
                    <a:pt x="329" y="994"/>
                  </a:lnTo>
                  <a:lnTo>
                    <a:pt x="285" y="1080"/>
                  </a:lnTo>
                  <a:lnTo>
                    <a:pt x="248" y="1169"/>
                  </a:lnTo>
                  <a:lnTo>
                    <a:pt x="215" y="1260"/>
                  </a:lnTo>
                  <a:lnTo>
                    <a:pt x="189" y="1354"/>
                  </a:lnTo>
                  <a:lnTo>
                    <a:pt x="168" y="1450"/>
                  </a:lnTo>
                  <a:lnTo>
                    <a:pt x="152" y="1548"/>
                  </a:lnTo>
                  <a:lnTo>
                    <a:pt x="142" y="1648"/>
                  </a:lnTo>
                  <a:lnTo>
                    <a:pt x="139" y="1750"/>
                  </a:lnTo>
                  <a:lnTo>
                    <a:pt x="142" y="1852"/>
                  </a:lnTo>
                  <a:lnTo>
                    <a:pt x="152" y="1952"/>
                  </a:lnTo>
                  <a:lnTo>
                    <a:pt x="168" y="2050"/>
                  </a:lnTo>
                  <a:lnTo>
                    <a:pt x="189" y="2146"/>
                  </a:lnTo>
                  <a:lnTo>
                    <a:pt x="215" y="2240"/>
                  </a:lnTo>
                  <a:lnTo>
                    <a:pt x="248" y="2331"/>
                  </a:lnTo>
                  <a:lnTo>
                    <a:pt x="285" y="2420"/>
                  </a:lnTo>
                  <a:lnTo>
                    <a:pt x="329" y="2506"/>
                  </a:lnTo>
                  <a:lnTo>
                    <a:pt x="377" y="2590"/>
                  </a:lnTo>
                  <a:lnTo>
                    <a:pt x="428" y="2670"/>
                  </a:lnTo>
                  <a:lnTo>
                    <a:pt x="486" y="2746"/>
                  </a:lnTo>
                  <a:lnTo>
                    <a:pt x="546" y="2819"/>
                  </a:lnTo>
                  <a:lnTo>
                    <a:pt x="612" y="2888"/>
                  </a:lnTo>
                  <a:lnTo>
                    <a:pt x="681" y="2954"/>
                  </a:lnTo>
                  <a:lnTo>
                    <a:pt x="754" y="3014"/>
                  </a:lnTo>
                  <a:lnTo>
                    <a:pt x="830" y="3072"/>
                  </a:lnTo>
                  <a:lnTo>
                    <a:pt x="910" y="3123"/>
                  </a:lnTo>
                  <a:lnTo>
                    <a:pt x="994" y="3171"/>
                  </a:lnTo>
                  <a:lnTo>
                    <a:pt x="1080" y="3215"/>
                  </a:lnTo>
                  <a:lnTo>
                    <a:pt x="1169" y="3252"/>
                  </a:lnTo>
                  <a:lnTo>
                    <a:pt x="1260" y="3285"/>
                  </a:lnTo>
                  <a:lnTo>
                    <a:pt x="1354" y="3311"/>
                  </a:lnTo>
                  <a:lnTo>
                    <a:pt x="1450" y="3332"/>
                  </a:lnTo>
                  <a:lnTo>
                    <a:pt x="1548" y="3348"/>
                  </a:lnTo>
                  <a:lnTo>
                    <a:pt x="1648" y="3358"/>
                  </a:lnTo>
                  <a:lnTo>
                    <a:pt x="1750" y="3361"/>
                  </a:lnTo>
                  <a:lnTo>
                    <a:pt x="1852" y="3358"/>
                  </a:lnTo>
                  <a:lnTo>
                    <a:pt x="1952" y="3348"/>
                  </a:lnTo>
                  <a:lnTo>
                    <a:pt x="2050" y="3332"/>
                  </a:lnTo>
                  <a:lnTo>
                    <a:pt x="2146" y="3311"/>
                  </a:lnTo>
                  <a:lnTo>
                    <a:pt x="2240" y="3285"/>
                  </a:lnTo>
                  <a:lnTo>
                    <a:pt x="2331" y="3252"/>
                  </a:lnTo>
                  <a:lnTo>
                    <a:pt x="2420" y="3215"/>
                  </a:lnTo>
                  <a:lnTo>
                    <a:pt x="2506" y="3171"/>
                  </a:lnTo>
                  <a:lnTo>
                    <a:pt x="2590" y="3123"/>
                  </a:lnTo>
                  <a:lnTo>
                    <a:pt x="2670" y="3072"/>
                  </a:lnTo>
                  <a:lnTo>
                    <a:pt x="2746" y="3014"/>
                  </a:lnTo>
                  <a:lnTo>
                    <a:pt x="2819" y="2954"/>
                  </a:lnTo>
                  <a:lnTo>
                    <a:pt x="2888" y="2888"/>
                  </a:lnTo>
                  <a:lnTo>
                    <a:pt x="2954" y="2819"/>
                  </a:lnTo>
                  <a:lnTo>
                    <a:pt x="3014" y="2746"/>
                  </a:lnTo>
                  <a:lnTo>
                    <a:pt x="3072" y="2670"/>
                  </a:lnTo>
                  <a:lnTo>
                    <a:pt x="3123" y="2590"/>
                  </a:lnTo>
                  <a:lnTo>
                    <a:pt x="3171" y="2506"/>
                  </a:lnTo>
                  <a:lnTo>
                    <a:pt x="3215" y="2420"/>
                  </a:lnTo>
                  <a:lnTo>
                    <a:pt x="3252" y="2331"/>
                  </a:lnTo>
                  <a:lnTo>
                    <a:pt x="3285" y="2240"/>
                  </a:lnTo>
                  <a:lnTo>
                    <a:pt x="3311" y="2146"/>
                  </a:lnTo>
                  <a:lnTo>
                    <a:pt x="3332" y="2050"/>
                  </a:lnTo>
                  <a:lnTo>
                    <a:pt x="3348" y="1952"/>
                  </a:lnTo>
                  <a:lnTo>
                    <a:pt x="3358" y="1852"/>
                  </a:lnTo>
                  <a:lnTo>
                    <a:pt x="3361" y="1750"/>
                  </a:lnTo>
                  <a:lnTo>
                    <a:pt x="3358" y="1648"/>
                  </a:lnTo>
                  <a:lnTo>
                    <a:pt x="3348" y="1548"/>
                  </a:lnTo>
                  <a:lnTo>
                    <a:pt x="3332" y="1450"/>
                  </a:lnTo>
                  <a:lnTo>
                    <a:pt x="3311" y="1354"/>
                  </a:lnTo>
                  <a:lnTo>
                    <a:pt x="3285" y="1260"/>
                  </a:lnTo>
                  <a:lnTo>
                    <a:pt x="3252" y="1169"/>
                  </a:lnTo>
                  <a:lnTo>
                    <a:pt x="3215" y="1080"/>
                  </a:lnTo>
                  <a:lnTo>
                    <a:pt x="3171" y="994"/>
                  </a:lnTo>
                  <a:lnTo>
                    <a:pt x="3123" y="910"/>
                  </a:lnTo>
                  <a:lnTo>
                    <a:pt x="3072" y="830"/>
                  </a:lnTo>
                  <a:lnTo>
                    <a:pt x="3014" y="754"/>
                  </a:lnTo>
                  <a:lnTo>
                    <a:pt x="2954" y="681"/>
                  </a:lnTo>
                  <a:lnTo>
                    <a:pt x="2888" y="612"/>
                  </a:lnTo>
                  <a:lnTo>
                    <a:pt x="2819" y="546"/>
                  </a:lnTo>
                  <a:lnTo>
                    <a:pt x="2746" y="486"/>
                  </a:lnTo>
                  <a:lnTo>
                    <a:pt x="2670" y="428"/>
                  </a:lnTo>
                  <a:lnTo>
                    <a:pt x="2590" y="377"/>
                  </a:lnTo>
                  <a:lnTo>
                    <a:pt x="2506" y="329"/>
                  </a:lnTo>
                  <a:lnTo>
                    <a:pt x="2420" y="285"/>
                  </a:lnTo>
                  <a:lnTo>
                    <a:pt x="2331" y="248"/>
                  </a:lnTo>
                  <a:lnTo>
                    <a:pt x="2240" y="215"/>
                  </a:lnTo>
                  <a:lnTo>
                    <a:pt x="2146" y="189"/>
                  </a:lnTo>
                  <a:lnTo>
                    <a:pt x="2050" y="168"/>
                  </a:lnTo>
                  <a:lnTo>
                    <a:pt x="1952" y="152"/>
                  </a:lnTo>
                  <a:lnTo>
                    <a:pt x="1852" y="142"/>
                  </a:lnTo>
                  <a:lnTo>
                    <a:pt x="1750" y="139"/>
                  </a:lnTo>
                  <a:close/>
                  <a:moveTo>
                    <a:pt x="1750" y="0"/>
                  </a:moveTo>
                  <a:lnTo>
                    <a:pt x="1850" y="3"/>
                  </a:lnTo>
                  <a:lnTo>
                    <a:pt x="1948" y="11"/>
                  </a:lnTo>
                  <a:lnTo>
                    <a:pt x="2046" y="24"/>
                  </a:lnTo>
                  <a:lnTo>
                    <a:pt x="2142" y="43"/>
                  </a:lnTo>
                  <a:lnTo>
                    <a:pt x="2237" y="68"/>
                  </a:lnTo>
                  <a:lnTo>
                    <a:pt x="2329" y="98"/>
                  </a:lnTo>
                  <a:lnTo>
                    <a:pt x="2420" y="133"/>
                  </a:lnTo>
                  <a:lnTo>
                    <a:pt x="2508" y="172"/>
                  </a:lnTo>
                  <a:lnTo>
                    <a:pt x="2595" y="216"/>
                  </a:lnTo>
                  <a:lnTo>
                    <a:pt x="2679" y="266"/>
                  </a:lnTo>
                  <a:lnTo>
                    <a:pt x="2761" y="321"/>
                  </a:lnTo>
                  <a:lnTo>
                    <a:pt x="2839" y="380"/>
                  </a:lnTo>
                  <a:lnTo>
                    <a:pt x="2915" y="444"/>
                  </a:lnTo>
                  <a:lnTo>
                    <a:pt x="2988" y="512"/>
                  </a:lnTo>
                  <a:lnTo>
                    <a:pt x="3056" y="585"/>
                  </a:lnTo>
                  <a:lnTo>
                    <a:pt x="3120" y="661"/>
                  </a:lnTo>
                  <a:lnTo>
                    <a:pt x="3179" y="739"/>
                  </a:lnTo>
                  <a:lnTo>
                    <a:pt x="3234" y="821"/>
                  </a:lnTo>
                  <a:lnTo>
                    <a:pt x="3284" y="905"/>
                  </a:lnTo>
                  <a:lnTo>
                    <a:pt x="3328" y="992"/>
                  </a:lnTo>
                  <a:lnTo>
                    <a:pt x="3367" y="1080"/>
                  </a:lnTo>
                  <a:lnTo>
                    <a:pt x="3402" y="1171"/>
                  </a:lnTo>
                  <a:lnTo>
                    <a:pt x="3432" y="1263"/>
                  </a:lnTo>
                  <a:lnTo>
                    <a:pt x="3457" y="1358"/>
                  </a:lnTo>
                  <a:lnTo>
                    <a:pt x="3476" y="1454"/>
                  </a:lnTo>
                  <a:lnTo>
                    <a:pt x="3489" y="1552"/>
                  </a:lnTo>
                  <a:lnTo>
                    <a:pt x="3497" y="1650"/>
                  </a:lnTo>
                  <a:lnTo>
                    <a:pt x="3500" y="1750"/>
                  </a:lnTo>
                  <a:lnTo>
                    <a:pt x="3497" y="1850"/>
                  </a:lnTo>
                  <a:lnTo>
                    <a:pt x="3489" y="1948"/>
                  </a:lnTo>
                  <a:lnTo>
                    <a:pt x="3476" y="2046"/>
                  </a:lnTo>
                  <a:lnTo>
                    <a:pt x="3457" y="2142"/>
                  </a:lnTo>
                  <a:lnTo>
                    <a:pt x="3432" y="2237"/>
                  </a:lnTo>
                  <a:lnTo>
                    <a:pt x="3402" y="2329"/>
                  </a:lnTo>
                  <a:lnTo>
                    <a:pt x="3367" y="2420"/>
                  </a:lnTo>
                  <a:lnTo>
                    <a:pt x="3328" y="2508"/>
                  </a:lnTo>
                  <a:lnTo>
                    <a:pt x="3284" y="2595"/>
                  </a:lnTo>
                  <a:lnTo>
                    <a:pt x="3234" y="2679"/>
                  </a:lnTo>
                  <a:lnTo>
                    <a:pt x="3179" y="2761"/>
                  </a:lnTo>
                  <a:lnTo>
                    <a:pt x="3120" y="2839"/>
                  </a:lnTo>
                  <a:lnTo>
                    <a:pt x="3056" y="2915"/>
                  </a:lnTo>
                  <a:lnTo>
                    <a:pt x="2988" y="2988"/>
                  </a:lnTo>
                  <a:lnTo>
                    <a:pt x="2915" y="3056"/>
                  </a:lnTo>
                  <a:lnTo>
                    <a:pt x="2839" y="3120"/>
                  </a:lnTo>
                  <a:lnTo>
                    <a:pt x="2761" y="3179"/>
                  </a:lnTo>
                  <a:lnTo>
                    <a:pt x="2679" y="3234"/>
                  </a:lnTo>
                  <a:lnTo>
                    <a:pt x="2595" y="3284"/>
                  </a:lnTo>
                  <a:lnTo>
                    <a:pt x="2508" y="3328"/>
                  </a:lnTo>
                  <a:lnTo>
                    <a:pt x="2420" y="3367"/>
                  </a:lnTo>
                  <a:lnTo>
                    <a:pt x="2329" y="3402"/>
                  </a:lnTo>
                  <a:lnTo>
                    <a:pt x="2237" y="3432"/>
                  </a:lnTo>
                  <a:lnTo>
                    <a:pt x="2142" y="3457"/>
                  </a:lnTo>
                  <a:lnTo>
                    <a:pt x="2046" y="3476"/>
                  </a:lnTo>
                  <a:lnTo>
                    <a:pt x="1948" y="3489"/>
                  </a:lnTo>
                  <a:lnTo>
                    <a:pt x="1850" y="3497"/>
                  </a:lnTo>
                  <a:lnTo>
                    <a:pt x="1750" y="3500"/>
                  </a:lnTo>
                  <a:lnTo>
                    <a:pt x="1650" y="3497"/>
                  </a:lnTo>
                  <a:lnTo>
                    <a:pt x="1552" y="3489"/>
                  </a:lnTo>
                  <a:lnTo>
                    <a:pt x="1454" y="3476"/>
                  </a:lnTo>
                  <a:lnTo>
                    <a:pt x="1358" y="3457"/>
                  </a:lnTo>
                  <a:lnTo>
                    <a:pt x="1263" y="3432"/>
                  </a:lnTo>
                  <a:lnTo>
                    <a:pt x="1171" y="3402"/>
                  </a:lnTo>
                  <a:lnTo>
                    <a:pt x="1080" y="3367"/>
                  </a:lnTo>
                  <a:lnTo>
                    <a:pt x="992" y="3328"/>
                  </a:lnTo>
                  <a:lnTo>
                    <a:pt x="905" y="3284"/>
                  </a:lnTo>
                  <a:lnTo>
                    <a:pt x="821" y="3234"/>
                  </a:lnTo>
                  <a:lnTo>
                    <a:pt x="739" y="3179"/>
                  </a:lnTo>
                  <a:lnTo>
                    <a:pt x="661" y="3120"/>
                  </a:lnTo>
                  <a:lnTo>
                    <a:pt x="585" y="3056"/>
                  </a:lnTo>
                  <a:lnTo>
                    <a:pt x="512" y="2988"/>
                  </a:lnTo>
                  <a:lnTo>
                    <a:pt x="444" y="2915"/>
                  </a:lnTo>
                  <a:lnTo>
                    <a:pt x="380" y="2839"/>
                  </a:lnTo>
                  <a:lnTo>
                    <a:pt x="321" y="2761"/>
                  </a:lnTo>
                  <a:lnTo>
                    <a:pt x="266" y="2679"/>
                  </a:lnTo>
                  <a:lnTo>
                    <a:pt x="216" y="2595"/>
                  </a:lnTo>
                  <a:lnTo>
                    <a:pt x="172" y="2508"/>
                  </a:lnTo>
                  <a:lnTo>
                    <a:pt x="133" y="2420"/>
                  </a:lnTo>
                  <a:lnTo>
                    <a:pt x="98" y="2329"/>
                  </a:lnTo>
                  <a:lnTo>
                    <a:pt x="68" y="2237"/>
                  </a:lnTo>
                  <a:lnTo>
                    <a:pt x="43" y="2142"/>
                  </a:lnTo>
                  <a:lnTo>
                    <a:pt x="24" y="2046"/>
                  </a:lnTo>
                  <a:lnTo>
                    <a:pt x="11" y="1948"/>
                  </a:lnTo>
                  <a:lnTo>
                    <a:pt x="3" y="1850"/>
                  </a:lnTo>
                  <a:lnTo>
                    <a:pt x="0" y="1750"/>
                  </a:lnTo>
                  <a:lnTo>
                    <a:pt x="3" y="1650"/>
                  </a:lnTo>
                  <a:lnTo>
                    <a:pt x="11" y="1552"/>
                  </a:lnTo>
                  <a:lnTo>
                    <a:pt x="24" y="1454"/>
                  </a:lnTo>
                  <a:lnTo>
                    <a:pt x="43" y="1358"/>
                  </a:lnTo>
                  <a:lnTo>
                    <a:pt x="68" y="1263"/>
                  </a:lnTo>
                  <a:lnTo>
                    <a:pt x="98" y="1171"/>
                  </a:lnTo>
                  <a:lnTo>
                    <a:pt x="133" y="1080"/>
                  </a:lnTo>
                  <a:lnTo>
                    <a:pt x="172" y="992"/>
                  </a:lnTo>
                  <a:lnTo>
                    <a:pt x="216" y="905"/>
                  </a:lnTo>
                  <a:lnTo>
                    <a:pt x="266" y="821"/>
                  </a:lnTo>
                  <a:lnTo>
                    <a:pt x="321" y="739"/>
                  </a:lnTo>
                  <a:lnTo>
                    <a:pt x="380" y="661"/>
                  </a:lnTo>
                  <a:lnTo>
                    <a:pt x="444" y="585"/>
                  </a:lnTo>
                  <a:lnTo>
                    <a:pt x="512" y="512"/>
                  </a:lnTo>
                  <a:lnTo>
                    <a:pt x="585" y="444"/>
                  </a:lnTo>
                  <a:lnTo>
                    <a:pt x="661" y="380"/>
                  </a:lnTo>
                  <a:lnTo>
                    <a:pt x="739" y="321"/>
                  </a:lnTo>
                  <a:lnTo>
                    <a:pt x="821" y="266"/>
                  </a:lnTo>
                  <a:lnTo>
                    <a:pt x="905" y="216"/>
                  </a:lnTo>
                  <a:lnTo>
                    <a:pt x="992" y="172"/>
                  </a:lnTo>
                  <a:lnTo>
                    <a:pt x="1080" y="133"/>
                  </a:lnTo>
                  <a:lnTo>
                    <a:pt x="1171" y="98"/>
                  </a:lnTo>
                  <a:lnTo>
                    <a:pt x="1263" y="68"/>
                  </a:lnTo>
                  <a:lnTo>
                    <a:pt x="1358" y="43"/>
                  </a:lnTo>
                  <a:lnTo>
                    <a:pt x="1454" y="24"/>
                  </a:lnTo>
                  <a:lnTo>
                    <a:pt x="1552" y="11"/>
                  </a:lnTo>
                  <a:lnTo>
                    <a:pt x="1650" y="3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77" name="Freeform 570"/>
            <p:cNvSpPr>
              <a:spLocks noEditPoints="1"/>
            </p:cNvSpPr>
            <p:nvPr/>
          </p:nvSpPr>
          <p:spPr bwMode="auto">
            <a:xfrm>
              <a:off x="5410201" y="5048251"/>
              <a:ext cx="469900" cy="469900"/>
            </a:xfrm>
            <a:custGeom>
              <a:avLst/>
              <a:gdLst>
                <a:gd name="T0" fmla="*/ 1013 w 2950"/>
                <a:gd name="T1" fmla="*/ 221 h 2950"/>
                <a:gd name="T2" fmla="*/ 991 w 2950"/>
                <a:gd name="T3" fmla="*/ 540 h 2950"/>
                <a:gd name="T4" fmla="*/ 907 w 2950"/>
                <a:gd name="T5" fmla="*/ 588 h 2950"/>
                <a:gd name="T6" fmla="*/ 619 w 2950"/>
                <a:gd name="T7" fmla="*/ 450 h 2950"/>
                <a:gd name="T8" fmla="*/ 555 w 2950"/>
                <a:gd name="T9" fmla="*/ 864 h 2950"/>
                <a:gd name="T10" fmla="*/ 581 w 2950"/>
                <a:gd name="T11" fmla="*/ 960 h 2950"/>
                <a:gd name="T12" fmla="*/ 487 w 2950"/>
                <a:gd name="T13" fmla="*/ 985 h 2950"/>
                <a:gd name="T14" fmla="*/ 160 w 2950"/>
                <a:gd name="T15" fmla="*/ 1243 h 2950"/>
                <a:gd name="T16" fmla="*/ 423 w 2950"/>
                <a:gd name="T17" fmla="*/ 1426 h 2950"/>
                <a:gd name="T18" fmla="*/ 423 w 2950"/>
                <a:gd name="T19" fmla="*/ 1524 h 2950"/>
                <a:gd name="T20" fmla="*/ 160 w 2950"/>
                <a:gd name="T21" fmla="*/ 1707 h 2950"/>
                <a:gd name="T22" fmla="*/ 487 w 2950"/>
                <a:gd name="T23" fmla="*/ 1965 h 2950"/>
                <a:gd name="T24" fmla="*/ 581 w 2950"/>
                <a:gd name="T25" fmla="*/ 1990 h 2950"/>
                <a:gd name="T26" fmla="*/ 555 w 2950"/>
                <a:gd name="T27" fmla="*/ 2086 h 2950"/>
                <a:gd name="T28" fmla="*/ 619 w 2950"/>
                <a:gd name="T29" fmla="*/ 2500 h 2950"/>
                <a:gd name="T30" fmla="*/ 907 w 2950"/>
                <a:gd name="T31" fmla="*/ 2362 h 2950"/>
                <a:gd name="T32" fmla="*/ 991 w 2950"/>
                <a:gd name="T33" fmla="*/ 2410 h 2950"/>
                <a:gd name="T34" fmla="*/ 1013 w 2950"/>
                <a:gd name="T35" fmla="*/ 2729 h 2950"/>
                <a:gd name="T36" fmla="*/ 1405 w 2950"/>
                <a:gd name="T37" fmla="*/ 2577 h 2950"/>
                <a:gd name="T38" fmla="*/ 1475 w 2950"/>
                <a:gd name="T39" fmla="*/ 2507 h 2950"/>
                <a:gd name="T40" fmla="*/ 1545 w 2950"/>
                <a:gd name="T41" fmla="*/ 2577 h 2950"/>
                <a:gd name="T42" fmla="*/ 1937 w 2950"/>
                <a:gd name="T43" fmla="*/ 2729 h 2950"/>
                <a:gd name="T44" fmla="*/ 1959 w 2950"/>
                <a:gd name="T45" fmla="*/ 2410 h 2950"/>
                <a:gd name="T46" fmla="*/ 2043 w 2950"/>
                <a:gd name="T47" fmla="*/ 2362 h 2950"/>
                <a:gd name="T48" fmla="*/ 2331 w 2950"/>
                <a:gd name="T49" fmla="*/ 2500 h 2950"/>
                <a:gd name="T50" fmla="*/ 2395 w 2950"/>
                <a:gd name="T51" fmla="*/ 2086 h 2950"/>
                <a:gd name="T52" fmla="*/ 2369 w 2950"/>
                <a:gd name="T53" fmla="*/ 1990 h 2950"/>
                <a:gd name="T54" fmla="*/ 2463 w 2950"/>
                <a:gd name="T55" fmla="*/ 1965 h 2950"/>
                <a:gd name="T56" fmla="*/ 2790 w 2950"/>
                <a:gd name="T57" fmla="*/ 1707 h 2950"/>
                <a:gd name="T58" fmla="*/ 2527 w 2950"/>
                <a:gd name="T59" fmla="*/ 1524 h 2950"/>
                <a:gd name="T60" fmla="*/ 2527 w 2950"/>
                <a:gd name="T61" fmla="*/ 1426 h 2950"/>
                <a:gd name="T62" fmla="*/ 2790 w 2950"/>
                <a:gd name="T63" fmla="*/ 1243 h 2950"/>
                <a:gd name="T64" fmla="*/ 2463 w 2950"/>
                <a:gd name="T65" fmla="*/ 985 h 2950"/>
                <a:gd name="T66" fmla="*/ 2369 w 2950"/>
                <a:gd name="T67" fmla="*/ 960 h 2950"/>
                <a:gd name="T68" fmla="*/ 2395 w 2950"/>
                <a:gd name="T69" fmla="*/ 864 h 2950"/>
                <a:gd name="T70" fmla="*/ 2331 w 2950"/>
                <a:gd name="T71" fmla="*/ 450 h 2950"/>
                <a:gd name="T72" fmla="*/ 2043 w 2950"/>
                <a:gd name="T73" fmla="*/ 588 h 2950"/>
                <a:gd name="T74" fmla="*/ 1959 w 2950"/>
                <a:gd name="T75" fmla="*/ 540 h 2950"/>
                <a:gd name="T76" fmla="*/ 1937 w 2950"/>
                <a:gd name="T77" fmla="*/ 221 h 2950"/>
                <a:gd name="T78" fmla="*/ 1545 w 2950"/>
                <a:gd name="T79" fmla="*/ 373 h 2950"/>
                <a:gd name="T80" fmla="*/ 1475 w 2950"/>
                <a:gd name="T81" fmla="*/ 443 h 2950"/>
                <a:gd name="T82" fmla="*/ 1405 w 2950"/>
                <a:gd name="T83" fmla="*/ 373 h 2950"/>
                <a:gd name="T84" fmla="*/ 1866 w 2950"/>
                <a:gd name="T85" fmla="*/ 53 h 2950"/>
                <a:gd name="T86" fmla="*/ 2375 w 2950"/>
                <a:gd name="T87" fmla="*/ 307 h 2950"/>
                <a:gd name="T88" fmla="*/ 2749 w 2950"/>
                <a:gd name="T89" fmla="*/ 732 h 2950"/>
                <a:gd name="T90" fmla="*/ 2937 w 2950"/>
                <a:gd name="T91" fmla="*/ 1276 h 2950"/>
                <a:gd name="T92" fmla="*/ 2897 w 2950"/>
                <a:gd name="T93" fmla="*/ 1866 h 2950"/>
                <a:gd name="T94" fmla="*/ 2643 w 2950"/>
                <a:gd name="T95" fmla="*/ 2375 h 2950"/>
                <a:gd name="T96" fmla="*/ 2218 w 2950"/>
                <a:gd name="T97" fmla="*/ 2749 h 2950"/>
                <a:gd name="T98" fmla="*/ 1674 w 2950"/>
                <a:gd name="T99" fmla="*/ 2937 h 2950"/>
                <a:gd name="T100" fmla="*/ 1084 w 2950"/>
                <a:gd name="T101" fmla="*/ 2897 h 2950"/>
                <a:gd name="T102" fmla="*/ 575 w 2950"/>
                <a:gd name="T103" fmla="*/ 2643 h 2950"/>
                <a:gd name="T104" fmla="*/ 201 w 2950"/>
                <a:gd name="T105" fmla="*/ 2218 h 2950"/>
                <a:gd name="T106" fmla="*/ 13 w 2950"/>
                <a:gd name="T107" fmla="*/ 1674 h 2950"/>
                <a:gd name="T108" fmla="*/ 53 w 2950"/>
                <a:gd name="T109" fmla="*/ 1084 h 2950"/>
                <a:gd name="T110" fmla="*/ 307 w 2950"/>
                <a:gd name="T111" fmla="*/ 575 h 2950"/>
                <a:gd name="T112" fmla="*/ 732 w 2950"/>
                <a:gd name="T113" fmla="*/ 201 h 2950"/>
                <a:gd name="T114" fmla="*/ 1276 w 2950"/>
                <a:gd name="T115" fmla="*/ 13 h 2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0" h="2950">
                  <a:moveTo>
                    <a:pt x="1405" y="141"/>
                  </a:moveTo>
                  <a:lnTo>
                    <a:pt x="1323" y="148"/>
                  </a:lnTo>
                  <a:lnTo>
                    <a:pt x="1243" y="160"/>
                  </a:lnTo>
                  <a:lnTo>
                    <a:pt x="1164" y="176"/>
                  </a:lnTo>
                  <a:lnTo>
                    <a:pt x="1088" y="197"/>
                  </a:lnTo>
                  <a:lnTo>
                    <a:pt x="1013" y="221"/>
                  </a:lnTo>
                  <a:lnTo>
                    <a:pt x="939" y="251"/>
                  </a:lnTo>
                  <a:lnTo>
                    <a:pt x="868" y="285"/>
                  </a:lnTo>
                  <a:lnTo>
                    <a:pt x="985" y="487"/>
                  </a:lnTo>
                  <a:lnTo>
                    <a:pt x="991" y="503"/>
                  </a:lnTo>
                  <a:lnTo>
                    <a:pt x="993" y="522"/>
                  </a:lnTo>
                  <a:lnTo>
                    <a:pt x="991" y="540"/>
                  </a:lnTo>
                  <a:lnTo>
                    <a:pt x="985" y="555"/>
                  </a:lnTo>
                  <a:lnTo>
                    <a:pt x="974" y="570"/>
                  </a:lnTo>
                  <a:lnTo>
                    <a:pt x="960" y="581"/>
                  </a:lnTo>
                  <a:lnTo>
                    <a:pt x="942" y="588"/>
                  </a:lnTo>
                  <a:lnTo>
                    <a:pt x="925" y="590"/>
                  </a:lnTo>
                  <a:lnTo>
                    <a:pt x="907" y="588"/>
                  </a:lnTo>
                  <a:lnTo>
                    <a:pt x="890" y="582"/>
                  </a:lnTo>
                  <a:lnTo>
                    <a:pt x="876" y="570"/>
                  </a:lnTo>
                  <a:lnTo>
                    <a:pt x="864" y="555"/>
                  </a:lnTo>
                  <a:lnTo>
                    <a:pt x="747" y="355"/>
                  </a:lnTo>
                  <a:lnTo>
                    <a:pt x="682" y="401"/>
                  </a:lnTo>
                  <a:lnTo>
                    <a:pt x="619" y="450"/>
                  </a:lnTo>
                  <a:lnTo>
                    <a:pt x="560" y="503"/>
                  </a:lnTo>
                  <a:lnTo>
                    <a:pt x="503" y="560"/>
                  </a:lnTo>
                  <a:lnTo>
                    <a:pt x="450" y="619"/>
                  </a:lnTo>
                  <a:lnTo>
                    <a:pt x="401" y="682"/>
                  </a:lnTo>
                  <a:lnTo>
                    <a:pt x="355" y="747"/>
                  </a:lnTo>
                  <a:lnTo>
                    <a:pt x="555" y="864"/>
                  </a:lnTo>
                  <a:lnTo>
                    <a:pt x="570" y="876"/>
                  </a:lnTo>
                  <a:lnTo>
                    <a:pt x="582" y="890"/>
                  </a:lnTo>
                  <a:lnTo>
                    <a:pt x="588" y="907"/>
                  </a:lnTo>
                  <a:lnTo>
                    <a:pt x="590" y="923"/>
                  </a:lnTo>
                  <a:lnTo>
                    <a:pt x="588" y="942"/>
                  </a:lnTo>
                  <a:lnTo>
                    <a:pt x="581" y="960"/>
                  </a:lnTo>
                  <a:lnTo>
                    <a:pt x="570" y="974"/>
                  </a:lnTo>
                  <a:lnTo>
                    <a:pt x="555" y="985"/>
                  </a:lnTo>
                  <a:lnTo>
                    <a:pt x="538" y="991"/>
                  </a:lnTo>
                  <a:lnTo>
                    <a:pt x="520" y="993"/>
                  </a:lnTo>
                  <a:lnTo>
                    <a:pt x="503" y="991"/>
                  </a:lnTo>
                  <a:lnTo>
                    <a:pt x="487" y="985"/>
                  </a:lnTo>
                  <a:lnTo>
                    <a:pt x="285" y="868"/>
                  </a:lnTo>
                  <a:lnTo>
                    <a:pt x="251" y="939"/>
                  </a:lnTo>
                  <a:lnTo>
                    <a:pt x="221" y="1013"/>
                  </a:lnTo>
                  <a:lnTo>
                    <a:pt x="197" y="1088"/>
                  </a:lnTo>
                  <a:lnTo>
                    <a:pt x="176" y="1164"/>
                  </a:lnTo>
                  <a:lnTo>
                    <a:pt x="160" y="1243"/>
                  </a:lnTo>
                  <a:lnTo>
                    <a:pt x="148" y="1323"/>
                  </a:lnTo>
                  <a:lnTo>
                    <a:pt x="141" y="1405"/>
                  </a:lnTo>
                  <a:lnTo>
                    <a:pt x="373" y="1405"/>
                  </a:lnTo>
                  <a:lnTo>
                    <a:pt x="392" y="1408"/>
                  </a:lnTo>
                  <a:lnTo>
                    <a:pt x="409" y="1415"/>
                  </a:lnTo>
                  <a:lnTo>
                    <a:pt x="423" y="1426"/>
                  </a:lnTo>
                  <a:lnTo>
                    <a:pt x="433" y="1440"/>
                  </a:lnTo>
                  <a:lnTo>
                    <a:pt x="441" y="1457"/>
                  </a:lnTo>
                  <a:lnTo>
                    <a:pt x="443" y="1475"/>
                  </a:lnTo>
                  <a:lnTo>
                    <a:pt x="441" y="1493"/>
                  </a:lnTo>
                  <a:lnTo>
                    <a:pt x="433" y="1510"/>
                  </a:lnTo>
                  <a:lnTo>
                    <a:pt x="423" y="1524"/>
                  </a:lnTo>
                  <a:lnTo>
                    <a:pt x="409" y="1535"/>
                  </a:lnTo>
                  <a:lnTo>
                    <a:pt x="392" y="1542"/>
                  </a:lnTo>
                  <a:lnTo>
                    <a:pt x="373" y="1545"/>
                  </a:lnTo>
                  <a:lnTo>
                    <a:pt x="141" y="1545"/>
                  </a:lnTo>
                  <a:lnTo>
                    <a:pt x="148" y="1627"/>
                  </a:lnTo>
                  <a:lnTo>
                    <a:pt x="160" y="1707"/>
                  </a:lnTo>
                  <a:lnTo>
                    <a:pt x="176" y="1786"/>
                  </a:lnTo>
                  <a:lnTo>
                    <a:pt x="197" y="1862"/>
                  </a:lnTo>
                  <a:lnTo>
                    <a:pt x="221" y="1937"/>
                  </a:lnTo>
                  <a:lnTo>
                    <a:pt x="251" y="2011"/>
                  </a:lnTo>
                  <a:lnTo>
                    <a:pt x="285" y="2082"/>
                  </a:lnTo>
                  <a:lnTo>
                    <a:pt x="487" y="1965"/>
                  </a:lnTo>
                  <a:lnTo>
                    <a:pt x="503" y="1959"/>
                  </a:lnTo>
                  <a:lnTo>
                    <a:pt x="522" y="1957"/>
                  </a:lnTo>
                  <a:lnTo>
                    <a:pt x="540" y="1959"/>
                  </a:lnTo>
                  <a:lnTo>
                    <a:pt x="555" y="1965"/>
                  </a:lnTo>
                  <a:lnTo>
                    <a:pt x="570" y="1976"/>
                  </a:lnTo>
                  <a:lnTo>
                    <a:pt x="581" y="1990"/>
                  </a:lnTo>
                  <a:lnTo>
                    <a:pt x="588" y="2008"/>
                  </a:lnTo>
                  <a:lnTo>
                    <a:pt x="590" y="2027"/>
                  </a:lnTo>
                  <a:lnTo>
                    <a:pt x="588" y="2043"/>
                  </a:lnTo>
                  <a:lnTo>
                    <a:pt x="582" y="2060"/>
                  </a:lnTo>
                  <a:lnTo>
                    <a:pt x="570" y="2074"/>
                  </a:lnTo>
                  <a:lnTo>
                    <a:pt x="555" y="2086"/>
                  </a:lnTo>
                  <a:lnTo>
                    <a:pt x="355" y="2203"/>
                  </a:lnTo>
                  <a:lnTo>
                    <a:pt x="401" y="2268"/>
                  </a:lnTo>
                  <a:lnTo>
                    <a:pt x="450" y="2331"/>
                  </a:lnTo>
                  <a:lnTo>
                    <a:pt x="503" y="2390"/>
                  </a:lnTo>
                  <a:lnTo>
                    <a:pt x="560" y="2447"/>
                  </a:lnTo>
                  <a:lnTo>
                    <a:pt x="619" y="2500"/>
                  </a:lnTo>
                  <a:lnTo>
                    <a:pt x="682" y="2549"/>
                  </a:lnTo>
                  <a:lnTo>
                    <a:pt x="747" y="2595"/>
                  </a:lnTo>
                  <a:lnTo>
                    <a:pt x="864" y="2395"/>
                  </a:lnTo>
                  <a:lnTo>
                    <a:pt x="876" y="2380"/>
                  </a:lnTo>
                  <a:lnTo>
                    <a:pt x="890" y="2368"/>
                  </a:lnTo>
                  <a:lnTo>
                    <a:pt x="907" y="2362"/>
                  </a:lnTo>
                  <a:lnTo>
                    <a:pt x="923" y="2360"/>
                  </a:lnTo>
                  <a:lnTo>
                    <a:pt x="942" y="2362"/>
                  </a:lnTo>
                  <a:lnTo>
                    <a:pt x="960" y="2369"/>
                  </a:lnTo>
                  <a:lnTo>
                    <a:pt x="974" y="2380"/>
                  </a:lnTo>
                  <a:lnTo>
                    <a:pt x="985" y="2395"/>
                  </a:lnTo>
                  <a:lnTo>
                    <a:pt x="991" y="2410"/>
                  </a:lnTo>
                  <a:lnTo>
                    <a:pt x="993" y="2428"/>
                  </a:lnTo>
                  <a:lnTo>
                    <a:pt x="991" y="2447"/>
                  </a:lnTo>
                  <a:lnTo>
                    <a:pt x="985" y="2463"/>
                  </a:lnTo>
                  <a:lnTo>
                    <a:pt x="868" y="2665"/>
                  </a:lnTo>
                  <a:lnTo>
                    <a:pt x="939" y="2699"/>
                  </a:lnTo>
                  <a:lnTo>
                    <a:pt x="1013" y="2729"/>
                  </a:lnTo>
                  <a:lnTo>
                    <a:pt x="1088" y="2753"/>
                  </a:lnTo>
                  <a:lnTo>
                    <a:pt x="1164" y="2774"/>
                  </a:lnTo>
                  <a:lnTo>
                    <a:pt x="1243" y="2790"/>
                  </a:lnTo>
                  <a:lnTo>
                    <a:pt x="1323" y="2802"/>
                  </a:lnTo>
                  <a:lnTo>
                    <a:pt x="1405" y="2809"/>
                  </a:lnTo>
                  <a:lnTo>
                    <a:pt x="1405" y="2577"/>
                  </a:lnTo>
                  <a:lnTo>
                    <a:pt x="1408" y="2558"/>
                  </a:lnTo>
                  <a:lnTo>
                    <a:pt x="1415" y="2541"/>
                  </a:lnTo>
                  <a:lnTo>
                    <a:pt x="1426" y="2527"/>
                  </a:lnTo>
                  <a:lnTo>
                    <a:pt x="1440" y="2517"/>
                  </a:lnTo>
                  <a:lnTo>
                    <a:pt x="1457" y="2509"/>
                  </a:lnTo>
                  <a:lnTo>
                    <a:pt x="1475" y="2507"/>
                  </a:lnTo>
                  <a:lnTo>
                    <a:pt x="1493" y="2509"/>
                  </a:lnTo>
                  <a:lnTo>
                    <a:pt x="1510" y="2517"/>
                  </a:lnTo>
                  <a:lnTo>
                    <a:pt x="1524" y="2527"/>
                  </a:lnTo>
                  <a:lnTo>
                    <a:pt x="1535" y="2541"/>
                  </a:lnTo>
                  <a:lnTo>
                    <a:pt x="1542" y="2558"/>
                  </a:lnTo>
                  <a:lnTo>
                    <a:pt x="1545" y="2577"/>
                  </a:lnTo>
                  <a:lnTo>
                    <a:pt x="1545" y="2809"/>
                  </a:lnTo>
                  <a:lnTo>
                    <a:pt x="1627" y="2802"/>
                  </a:lnTo>
                  <a:lnTo>
                    <a:pt x="1707" y="2790"/>
                  </a:lnTo>
                  <a:lnTo>
                    <a:pt x="1786" y="2774"/>
                  </a:lnTo>
                  <a:lnTo>
                    <a:pt x="1862" y="2753"/>
                  </a:lnTo>
                  <a:lnTo>
                    <a:pt x="1937" y="2729"/>
                  </a:lnTo>
                  <a:lnTo>
                    <a:pt x="2011" y="2699"/>
                  </a:lnTo>
                  <a:lnTo>
                    <a:pt x="2082" y="2665"/>
                  </a:lnTo>
                  <a:lnTo>
                    <a:pt x="1965" y="2463"/>
                  </a:lnTo>
                  <a:lnTo>
                    <a:pt x="1959" y="2447"/>
                  </a:lnTo>
                  <a:lnTo>
                    <a:pt x="1957" y="2428"/>
                  </a:lnTo>
                  <a:lnTo>
                    <a:pt x="1959" y="2410"/>
                  </a:lnTo>
                  <a:lnTo>
                    <a:pt x="1965" y="2395"/>
                  </a:lnTo>
                  <a:lnTo>
                    <a:pt x="1976" y="2380"/>
                  </a:lnTo>
                  <a:lnTo>
                    <a:pt x="1990" y="2369"/>
                  </a:lnTo>
                  <a:lnTo>
                    <a:pt x="2008" y="2362"/>
                  </a:lnTo>
                  <a:lnTo>
                    <a:pt x="2027" y="2360"/>
                  </a:lnTo>
                  <a:lnTo>
                    <a:pt x="2043" y="2362"/>
                  </a:lnTo>
                  <a:lnTo>
                    <a:pt x="2060" y="2368"/>
                  </a:lnTo>
                  <a:lnTo>
                    <a:pt x="2074" y="2380"/>
                  </a:lnTo>
                  <a:lnTo>
                    <a:pt x="2086" y="2395"/>
                  </a:lnTo>
                  <a:lnTo>
                    <a:pt x="2203" y="2595"/>
                  </a:lnTo>
                  <a:lnTo>
                    <a:pt x="2268" y="2549"/>
                  </a:lnTo>
                  <a:lnTo>
                    <a:pt x="2331" y="2500"/>
                  </a:lnTo>
                  <a:lnTo>
                    <a:pt x="2390" y="2447"/>
                  </a:lnTo>
                  <a:lnTo>
                    <a:pt x="2447" y="2390"/>
                  </a:lnTo>
                  <a:lnTo>
                    <a:pt x="2500" y="2331"/>
                  </a:lnTo>
                  <a:lnTo>
                    <a:pt x="2549" y="2268"/>
                  </a:lnTo>
                  <a:lnTo>
                    <a:pt x="2595" y="2203"/>
                  </a:lnTo>
                  <a:lnTo>
                    <a:pt x="2395" y="2086"/>
                  </a:lnTo>
                  <a:lnTo>
                    <a:pt x="2380" y="2074"/>
                  </a:lnTo>
                  <a:lnTo>
                    <a:pt x="2368" y="2060"/>
                  </a:lnTo>
                  <a:lnTo>
                    <a:pt x="2362" y="2043"/>
                  </a:lnTo>
                  <a:lnTo>
                    <a:pt x="2360" y="2027"/>
                  </a:lnTo>
                  <a:lnTo>
                    <a:pt x="2362" y="2008"/>
                  </a:lnTo>
                  <a:lnTo>
                    <a:pt x="2369" y="1990"/>
                  </a:lnTo>
                  <a:lnTo>
                    <a:pt x="2380" y="1976"/>
                  </a:lnTo>
                  <a:lnTo>
                    <a:pt x="2395" y="1965"/>
                  </a:lnTo>
                  <a:lnTo>
                    <a:pt x="2410" y="1959"/>
                  </a:lnTo>
                  <a:lnTo>
                    <a:pt x="2428" y="1957"/>
                  </a:lnTo>
                  <a:lnTo>
                    <a:pt x="2447" y="1959"/>
                  </a:lnTo>
                  <a:lnTo>
                    <a:pt x="2463" y="1965"/>
                  </a:lnTo>
                  <a:lnTo>
                    <a:pt x="2665" y="2082"/>
                  </a:lnTo>
                  <a:lnTo>
                    <a:pt x="2699" y="2011"/>
                  </a:lnTo>
                  <a:lnTo>
                    <a:pt x="2729" y="1937"/>
                  </a:lnTo>
                  <a:lnTo>
                    <a:pt x="2753" y="1862"/>
                  </a:lnTo>
                  <a:lnTo>
                    <a:pt x="2774" y="1786"/>
                  </a:lnTo>
                  <a:lnTo>
                    <a:pt x="2790" y="1707"/>
                  </a:lnTo>
                  <a:lnTo>
                    <a:pt x="2802" y="1627"/>
                  </a:lnTo>
                  <a:lnTo>
                    <a:pt x="2809" y="1545"/>
                  </a:lnTo>
                  <a:lnTo>
                    <a:pt x="2577" y="1545"/>
                  </a:lnTo>
                  <a:lnTo>
                    <a:pt x="2558" y="1542"/>
                  </a:lnTo>
                  <a:lnTo>
                    <a:pt x="2541" y="1535"/>
                  </a:lnTo>
                  <a:lnTo>
                    <a:pt x="2527" y="1524"/>
                  </a:lnTo>
                  <a:lnTo>
                    <a:pt x="2517" y="1510"/>
                  </a:lnTo>
                  <a:lnTo>
                    <a:pt x="2509" y="1493"/>
                  </a:lnTo>
                  <a:lnTo>
                    <a:pt x="2507" y="1475"/>
                  </a:lnTo>
                  <a:lnTo>
                    <a:pt x="2509" y="1457"/>
                  </a:lnTo>
                  <a:lnTo>
                    <a:pt x="2517" y="1440"/>
                  </a:lnTo>
                  <a:lnTo>
                    <a:pt x="2527" y="1426"/>
                  </a:lnTo>
                  <a:lnTo>
                    <a:pt x="2541" y="1415"/>
                  </a:lnTo>
                  <a:lnTo>
                    <a:pt x="2558" y="1408"/>
                  </a:lnTo>
                  <a:lnTo>
                    <a:pt x="2577" y="1405"/>
                  </a:lnTo>
                  <a:lnTo>
                    <a:pt x="2809" y="1405"/>
                  </a:lnTo>
                  <a:lnTo>
                    <a:pt x="2802" y="1323"/>
                  </a:lnTo>
                  <a:lnTo>
                    <a:pt x="2790" y="1243"/>
                  </a:lnTo>
                  <a:lnTo>
                    <a:pt x="2774" y="1164"/>
                  </a:lnTo>
                  <a:lnTo>
                    <a:pt x="2753" y="1088"/>
                  </a:lnTo>
                  <a:lnTo>
                    <a:pt x="2729" y="1013"/>
                  </a:lnTo>
                  <a:lnTo>
                    <a:pt x="2699" y="939"/>
                  </a:lnTo>
                  <a:lnTo>
                    <a:pt x="2665" y="868"/>
                  </a:lnTo>
                  <a:lnTo>
                    <a:pt x="2463" y="985"/>
                  </a:lnTo>
                  <a:lnTo>
                    <a:pt x="2447" y="991"/>
                  </a:lnTo>
                  <a:lnTo>
                    <a:pt x="2430" y="993"/>
                  </a:lnTo>
                  <a:lnTo>
                    <a:pt x="2412" y="991"/>
                  </a:lnTo>
                  <a:lnTo>
                    <a:pt x="2395" y="985"/>
                  </a:lnTo>
                  <a:lnTo>
                    <a:pt x="2380" y="974"/>
                  </a:lnTo>
                  <a:lnTo>
                    <a:pt x="2369" y="960"/>
                  </a:lnTo>
                  <a:lnTo>
                    <a:pt x="2362" y="942"/>
                  </a:lnTo>
                  <a:lnTo>
                    <a:pt x="2360" y="923"/>
                  </a:lnTo>
                  <a:lnTo>
                    <a:pt x="2362" y="907"/>
                  </a:lnTo>
                  <a:lnTo>
                    <a:pt x="2368" y="890"/>
                  </a:lnTo>
                  <a:lnTo>
                    <a:pt x="2380" y="876"/>
                  </a:lnTo>
                  <a:lnTo>
                    <a:pt x="2395" y="864"/>
                  </a:lnTo>
                  <a:lnTo>
                    <a:pt x="2595" y="747"/>
                  </a:lnTo>
                  <a:lnTo>
                    <a:pt x="2549" y="682"/>
                  </a:lnTo>
                  <a:lnTo>
                    <a:pt x="2500" y="619"/>
                  </a:lnTo>
                  <a:lnTo>
                    <a:pt x="2447" y="560"/>
                  </a:lnTo>
                  <a:lnTo>
                    <a:pt x="2390" y="503"/>
                  </a:lnTo>
                  <a:lnTo>
                    <a:pt x="2331" y="450"/>
                  </a:lnTo>
                  <a:lnTo>
                    <a:pt x="2268" y="401"/>
                  </a:lnTo>
                  <a:lnTo>
                    <a:pt x="2203" y="355"/>
                  </a:lnTo>
                  <a:lnTo>
                    <a:pt x="2086" y="555"/>
                  </a:lnTo>
                  <a:lnTo>
                    <a:pt x="2074" y="570"/>
                  </a:lnTo>
                  <a:lnTo>
                    <a:pt x="2060" y="582"/>
                  </a:lnTo>
                  <a:lnTo>
                    <a:pt x="2043" y="588"/>
                  </a:lnTo>
                  <a:lnTo>
                    <a:pt x="2025" y="590"/>
                  </a:lnTo>
                  <a:lnTo>
                    <a:pt x="2008" y="588"/>
                  </a:lnTo>
                  <a:lnTo>
                    <a:pt x="1990" y="581"/>
                  </a:lnTo>
                  <a:lnTo>
                    <a:pt x="1976" y="570"/>
                  </a:lnTo>
                  <a:lnTo>
                    <a:pt x="1965" y="555"/>
                  </a:lnTo>
                  <a:lnTo>
                    <a:pt x="1959" y="540"/>
                  </a:lnTo>
                  <a:lnTo>
                    <a:pt x="1957" y="522"/>
                  </a:lnTo>
                  <a:lnTo>
                    <a:pt x="1959" y="503"/>
                  </a:lnTo>
                  <a:lnTo>
                    <a:pt x="1965" y="487"/>
                  </a:lnTo>
                  <a:lnTo>
                    <a:pt x="2082" y="285"/>
                  </a:lnTo>
                  <a:lnTo>
                    <a:pt x="2011" y="251"/>
                  </a:lnTo>
                  <a:lnTo>
                    <a:pt x="1937" y="221"/>
                  </a:lnTo>
                  <a:lnTo>
                    <a:pt x="1862" y="197"/>
                  </a:lnTo>
                  <a:lnTo>
                    <a:pt x="1786" y="176"/>
                  </a:lnTo>
                  <a:lnTo>
                    <a:pt x="1707" y="160"/>
                  </a:lnTo>
                  <a:lnTo>
                    <a:pt x="1627" y="148"/>
                  </a:lnTo>
                  <a:lnTo>
                    <a:pt x="1545" y="141"/>
                  </a:lnTo>
                  <a:lnTo>
                    <a:pt x="1545" y="373"/>
                  </a:lnTo>
                  <a:lnTo>
                    <a:pt x="1542" y="392"/>
                  </a:lnTo>
                  <a:lnTo>
                    <a:pt x="1535" y="409"/>
                  </a:lnTo>
                  <a:lnTo>
                    <a:pt x="1524" y="423"/>
                  </a:lnTo>
                  <a:lnTo>
                    <a:pt x="1510" y="433"/>
                  </a:lnTo>
                  <a:lnTo>
                    <a:pt x="1493" y="441"/>
                  </a:lnTo>
                  <a:lnTo>
                    <a:pt x="1475" y="443"/>
                  </a:lnTo>
                  <a:lnTo>
                    <a:pt x="1457" y="441"/>
                  </a:lnTo>
                  <a:lnTo>
                    <a:pt x="1440" y="433"/>
                  </a:lnTo>
                  <a:lnTo>
                    <a:pt x="1426" y="423"/>
                  </a:lnTo>
                  <a:lnTo>
                    <a:pt x="1415" y="409"/>
                  </a:lnTo>
                  <a:lnTo>
                    <a:pt x="1408" y="392"/>
                  </a:lnTo>
                  <a:lnTo>
                    <a:pt x="1405" y="373"/>
                  </a:lnTo>
                  <a:lnTo>
                    <a:pt x="1405" y="141"/>
                  </a:lnTo>
                  <a:close/>
                  <a:moveTo>
                    <a:pt x="1475" y="0"/>
                  </a:moveTo>
                  <a:lnTo>
                    <a:pt x="1576" y="3"/>
                  </a:lnTo>
                  <a:lnTo>
                    <a:pt x="1674" y="13"/>
                  </a:lnTo>
                  <a:lnTo>
                    <a:pt x="1772" y="29"/>
                  </a:lnTo>
                  <a:lnTo>
                    <a:pt x="1866" y="53"/>
                  </a:lnTo>
                  <a:lnTo>
                    <a:pt x="1959" y="81"/>
                  </a:lnTo>
                  <a:lnTo>
                    <a:pt x="2049" y="116"/>
                  </a:lnTo>
                  <a:lnTo>
                    <a:pt x="2136" y="156"/>
                  </a:lnTo>
                  <a:lnTo>
                    <a:pt x="2218" y="201"/>
                  </a:lnTo>
                  <a:lnTo>
                    <a:pt x="2299" y="252"/>
                  </a:lnTo>
                  <a:lnTo>
                    <a:pt x="2375" y="307"/>
                  </a:lnTo>
                  <a:lnTo>
                    <a:pt x="2449" y="368"/>
                  </a:lnTo>
                  <a:lnTo>
                    <a:pt x="2518" y="432"/>
                  </a:lnTo>
                  <a:lnTo>
                    <a:pt x="2582" y="501"/>
                  </a:lnTo>
                  <a:lnTo>
                    <a:pt x="2643" y="575"/>
                  </a:lnTo>
                  <a:lnTo>
                    <a:pt x="2698" y="651"/>
                  </a:lnTo>
                  <a:lnTo>
                    <a:pt x="2749" y="732"/>
                  </a:lnTo>
                  <a:lnTo>
                    <a:pt x="2794" y="814"/>
                  </a:lnTo>
                  <a:lnTo>
                    <a:pt x="2834" y="901"/>
                  </a:lnTo>
                  <a:lnTo>
                    <a:pt x="2869" y="991"/>
                  </a:lnTo>
                  <a:lnTo>
                    <a:pt x="2897" y="1084"/>
                  </a:lnTo>
                  <a:lnTo>
                    <a:pt x="2921" y="1178"/>
                  </a:lnTo>
                  <a:lnTo>
                    <a:pt x="2937" y="1276"/>
                  </a:lnTo>
                  <a:lnTo>
                    <a:pt x="2947" y="1374"/>
                  </a:lnTo>
                  <a:lnTo>
                    <a:pt x="2950" y="1475"/>
                  </a:lnTo>
                  <a:lnTo>
                    <a:pt x="2947" y="1576"/>
                  </a:lnTo>
                  <a:lnTo>
                    <a:pt x="2937" y="1674"/>
                  </a:lnTo>
                  <a:lnTo>
                    <a:pt x="2921" y="1772"/>
                  </a:lnTo>
                  <a:lnTo>
                    <a:pt x="2897" y="1866"/>
                  </a:lnTo>
                  <a:lnTo>
                    <a:pt x="2869" y="1959"/>
                  </a:lnTo>
                  <a:lnTo>
                    <a:pt x="2834" y="2049"/>
                  </a:lnTo>
                  <a:lnTo>
                    <a:pt x="2794" y="2136"/>
                  </a:lnTo>
                  <a:lnTo>
                    <a:pt x="2749" y="2218"/>
                  </a:lnTo>
                  <a:lnTo>
                    <a:pt x="2698" y="2299"/>
                  </a:lnTo>
                  <a:lnTo>
                    <a:pt x="2643" y="2375"/>
                  </a:lnTo>
                  <a:lnTo>
                    <a:pt x="2582" y="2449"/>
                  </a:lnTo>
                  <a:lnTo>
                    <a:pt x="2518" y="2518"/>
                  </a:lnTo>
                  <a:lnTo>
                    <a:pt x="2449" y="2582"/>
                  </a:lnTo>
                  <a:lnTo>
                    <a:pt x="2375" y="2643"/>
                  </a:lnTo>
                  <a:lnTo>
                    <a:pt x="2299" y="2698"/>
                  </a:lnTo>
                  <a:lnTo>
                    <a:pt x="2218" y="2749"/>
                  </a:lnTo>
                  <a:lnTo>
                    <a:pt x="2136" y="2794"/>
                  </a:lnTo>
                  <a:lnTo>
                    <a:pt x="2049" y="2834"/>
                  </a:lnTo>
                  <a:lnTo>
                    <a:pt x="1959" y="2869"/>
                  </a:lnTo>
                  <a:lnTo>
                    <a:pt x="1866" y="2897"/>
                  </a:lnTo>
                  <a:lnTo>
                    <a:pt x="1772" y="2921"/>
                  </a:lnTo>
                  <a:lnTo>
                    <a:pt x="1674" y="2937"/>
                  </a:lnTo>
                  <a:lnTo>
                    <a:pt x="1576" y="2947"/>
                  </a:lnTo>
                  <a:lnTo>
                    <a:pt x="1475" y="2950"/>
                  </a:lnTo>
                  <a:lnTo>
                    <a:pt x="1374" y="2947"/>
                  </a:lnTo>
                  <a:lnTo>
                    <a:pt x="1276" y="2937"/>
                  </a:lnTo>
                  <a:lnTo>
                    <a:pt x="1178" y="2921"/>
                  </a:lnTo>
                  <a:lnTo>
                    <a:pt x="1084" y="2897"/>
                  </a:lnTo>
                  <a:lnTo>
                    <a:pt x="991" y="2869"/>
                  </a:lnTo>
                  <a:lnTo>
                    <a:pt x="901" y="2834"/>
                  </a:lnTo>
                  <a:lnTo>
                    <a:pt x="814" y="2794"/>
                  </a:lnTo>
                  <a:lnTo>
                    <a:pt x="732" y="2749"/>
                  </a:lnTo>
                  <a:lnTo>
                    <a:pt x="651" y="2698"/>
                  </a:lnTo>
                  <a:lnTo>
                    <a:pt x="575" y="2643"/>
                  </a:lnTo>
                  <a:lnTo>
                    <a:pt x="501" y="2582"/>
                  </a:lnTo>
                  <a:lnTo>
                    <a:pt x="432" y="2518"/>
                  </a:lnTo>
                  <a:lnTo>
                    <a:pt x="368" y="2449"/>
                  </a:lnTo>
                  <a:lnTo>
                    <a:pt x="307" y="2375"/>
                  </a:lnTo>
                  <a:lnTo>
                    <a:pt x="252" y="2299"/>
                  </a:lnTo>
                  <a:lnTo>
                    <a:pt x="201" y="2218"/>
                  </a:lnTo>
                  <a:lnTo>
                    <a:pt x="156" y="2136"/>
                  </a:lnTo>
                  <a:lnTo>
                    <a:pt x="116" y="2049"/>
                  </a:lnTo>
                  <a:lnTo>
                    <a:pt x="81" y="1959"/>
                  </a:lnTo>
                  <a:lnTo>
                    <a:pt x="53" y="1866"/>
                  </a:lnTo>
                  <a:lnTo>
                    <a:pt x="29" y="1772"/>
                  </a:lnTo>
                  <a:lnTo>
                    <a:pt x="13" y="1674"/>
                  </a:lnTo>
                  <a:lnTo>
                    <a:pt x="3" y="1576"/>
                  </a:lnTo>
                  <a:lnTo>
                    <a:pt x="0" y="1475"/>
                  </a:lnTo>
                  <a:lnTo>
                    <a:pt x="3" y="1374"/>
                  </a:lnTo>
                  <a:lnTo>
                    <a:pt x="13" y="1276"/>
                  </a:lnTo>
                  <a:lnTo>
                    <a:pt x="29" y="1178"/>
                  </a:lnTo>
                  <a:lnTo>
                    <a:pt x="53" y="1084"/>
                  </a:lnTo>
                  <a:lnTo>
                    <a:pt x="81" y="991"/>
                  </a:lnTo>
                  <a:lnTo>
                    <a:pt x="116" y="901"/>
                  </a:lnTo>
                  <a:lnTo>
                    <a:pt x="156" y="814"/>
                  </a:lnTo>
                  <a:lnTo>
                    <a:pt x="201" y="732"/>
                  </a:lnTo>
                  <a:lnTo>
                    <a:pt x="252" y="651"/>
                  </a:lnTo>
                  <a:lnTo>
                    <a:pt x="307" y="575"/>
                  </a:lnTo>
                  <a:lnTo>
                    <a:pt x="368" y="501"/>
                  </a:lnTo>
                  <a:lnTo>
                    <a:pt x="432" y="432"/>
                  </a:lnTo>
                  <a:lnTo>
                    <a:pt x="501" y="368"/>
                  </a:lnTo>
                  <a:lnTo>
                    <a:pt x="575" y="307"/>
                  </a:lnTo>
                  <a:lnTo>
                    <a:pt x="651" y="252"/>
                  </a:lnTo>
                  <a:lnTo>
                    <a:pt x="732" y="201"/>
                  </a:lnTo>
                  <a:lnTo>
                    <a:pt x="814" y="156"/>
                  </a:lnTo>
                  <a:lnTo>
                    <a:pt x="901" y="116"/>
                  </a:lnTo>
                  <a:lnTo>
                    <a:pt x="991" y="81"/>
                  </a:lnTo>
                  <a:lnTo>
                    <a:pt x="1084" y="53"/>
                  </a:lnTo>
                  <a:lnTo>
                    <a:pt x="1178" y="29"/>
                  </a:lnTo>
                  <a:lnTo>
                    <a:pt x="1276" y="13"/>
                  </a:lnTo>
                  <a:lnTo>
                    <a:pt x="1374" y="3"/>
                  </a:lnTo>
                  <a:lnTo>
                    <a:pt x="1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78" name="Freeform 571"/>
            <p:cNvSpPr>
              <a:spLocks noEditPoints="1"/>
            </p:cNvSpPr>
            <p:nvPr/>
          </p:nvSpPr>
          <p:spPr bwMode="auto">
            <a:xfrm>
              <a:off x="5600701" y="5170488"/>
              <a:ext cx="77788" cy="180975"/>
            </a:xfrm>
            <a:custGeom>
              <a:avLst/>
              <a:gdLst>
                <a:gd name="T0" fmla="*/ 260 w 484"/>
                <a:gd name="T1" fmla="*/ 647 h 1142"/>
                <a:gd name="T2" fmla="*/ 230 w 484"/>
                <a:gd name="T3" fmla="*/ 664 h 1142"/>
                <a:gd name="T4" fmla="*/ 213 w 484"/>
                <a:gd name="T5" fmla="*/ 694 h 1142"/>
                <a:gd name="T6" fmla="*/ 213 w 484"/>
                <a:gd name="T7" fmla="*/ 730 h 1142"/>
                <a:gd name="T8" fmla="*/ 230 w 484"/>
                <a:gd name="T9" fmla="*/ 760 h 1142"/>
                <a:gd name="T10" fmla="*/ 260 w 484"/>
                <a:gd name="T11" fmla="*/ 777 h 1142"/>
                <a:gd name="T12" fmla="*/ 296 w 484"/>
                <a:gd name="T13" fmla="*/ 777 h 1142"/>
                <a:gd name="T14" fmla="*/ 326 w 484"/>
                <a:gd name="T15" fmla="*/ 760 h 1142"/>
                <a:gd name="T16" fmla="*/ 343 w 484"/>
                <a:gd name="T17" fmla="*/ 730 h 1142"/>
                <a:gd name="T18" fmla="*/ 343 w 484"/>
                <a:gd name="T19" fmla="*/ 694 h 1142"/>
                <a:gd name="T20" fmla="*/ 326 w 484"/>
                <a:gd name="T21" fmla="*/ 664 h 1142"/>
                <a:gd name="T22" fmla="*/ 296 w 484"/>
                <a:gd name="T23" fmla="*/ 647 h 1142"/>
                <a:gd name="T24" fmla="*/ 278 w 484"/>
                <a:gd name="T25" fmla="*/ 0 h 1142"/>
                <a:gd name="T26" fmla="*/ 313 w 484"/>
                <a:gd name="T27" fmla="*/ 10 h 1142"/>
                <a:gd name="T28" fmla="*/ 338 w 484"/>
                <a:gd name="T29" fmla="*/ 35 h 1142"/>
                <a:gd name="T30" fmla="*/ 348 w 484"/>
                <a:gd name="T31" fmla="*/ 70 h 1142"/>
                <a:gd name="T32" fmla="*/ 377 w 484"/>
                <a:gd name="T33" fmla="*/ 531 h 1142"/>
                <a:gd name="T34" fmla="*/ 425 w 484"/>
                <a:gd name="T35" fmla="*/ 569 h 1142"/>
                <a:gd name="T36" fmla="*/ 463 w 484"/>
                <a:gd name="T37" fmla="*/ 619 h 1142"/>
                <a:gd name="T38" fmla="*/ 482 w 484"/>
                <a:gd name="T39" fmla="*/ 679 h 1142"/>
                <a:gd name="T40" fmla="*/ 481 w 484"/>
                <a:gd name="T41" fmla="*/ 749 h 1142"/>
                <a:gd name="T42" fmla="*/ 456 w 484"/>
                <a:gd name="T43" fmla="*/ 816 h 1142"/>
                <a:gd name="T44" fmla="*/ 411 w 484"/>
                <a:gd name="T45" fmla="*/ 870 h 1142"/>
                <a:gd name="T46" fmla="*/ 350 w 484"/>
                <a:gd name="T47" fmla="*/ 905 h 1142"/>
                <a:gd name="T48" fmla="*/ 277 w 484"/>
                <a:gd name="T49" fmla="*/ 918 h 1142"/>
                <a:gd name="T50" fmla="*/ 241 w 484"/>
                <a:gd name="T51" fmla="*/ 915 h 1142"/>
                <a:gd name="T52" fmla="*/ 119 w 484"/>
                <a:gd name="T53" fmla="*/ 1121 h 1142"/>
                <a:gd name="T54" fmla="*/ 88 w 484"/>
                <a:gd name="T55" fmla="*/ 1139 h 1142"/>
                <a:gd name="T56" fmla="*/ 52 w 484"/>
                <a:gd name="T57" fmla="*/ 1139 h 1142"/>
                <a:gd name="T58" fmla="*/ 20 w 484"/>
                <a:gd name="T59" fmla="*/ 1120 h 1142"/>
                <a:gd name="T60" fmla="*/ 3 w 484"/>
                <a:gd name="T61" fmla="*/ 1090 h 1142"/>
                <a:gd name="T62" fmla="*/ 3 w 484"/>
                <a:gd name="T63" fmla="*/ 1055 h 1142"/>
                <a:gd name="T64" fmla="*/ 121 w 484"/>
                <a:gd name="T65" fmla="*/ 846 h 1142"/>
                <a:gd name="T66" fmla="*/ 90 w 484"/>
                <a:gd name="T67" fmla="*/ 797 h 1142"/>
                <a:gd name="T68" fmla="*/ 74 w 484"/>
                <a:gd name="T69" fmla="*/ 742 h 1142"/>
                <a:gd name="T70" fmla="*/ 74 w 484"/>
                <a:gd name="T71" fmla="*/ 679 h 1142"/>
                <a:gd name="T72" fmla="*/ 93 w 484"/>
                <a:gd name="T73" fmla="*/ 619 h 1142"/>
                <a:gd name="T74" fmla="*/ 131 w 484"/>
                <a:gd name="T75" fmla="*/ 569 h 1142"/>
                <a:gd name="T76" fmla="*/ 179 w 484"/>
                <a:gd name="T77" fmla="*/ 531 h 1142"/>
                <a:gd name="T78" fmla="*/ 208 w 484"/>
                <a:gd name="T79" fmla="*/ 70 h 1142"/>
                <a:gd name="T80" fmla="*/ 218 w 484"/>
                <a:gd name="T81" fmla="*/ 35 h 1142"/>
                <a:gd name="T82" fmla="*/ 243 w 484"/>
                <a:gd name="T83" fmla="*/ 10 h 1142"/>
                <a:gd name="T84" fmla="*/ 278 w 484"/>
                <a:gd name="T85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" h="1142">
                  <a:moveTo>
                    <a:pt x="278" y="645"/>
                  </a:moveTo>
                  <a:lnTo>
                    <a:pt x="260" y="647"/>
                  </a:lnTo>
                  <a:lnTo>
                    <a:pt x="244" y="655"/>
                  </a:lnTo>
                  <a:lnTo>
                    <a:pt x="230" y="664"/>
                  </a:lnTo>
                  <a:lnTo>
                    <a:pt x="221" y="678"/>
                  </a:lnTo>
                  <a:lnTo>
                    <a:pt x="213" y="694"/>
                  </a:lnTo>
                  <a:lnTo>
                    <a:pt x="211" y="712"/>
                  </a:lnTo>
                  <a:lnTo>
                    <a:pt x="213" y="730"/>
                  </a:lnTo>
                  <a:lnTo>
                    <a:pt x="221" y="746"/>
                  </a:lnTo>
                  <a:lnTo>
                    <a:pt x="230" y="760"/>
                  </a:lnTo>
                  <a:lnTo>
                    <a:pt x="244" y="769"/>
                  </a:lnTo>
                  <a:lnTo>
                    <a:pt x="260" y="777"/>
                  </a:lnTo>
                  <a:lnTo>
                    <a:pt x="278" y="779"/>
                  </a:lnTo>
                  <a:lnTo>
                    <a:pt x="296" y="777"/>
                  </a:lnTo>
                  <a:lnTo>
                    <a:pt x="312" y="769"/>
                  </a:lnTo>
                  <a:lnTo>
                    <a:pt x="326" y="760"/>
                  </a:lnTo>
                  <a:lnTo>
                    <a:pt x="335" y="746"/>
                  </a:lnTo>
                  <a:lnTo>
                    <a:pt x="343" y="730"/>
                  </a:lnTo>
                  <a:lnTo>
                    <a:pt x="345" y="712"/>
                  </a:lnTo>
                  <a:lnTo>
                    <a:pt x="343" y="694"/>
                  </a:lnTo>
                  <a:lnTo>
                    <a:pt x="335" y="678"/>
                  </a:lnTo>
                  <a:lnTo>
                    <a:pt x="326" y="664"/>
                  </a:lnTo>
                  <a:lnTo>
                    <a:pt x="312" y="655"/>
                  </a:lnTo>
                  <a:lnTo>
                    <a:pt x="296" y="647"/>
                  </a:lnTo>
                  <a:lnTo>
                    <a:pt x="278" y="645"/>
                  </a:lnTo>
                  <a:close/>
                  <a:moveTo>
                    <a:pt x="278" y="0"/>
                  </a:moveTo>
                  <a:lnTo>
                    <a:pt x="296" y="4"/>
                  </a:lnTo>
                  <a:lnTo>
                    <a:pt x="313" y="10"/>
                  </a:lnTo>
                  <a:lnTo>
                    <a:pt x="327" y="22"/>
                  </a:lnTo>
                  <a:lnTo>
                    <a:pt x="338" y="35"/>
                  </a:lnTo>
                  <a:lnTo>
                    <a:pt x="345" y="52"/>
                  </a:lnTo>
                  <a:lnTo>
                    <a:pt x="348" y="70"/>
                  </a:lnTo>
                  <a:lnTo>
                    <a:pt x="348" y="518"/>
                  </a:lnTo>
                  <a:lnTo>
                    <a:pt x="377" y="531"/>
                  </a:lnTo>
                  <a:lnTo>
                    <a:pt x="402" y="548"/>
                  </a:lnTo>
                  <a:lnTo>
                    <a:pt x="425" y="569"/>
                  </a:lnTo>
                  <a:lnTo>
                    <a:pt x="446" y="592"/>
                  </a:lnTo>
                  <a:lnTo>
                    <a:pt x="463" y="619"/>
                  </a:lnTo>
                  <a:lnTo>
                    <a:pt x="474" y="648"/>
                  </a:lnTo>
                  <a:lnTo>
                    <a:pt x="482" y="679"/>
                  </a:lnTo>
                  <a:lnTo>
                    <a:pt x="484" y="712"/>
                  </a:lnTo>
                  <a:lnTo>
                    <a:pt x="481" y="749"/>
                  </a:lnTo>
                  <a:lnTo>
                    <a:pt x="471" y="784"/>
                  </a:lnTo>
                  <a:lnTo>
                    <a:pt x="456" y="816"/>
                  </a:lnTo>
                  <a:lnTo>
                    <a:pt x="436" y="845"/>
                  </a:lnTo>
                  <a:lnTo>
                    <a:pt x="411" y="870"/>
                  </a:lnTo>
                  <a:lnTo>
                    <a:pt x="382" y="890"/>
                  </a:lnTo>
                  <a:lnTo>
                    <a:pt x="350" y="905"/>
                  </a:lnTo>
                  <a:lnTo>
                    <a:pt x="315" y="915"/>
                  </a:lnTo>
                  <a:lnTo>
                    <a:pt x="277" y="918"/>
                  </a:lnTo>
                  <a:lnTo>
                    <a:pt x="259" y="918"/>
                  </a:lnTo>
                  <a:lnTo>
                    <a:pt x="241" y="915"/>
                  </a:lnTo>
                  <a:lnTo>
                    <a:pt x="131" y="1107"/>
                  </a:lnTo>
                  <a:lnTo>
                    <a:pt x="119" y="1121"/>
                  </a:lnTo>
                  <a:lnTo>
                    <a:pt x="105" y="1132"/>
                  </a:lnTo>
                  <a:lnTo>
                    <a:pt x="88" y="1139"/>
                  </a:lnTo>
                  <a:lnTo>
                    <a:pt x="70" y="1142"/>
                  </a:lnTo>
                  <a:lnTo>
                    <a:pt x="52" y="1139"/>
                  </a:lnTo>
                  <a:lnTo>
                    <a:pt x="35" y="1132"/>
                  </a:lnTo>
                  <a:lnTo>
                    <a:pt x="20" y="1120"/>
                  </a:lnTo>
                  <a:lnTo>
                    <a:pt x="10" y="1107"/>
                  </a:lnTo>
                  <a:lnTo>
                    <a:pt x="3" y="1090"/>
                  </a:lnTo>
                  <a:lnTo>
                    <a:pt x="0" y="1072"/>
                  </a:lnTo>
                  <a:lnTo>
                    <a:pt x="3" y="1055"/>
                  </a:lnTo>
                  <a:lnTo>
                    <a:pt x="10" y="1037"/>
                  </a:lnTo>
                  <a:lnTo>
                    <a:pt x="121" y="846"/>
                  </a:lnTo>
                  <a:lnTo>
                    <a:pt x="104" y="822"/>
                  </a:lnTo>
                  <a:lnTo>
                    <a:pt x="90" y="797"/>
                  </a:lnTo>
                  <a:lnTo>
                    <a:pt x="80" y="770"/>
                  </a:lnTo>
                  <a:lnTo>
                    <a:pt x="74" y="742"/>
                  </a:lnTo>
                  <a:lnTo>
                    <a:pt x="72" y="712"/>
                  </a:lnTo>
                  <a:lnTo>
                    <a:pt x="74" y="679"/>
                  </a:lnTo>
                  <a:lnTo>
                    <a:pt x="82" y="648"/>
                  </a:lnTo>
                  <a:lnTo>
                    <a:pt x="93" y="619"/>
                  </a:lnTo>
                  <a:lnTo>
                    <a:pt x="110" y="592"/>
                  </a:lnTo>
                  <a:lnTo>
                    <a:pt x="131" y="569"/>
                  </a:lnTo>
                  <a:lnTo>
                    <a:pt x="154" y="548"/>
                  </a:lnTo>
                  <a:lnTo>
                    <a:pt x="179" y="531"/>
                  </a:lnTo>
                  <a:lnTo>
                    <a:pt x="208" y="518"/>
                  </a:lnTo>
                  <a:lnTo>
                    <a:pt x="208" y="70"/>
                  </a:lnTo>
                  <a:lnTo>
                    <a:pt x="211" y="52"/>
                  </a:lnTo>
                  <a:lnTo>
                    <a:pt x="218" y="35"/>
                  </a:lnTo>
                  <a:lnTo>
                    <a:pt x="229" y="22"/>
                  </a:lnTo>
                  <a:lnTo>
                    <a:pt x="243" y="10"/>
                  </a:lnTo>
                  <a:lnTo>
                    <a:pt x="260" y="4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  <p:sp>
          <p:nvSpPr>
            <p:cNvPr id="79" name="Freeform 572"/>
            <p:cNvSpPr>
              <a:spLocks/>
            </p:cNvSpPr>
            <p:nvPr/>
          </p:nvSpPr>
          <p:spPr bwMode="auto">
            <a:xfrm>
              <a:off x="5634038" y="5133976"/>
              <a:ext cx="22225" cy="26988"/>
            </a:xfrm>
            <a:custGeom>
              <a:avLst/>
              <a:gdLst>
                <a:gd name="T0" fmla="*/ 70 w 140"/>
                <a:gd name="T1" fmla="*/ 0 h 167"/>
                <a:gd name="T2" fmla="*/ 88 w 140"/>
                <a:gd name="T3" fmla="*/ 2 h 167"/>
                <a:gd name="T4" fmla="*/ 105 w 140"/>
                <a:gd name="T5" fmla="*/ 10 h 167"/>
                <a:gd name="T6" fmla="*/ 119 w 140"/>
                <a:gd name="T7" fmla="*/ 20 h 167"/>
                <a:gd name="T8" fmla="*/ 130 w 140"/>
                <a:gd name="T9" fmla="*/ 34 h 167"/>
                <a:gd name="T10" fmla="*/ 137 w 140"/>
                <a:gd name="T11" fmla="*/ 51 h 167"/>
                <a:gd name="T12" fmla="*/ 140 w 140"/>
                <a:gd name="T13" fmla="*/ 69 h 167"/>
                <a:gd name="T14" fmla="*/ 140 w 140"/>
                <a:gd name="T15" fmla="*/ 98 h 167"/>
                <a:gd name="T16" fmla="*/ 137 w 140"/>
                <a:gd name="T17" fmla="*/ 116 h 167"/>
                <a:gd name="T18" fmla="*/ 130 w 140"/>
                <a:gd name="T19" fmla="*/ 133 h 167"/>
                <a:gd name="T20" fmla="*/ 119 w 140"/>
                <a:gd name="T21" fmla="*/ 147 h 167"/>
                <a:gd name="T22" fmla="*/ 105 w 140"/>
                <a:gd name="T23" fmla="*/ 157 h 167"/>
                <a:gd name="T24" fmla="*/ 88 w 140"/>
                <a:gd name="T25" fmla="*/ 165 h 167"/>
                <a:gd name="T26" fmla="*/ 70 w 140"/>
                <a:gd name="T27" fmla="*/ 167 h 167"/>
                <a:gd name="T28" fmla="*/ 52 w 140"/>
                <a:gd name="T29" fmla="*/ 165 h 167"/>
                <a:gd name="T30" fmla="*/ 35 w 140"/>
                <a:gd name="T31" fmla="*/ 157 h 167"/>
                <a:gd name="T32" fmla="*/ 21 w 140"/>
                <a:gd name="T33" fmla="*/ 147 h 167"/>
                <a:gd name="T34" fmla="*/ 10 w 140"/>
                <a:gd name="T35" fmla="*/ 133 h 167"/>
                <a:gd name="T36" fmla="*/ 3 w 140"/>
                <a:gd name="T37" fmla="*/ 116 h 167"/>
                <a:gd name="T38" fmla="*/ 0 w 140"/>
                <a:gd name="T39" fmla="*/ 98 h 167"/>
                <a:gd name="T40" fmla="*/ 0 w 140"/>
                <a:gd name="T41" fmla="*/ 69 h 167"/>
                <a:gd name="T42" fmla="*/ 3 w 140"/>
                <a:gd name="T43" fmla="*/ 51 h 167"/>
                <a:gd name="T44" fmla="*/ 10 w 140"/>
                <a:gd name="T45" fmla="*/ 34 h 167"/>
                <a:gd name="T46" fmla="*/ 21 w 140"/>
                <a:gd name="T47" fmla="*/ 20 h 167"/>
                <a:gd name="T48" fmla="*/ 35 w 140"/>
                <a:gd name="T49" fmla="*/ 10 h 167"/>
                <a:gd name="T50" fmla="*/ 52 w 140"/>
                <a:gd name="T51" fmla="*/ 2 h 167"/>
                <a:gd name="T52" fmla="*/ 70 w 140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67">
                  <a:moveTo>
                    <a:pt x="70" y="0"/>
                  </a:moveTo>
                  <a:lnTo>
                    <a:pt x="88" y="2"/>
                  </a:lnTo>
                  <a:lnTo>
                    <a:pt x="105" y="10"/>
                  </a:lnTo>
                  <a:lnTo>
                    <a:pt x="119" y="20"/>
                  </a:lnTo>
                  <a:lnTo>
                    <a:pt x="130" y="34"/>
                  </a:lnTo>
                  <a:lnTo>
                    <a:pt x="137" y="51"/>
                  </a:lnTo>
                  <a:lnTo>
                    <a:pt x="140" y="69"/>
                  </a:lnTo>
                  <a:lnTo>
                    <a:pt x="140" y="98"/>
                  </a:lnTo>
                  <a:lnTo>
                    <a:pt x="137" y="116"/>
                  </a:lnTo>
                  <a:lnTo>
                    <a:pt x="130" y="133"/>
                  </a:lnTo>
                  <a:lnTo>
                    <a:pt x="119" y="147"/>
                  </a:lnTo>
                  <a:lnTo>
                    <a:pt x="105" y="157"/>
                  </a:lnTo>
                  <a:lnTo>
                    <a:pt x="88" y="165"/>
                  </a:lnTo>
                  <a:lnTo>
                    <a:pt x="70" y="167"/>
                  </a:lnTo>
                  <a:lnTo>
                    <a:pt x="52" y="165"/>
                  </a:lnTo>
                  <a:lnTo>
                    <a:pt x="35" y="157"/>
                  </a:lnTo>
                  <a:lnTo>
                    <a:pt x="21" y="147"/>
                  </a:lnTo>
                  <a:lnTo>
                    <a:pt x="10" y="133"/>
                  </a:lnTo>
                  <a:lnTo>
                    <a:pt x="3" y="116"/>
                  </a:lnTo>
                  <a:lnTo>
                    <a:pt x="0" y="98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21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16" name="صورة 15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2176" y="379587"/>
            <a:ext cx="4365628" cy="648072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3394224" y="523603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هيكلة فريق العمل على البرنامج</a:t>
            </a: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293369042"/>
              </p:ext>
            </p:extLst>
          </p:nvPr>
        </p:nvGraphicFramePr>
        <p:xfrm>
          <a:off x="1803400" y="1407245"/>
          <a:ext cx="70739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484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869601"/>
              </p:ext>
            </p:extLst>
          </p:nvPr>
        </p:nvGraphicFramePr>
        <p:xfrm>
          <a:off x="1866900" y="1006135"/>
          <a:ext cx="7435676" cy="42672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18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6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المسؤولة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rgbClr val="017D5D"/>
                          </a:solidFill>
                        </a:rPr>
                        <a:t>المهام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المشرفة</a:t>
                      </a:r>
                      <a:r>
                        <a:rPr lang="ar-SA" sz="1800" b="1" kern="1200" baseline="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على البرنامج</a:t>
                      </a:r>
                    </a:p>
                    <a:p>
                      <a:pPr algn="ctr"/>
                      <a:r>
                        <a:rPr lang="ar-SA" sz="1800" b="1" kern="1200" baseline="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 مديرة المركز)</a:t>
                      </a:r>
                      <a:endParaRPr lang="ar-SA" sz="18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الوثيقة والبطاقة التعريفية للبرنامج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العمل على مصفوفة المؤشرات والمعايير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التواصل مع الداعمين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إبرام العقود</a:t>
                      </a:r>
                      <a:r>
                        <a:rPr lang="ar-SA" sz="1600" b="1" kern="1200" baseline="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مع فريق العمل</a:t>
                      </a:r>
                      <a:endParaRPr lang="ar-SA" sz="1600" b="1" kern="1200" dirty="0">
                        <a:solidFill>
                          <a:srgbClr val="017D5D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التواصل والتنسيق لمقر البرنامج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ضبط المصروفات المالية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متابعة أعمال </a:t>
                      </a:r>
                      <a:r>
                        <a:rPr lang="ar-SA" sz="1600" b="1" kern="1200" dirty="0" smtClean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فريق العمل</a:t>
                      </a:r>
                      <a:endParaRPr lang="ar-SA" sz="1600" b="1" kern="1200" dirty="0">
                        <a:solidFill>
                          <a:srgbClr val="017D5D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الإشراف العام على البرنامج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مديرة البرنامج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الخطة التنفيذية للبرنامج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الخطة التدريبية للبرنامج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عقد الاجتماعات وورش العمل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التواصل والتنسيق مع المدربات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الإشراف العام على اللقاءات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متابعة أعمال </a:t>
                      </a:r>
                      <a:r>
                        <a:rPr lang="ar-SA" sz="1600" b="1" kern="1200" dirty="0" smtClean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اللجان</a:t>
                      </a:r>
                      <a:endParaRPr lang="ar-SA" sz="1600" b="1" kern="1200" dirty="0">
                        <a:solidFill>
                          <a:srgbClr val="017D5D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مسؤولة لجنة الجودة والمتابعة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</a:t>
                      </a:r>
                      <a:r>
                        <a:rPr lang="ar-SA" sz="1600" b="1" kern="1200" dirty="0" smtClean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وتحليل استبانات </a:t>
                      </a:r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التقييم لكل دورة ومتابعة الردود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متابعة تكاليف المتدربات واستلامها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صورة 10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910" y="358063"/>
            <a:ext cx="4365628" cy="648072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508524" y="480954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مهام وأدوار فريق العمل</a:t>
            </a:r>
          </a:p>
        </p:txBody>
      </p:sp>
    </p:spTree>
    <p:extLst>
      <p:ext uri="{BB962C8B-B14F-4D97-AF65-F5344CB8AC3E}">
        <p14:creationId xmlns:p14="http://schemas.microsoft.com/office/powerpoint/2010/main" val="152734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43737"/>
              </p:ext>
            </p:extLst>
          </p:nvPr>
        </p:nvGraphicFramePr>
        <p:xfrm>
          <a:off x="1590886" y="1612351"/>
          <a:ext cx="7435676" cy="28041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18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6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المسؤولة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rgbClr val="017D5D"/>
                          </a:solidFill>
                        </a:rPr>
                        <a:t>المهام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منسقة</a:t>
                      </a:r>
                      <a:r>
                        <a:rPr lang="ar-SA" sz="1800" b="1" kern="1200" baseline="0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800" b="1" kern="1200" dirty="0" smtClean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البرنامج</a:t>
                      </a:r>
                      <a:endParaRPr lang="ar-SA" sz="18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متابعة المتدربات في الحضور والانصراف</a:t>
                      </a:r>
                      <a:r>
                        <a:rPr lang="ar-SA" sz="1600" b="1" kern="1200" dirty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التقارير لكل برنامج</a:t>
                      </a:r>
                    </a:p>
                    <a:p>
                      <a:pPr algn="ctr"/>
                      <a:r>
                        <a:rPr lang="ar-SA" sz="1600" b="1" kern="1200" smtClean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</a:t>
                      </a:r>
                      <a:r>
                        <a:rPr lang="ar-SA" sz="1600" b="1" kern="1200" baseline="0" smtClean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النماذج</a:t>
                      </a:r>
                      <a:endParaRPr lang="ar-SA" sz="1600" b="1" kern="1200" dirty="0">
                        <a:solidFill>
                          <a:srgbClr val="017D5D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لجنة التحكيم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الاطلاع على الخطة التدريبية بنسختها الأولى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اعتماد  وثيقة</a:t>
                      </a:r>
                      <a:r>
                        <a:rPr lang="ar-SA" sz="1600" b="1" kern="1200" baseline="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البرنامج و</a:t>
                      </a:r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الخطة التدريبية </a:t>
                      </a:r>
                      <a:r>
                        <a:rPr lang="ar-SA" sz="1600" b="1" kern="1200" baseline="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وإبداء الملحوظات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حصر العناصر الهامة</a:t>
                      </a:r>
                      <a:r>
                        <a:rPr lang="ar-SA" sz="1600" b="1" kern="1200" baseline="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لكل </a:t>
                      </a:r>
                      <a:r>
                        <a:rPr lang="ar-SA" sz="1600" b="1" kern="1200" baseline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دورة والهدف منها</a:t>
                      </a:r>
                      <a:endParaRPr lang="ar-SA" sz="1600" b="1" kern="1200" dirty="0">
                        <a:solidFill>
                          <a:srgbClr val="017D5D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545"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لجنة المقابلات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87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استمارة المقابلات وتحديد البنود المناسبة</a:t>
                      </a:r>
                    </a:p>
                    <a:p>
                      <a:pPr algn="ctr"/>
                      <a:r>
                        <a:rPr lang="ar-SA" sz="16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إجراء</a:t>
                      </a:r>
                      <a:r>
                        <a:rPr lang="ar-SA" sz="1600" b="1" kern="1200" baseline="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المقابلات الشخصية للمرشحات</a:t>
                      </a:r>
                    </a:p>
                    <a:p>
                      <a:pPr algn="ctr"/>
                      <a:r>
                        <a:rPr lang="ar-SA" sz="1600" b="1" kern="1200" baseline="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فرز المجتازات المؤهلات للانضمام للبرنامج</a:t>
                      </a:r>
                    </a:p>
                    <a:p>
                      <a:pPr algn="ctr"/>
                      <a:r>
                        <a:rPr lang="ar-SA" sz="1600" b="1" kern="1200" baseline="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تقرير لحصر مميزات وجوانب القوة للمرشحات المجتازات</a:t>
                      </a:r>
                      <a:endParaRPr lang="ar-SA" sz="1600" b="1" kern="1200" dirty="0">
                        <a:solidFill>
                          <a:srgbClr val="017D5D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صورة 10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910" y="358063"/>
            <a:ext cx="4365628" cy="648072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508524" y="480954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مهام وأدوار فريق العمل</a:t>
            </a:r>
          </a:p>
        </p:txBody>
      </p:sp>
    </p:spTree>
    <p:extLst>
      <p:ext uri="{BB962C8B-B14F-4D97-AF65-F5344CB8AC3E}">
        <p14:creationId xmlns:p14="http://schemas.microsoft.com/office/powerpoint/2010/main" val="87442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10" name="صورة 9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5668" y="380540"/>
            <a:ext cx="4365628" cy="648072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3508524" y="480954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مراحل العمل على البرنامج</a:t>
            </a: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41681"/>
              </p:ext>
            </p:extLst>
          </p:nvPr>
        </p:nvGraphicFramePr>
        <p:xfrm>
          <a:off x="2573020" y="1505186"/>
          <a:ext cx="4970923" cy="255104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82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5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2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6007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م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المراحل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التنفيذ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الإعداد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تم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التخطيط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تم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التحكيم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تم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التسجيل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تم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المقابلات والترشيح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تم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تنفيذ البرنامج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تم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التقويم والإغلاق</a:t>
                      </a:r>
                      <a:endParaRPr lang="en-US" sz="1800" b="0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استمرت هذه المرحلة حتى الإغلاق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056233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11" name="مربع نص 10"/>
          <p:cNvSpPr txBox="1"/>
          <p:nvPr/>
        </p:nvSpPr>
        <p:spPr>
          <a:xfrm>
            <a:off x="1866900" y="1257300"/>
            <a:ext cx="75692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هذه المرحلة تمت عدة أعمال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البطاقة التعريفية بالمشروع ( الأهداف، الفكرة العامة، الفئة، الضوابط والشروط، الميزانية). تحديد معايير و مؤشرات المشروع.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تحكيم البرنامج من قبل عدة شخصيات متخصصة.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تشكيل فريق العمل لإدارة وتنفيذ المشروع.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مصفوفة بالمهام والصلاحيات لفريق العمل.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الخطة التنفيذية للبرنامج التدريبي.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تصميم شعار المشروع.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نموذج مقابلة شخصية وفق معايير مهنية ومتخصصة.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النماذج الإلكترونية.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الشهادات للمدربات.</a:t>
            </a:r>
          </a:p>
        </p:txBody>
      </p:sp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2" y="366586"/>
            <a:ext cx="436562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480491" y="49735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أولاً: الإعداد</a:t>
            </a:r>
          </a:p>
        </p:txBody>
      </p:sp>
    </p:spTree>
    <p:extLst>
      <p:ext uri="{BB962C8B-B14F-4D97-AF65-F5344CB8AC3E}">
        <p14:creationId xmlns:p14="http://schemas.microsoft.com/office/powerpoint/2010/main" val="302931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11" name="مربع نص 10"/>
          <p:cNvSpPr txBox="1"/>
          <p:nvPr/>
        </p:nvSpPr>
        <p:spPr>
          <a:xfrm>
            <a:off x="1676400" y="1435100"/>
            <a:ext cx="7569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هذه المرحلة تمت عدة أعمال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عقد اجتماع مع فريق العمل لحصر احتياج إعداد الخطة التدريبية.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إقامة ورشة عمل لبناء الخطة التدريبية بمشاركة مجموعة من المستشارات ذوات الخبرة، والمتخصصات والأكاديميات.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الخطة التدريبية بناءً على مخرجات الورشة من حيث اللقاءات وعناصر كل لقاء والشخصيات المقترحة.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التواصل والتنسيق مع الشخصيات المقترحة وإبرام العقود التدريبية معهم.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رابط إلكتروني لحصر جميع احتياج المدربات الفنية والتقنية.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>
              <a:solidFill>
                <a:srgbClr val="017D5D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>
              <a:solidFill>
                <a:srgbClr val="017D5D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386" y="339031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61000" y="486718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ثانياً: التخطيط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810671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7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11" name="مربع نص 10"/>
          <p:cNvSpPr txBox="1"/>
          <p:nvPr/>
        </p:nvSpPr>
        <p:spPr>
          <a:xfrm>
            <a:off x="1676400" y="1435100"/>
            <a:ext cx="75692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هذه المرحلة تمت عدة أعمال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قاعدة بيانات بالشخصيات المتخصصة في مجال الاستشارات.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 الخطة على (19) من المتخصصات والمتخصصين لأخذ المرئيات والمقترحات حول تسلسل اللقاءات والدورات.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تعديل الخطة التدريبية بناء على الملحوظات الواردة.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>
              <a:solidFill>
                <a:srgbClr val="017D5D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>
              <a:solidFill>
                <a:srgbClr val="017D5D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2" y="366586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80491" y="49735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ثالثاً: التحكيم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4343836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3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11" name="مربع نص 10"/>
          <p:cNvSpPr txBox="1"/>
          <p:nvPr/>
        </p:nvSpPr>
        <p:spPr>
          <a:xfrm>
            <a:off x="1600200" y="1358900"/>
            <a:ext cx="75692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هذه المرحلة تمت عدة أعمال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رابط الكتروني للتسجيل يتضمن ملف تعريفي بالبرنامج ومواعيد اللقاءات.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نشر الرابط في المجموعات والكيانات المتخصصة.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حصر بيانات المسجلات حسب مطابقة الشروط والمعايير.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رابط إلكتروني كاختبار أولي لقياس مستوى الخلفية الدينية لدى المتقدمة تحت إشراف متخصصات وأكاديميات.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إرسال رابط الاختبار الأولي للمرشحات اللاتي انطبقت عليهن الشروط.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فرز المجتازات من الاختبار المبدئي.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b="1" dirty="0">
              <a:solidFill>
                <a:srgbClr val="017D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>
              <a:solidFill>
                <a:srgbClr val="017D5D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2" y="366586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80491" y="49735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رابعاً: التسجيل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91" y="4548249"/>
            <a:ext cx="2228409" cy="15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1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9906000" cy="6858000"/>
          </a:xfrm>
        </p:spPr>
      </p:pic>
      <p:sp>
        <p:nvSpPr>
          <p:cNvPr id="11" name="مربع نص 10"/>
          <p:cNvSpPr txBox="1"/>
          <p:nvPr/>
        </p:nvSpPr>
        <p:spPr>
          <a:xfrm>
            <a:off x="1600200" y="1358900"/>
            <a:ext cx="756920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هذه المرحلة تمت عدة أعمال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b="1" dirty="0">
              <a:solidFill>
                <a:srgbClr val="017D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استمارة المقابلات حسب البنود المناسبة للبرنامج.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تشكيل لجنة المقابلات من متخصصات وذات مهارة عالية لإجراء المقابلات مع المرشحات وفرز المجتازات منهن.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مواعيد لإجراء المقابلة للمجتازات من الاختبار المبدئي.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إجراء المقابلات وفرز المجتازات منهن.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نبذة مختصرة بالمميزات لكل متقدمة بعد المقابلة، وتحديد جوانب القوة فيها للاستفادة منها في البرنامج وغيره من البرنامج.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افتتاح مجموعة وإضافة المقبولات وإشعارهن بالقبول وتوضيح آلية البرنامج والضوابط.</a:t>
            </a:r>
          </a:p>
          <a:p>
            <a:endParaRPr lang="ar-SA" b="1" dirty="0">
              <a:solidFill>
                <a:srgbClr val="017D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>
              <a:solidFill>
                <a:srgbClr val="017D5D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2" y="366586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80491" y="49735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خامساً: المقابلات والترشيح</a:t>
            </a:r>
          </a:p>
        </p:txBody>
      </p:sp>
    </p:spTree>
    <p:extLst>
      <p:ext uri="{BB962C8B-B14F-4D97-AF65-F5344CB8AC3E}">
        <p14:creationId xmlns:p14="http://schemas.microsoft.com/office/powerpoint/2010/main" val="63787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عنوان 3"/>
          <p:cNvSpPr txBox="1">
            <a:spLocks/>
          </p:cNvSpPr>
          <p:nvPr/>
        </p:nvSpPr>
        <p:spPr>
          <a:xfrm>
            <a:off x="1052513" y="1426972"/>
            <a:ext cx="8172450" cy="3367097"/>
          </a:xfrm>
          <a:prstGeom prst="rect">
            <a:avLst/>
          </a:prstGeom>
        </p:spPr>
        <p:txBody>
          <a:bodyPr vert="horz" lIns="74295" tIns="37148" rIns="74295" bIns="37148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يتقدم مركز ثبات للاستشارات بوافر الشكر والتقدير</a:t>
            </a:r>
          </a:p>
          <a:p>
            <a:pPr algn="ctr"/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لمؤسسة عبدالله بن إبراهيم السبيعي الخيرية</a:t>
            </a:r>
          </a:p>
          <a:p>
            <a:pPr algn="ctr"/>
            <a:r>
              <a:rPr lang="ar-SA" sz="3600" b="1" dirty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لدعمها السخي لبرنامج </a:t>
            </a:r>
            <a:r>
              <a:rPr lang="ar-SA" sz="3600" b="1" dirty="0" err="1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شُوَراء</a:t>
            </a:r>
            <a:r>
              <a:rPr lang="ar-SA" sz="3600" b="1" dirty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  </a:t>
            </a:r>
          </a:p>
          <a:p>
            <a:pPr algn="ctr"/>
            <a:r>
              <a:rPr lang="ar-SA" sz="3600" b="1" dirty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ولسعادة المشرف على المشروع </a:t>
            </a:r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الأستاذ الفاضل هيثم الحجي</a:t>
            </a:r>
          </a:p>
          <a:p>
            <a:pPr algn="ctr"/>
            <a:r>
              <a:rPr lang="ar-SA" sz="3600" b="1" dirty="0"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جزاهم الله خير الجزاء وأوفاه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33" y="156274"/>
            <a:ext cx="2206567" cy="98247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4" y="156274"/>
            <a:ext cx="1318845" cy="11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326" y="164167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721306" y="257370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أسماء المتدربات ومؤهلاتهن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159000" y="1082783"/>
          <a:ext cx="6184899" cy="45237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2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3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8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7759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u="sng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المتدربة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المؤهل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أسماء بنت عبدالله العويد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باحثة دكتوراه في علم الاجتماع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آمنة بنت حمد الرشيدي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تهاني بنت عبدالعزيز العتيبي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تهاني بنت محمد الزهراني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الجوهرة بنت عايض القحطاني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حصة بنت منيف القحطاني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خدمة وحاصلة على دبلوم إرشاد أسري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حنان بنت إبراهيم </a:t>
                      </a:r>
                      <a:r>
                        <a:rPr lang="ar-SA" sz="1400" b="1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الحمدأ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ثقافة إسلامية وحاصلة </a:t>
                      </a:r>
                      <a:r>
                        <a:rPr kumimoji="0" lang="ar-S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على دبلوم إرشاد أسري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خولة بنت حمود الهذلول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دلال بنت مسفر العتيبي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10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رواء بنت خالد </a:t>
                      </a:r>
                      <a:r>
                        <a:rPr lang="ar-SA" sz="1400" b="1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بابقي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علم نفس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11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روان بنت عبدالرحمن الرشيد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علم اجتماع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12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ريهام بنت صالح العنزي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13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سفرة بنت عبدالله البقمي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علم اجتماع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14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صالحة بنت سفر الشلوي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15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غادة طائر عبدالله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16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فهدة بنت محمد القحطاني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علم اجتماع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17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نورة بنت مبارك العجمي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علم اجتماع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18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نوف بنت بلال العبدالعزيز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بكالوريوس وحاصلة على دبلوم إرشاد أسري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19</a:t>
                      </a:r>
                      <a:endParaRPr lang="en-US" sz="14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هدى بنت محمد المزيني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18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326" y="164167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721306" y="257370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2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أسماء المتدربات ومؤهلاتهن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308391" y="976406"/>
          <a:ext cx="5984708" cy="320797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737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1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8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7759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u="none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</a:t>
                      </a:r>
                      <a:endParaRPr lang="en-US" sz="1200" u="none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المتدربة</a:t>
                      </a:r>
                      <a:endParaRPr lang="en-US" sz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المؤهل</a:t>
                      </a:r>
                      <a:endParaRPr lang="en-US" sz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20</a:t>
                      </a:r>
                      <a:endParaRPr lang="en-US" sz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هند بنت منصور </a:t>
                      </a:r>
                      <a:r>
                        <a:rPr lang="ar-SA" sz="1400" b="1" kern="1200" dirty="0" err="1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الجنيدل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علم اجتماع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21</a:t>
                      </a:r>
                      <a:endParaRPr lang="en-US" sz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هوازن بنت محمد الفوزان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بكالوريوس خدمة اجتماعية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22</a:t>
                      </a:r>
                      <a:endParaRPr lang="en-US" sz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وداد بنت ناصر الداوود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علم اجتماع</a:t>
                      </a:r>
                      <a:endParaRPr lang="en-US" sz="1400" b="1" kern="120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23</a:t>
                      </a:r>
                      <a:endParaRPr lang="en-US" sz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منى بنت وليد </a:t>
                      </a:r>
                      <a:r>
                        <a:rPr lang="ar-SA" sz="1400" b="1" kern="1200" dirty="0" err="1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بامقابل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بكالوريوس علم نفس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24</a:t>
                      </a:r>
                      <a:endParaRPr lang="en-US" sz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هيفاء بنت عبدالرزاق السيد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علم اجتماع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25</a:t>
                      </a:r>
                      <a:endParaRPr lang="en-US" sz="12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مشاعر بنت عبدالعزيز السليم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علم نفس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26</a:t>
                      </a:r>
                      <a:endParaRPr lang="en-US" sz="120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Calibri" panose="020F0502020204030204" pitchFamily="34" charset="0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العنود بنت محمد الشهراني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969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27</a:t>
                      </a:r>
                      <a:endParaRPr lang="en-US" sz="1200" b="1" kern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لطيفة بنت ابراهيم الغامدي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46643" marR="46643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28</a:t>
                      </a:r>
                      <a:endParaRPr lang="en-US" sz="1200" b="1" kern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خلود بنت راشد البيشي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خدمة اجتماعية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29</a:t>
                      </a:r>
                      <a:endParaRPr lang="en-US" sz="1200" b="1" kern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وجدان بنت علي الحسين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علم نفس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</a:t>
                      </a:r>
                      <a:endParaRPr lang="en-US" sz="1200" b="1" kern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الجوهرة بنت ماجد </a:t>
                      </a:r>
                      <a:r>
                        <a:rPr lang="ar-SA" sz="1400" b="1" kern="1200" dirty="0" err="1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الشهيوين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بكالوريوس خدمة اجتماعية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31</a:t>
                      </a:r>
                      <a:endParaRPr lang="en-US" sz="1200" b="1" kern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هيفاء بنت عبدالرحمن السمري</a:t>
                      </a:r>
                      <a:endParaRPr lang="en-US" sz="1400" b="1" kern="120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بكالوريوس ودبلوم توجيه وإرشاد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383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</a:t>
                      </a:r>
                      <a:endParaRPr lang="en-US" sz="1200" b="1" kern="12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ثناء بنت إبراهيم العصيمي</a:t>
                      </a:r>
                      <a:endParaRPr lang="en-US" sz="1400" b="1" kern="120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بكالوريوس علم نفس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30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11" name="مربع نص 10"/>
          <p:cNvSpPr txBox="1"/>
          <p:nvPr/>
        </p:nvSpPr>
        <p:spPr>
          <a:xfrm>
            <a:off x="1600200" y="1358900"/>
            <a:ext cx="75692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accent2">
                    <a:lumMod val="75000"/>
                  </a:schemeClr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هذه المرحلة تمت عدة أعمال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b="1" dirty="0">
              <a:solidFill>
                <a:srgbClr val="017D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تذكير المدربات بمواعيد الدورات قبل الموعد بيومين.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تذكير المتدربات بموعد الدورة.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سلامة الصوتيات وطباعة الحقائب التدريبية وتوفير الضيافة.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متابعة المتدربات بالتوقيع في كشف الحضور والانصراف لكل دورة.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تنفيذ الدورة حسب الموعد.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متابعة سير الدورة من البدء وحتى الانتهاء.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 المدربة نهاية الدورة وتسليمها شهادة الشكر والمكافأة المالية.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تقييم المدربة والمادة العلمية المطروحة من قبل المتدربات.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إرسال تقييم الدورة والمقترحات للمدربة للاطلاع والاستفادة.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إعداد تقرير الدورة.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b="1" dirty="0">
              <a:solidFill>
                <a:srgbClr val="017D5D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dirty="0">
              <a:solidFill>
                <a:srgbClr val="017D5D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66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2" y="366586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80491" y="49735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سادساً: تنفيذ البرنامج</a:t>
            </a:r>
          </a:p>
        </p:txBody>
      </p:sp>
    </p:spTree>
    <p:extLst>
      <p:ext uri="{BB962C8B-B14F-4D97-AF65-F5344CB8AC3E}">
        <p14:creationId xmlns:p14="http://schemas.microsoft.com/office/powerpoint/2010/main" val="204170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237" y="514740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172200" y="629139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93701" y="1482789"/>
          <a:ext cx="9186844" cy="351593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60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1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4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98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601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مقدمة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8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السبت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7/ 6/ 1441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مبادئ الخدمة الاجتماعية ودور المستشارة الاجتماعية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أ.نوال</a:t>
                      </a:r>
                      <a:r>
                        <a:rPr lang="ar-SA" sz="13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قيسي</a:t>
                      </a:r>
                      <a:endParaRPr lang="en-US" sz="13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محاضرة في كلية الملك فهد الأمنية تخصص الجرائم المعلوماتية -مستشار أسري-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مدربة معتمدة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مقدمة عن نشأة الخدمة الاجتماعية.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مفاهيم أساسية ( مفهوم الخدمة الاجتماعية- مفهوم الأخصائية الاجتماعية).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 المبادئ الستة المتفق عليها بين جميع المتخصصين في مجال الخدمة الاجتماعية. </a:t>
                      </a: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المهارات الواجب توفرها في الأخصائي الاجتماعي.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دور الأخصائي الاجتماعي.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11/ 6/ 1441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أخلاقيات </a:t>
                      </a:r>
                      <a:r>
                        <a:rPr lang="ar-SA" sz="1300" b="1" kern="1200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وجدارات</a:t>
                      </a: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الممارسة المهنية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أ.خلود</a:t>
                      </a:r>
                      <a:r>
                        <a:rPr lang="ar-SA" sz="13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الشهري</a:t>
                      </a:r>
                      <a:endParaRPr lang="en-US" sz="13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خدمة اجتماعية- مدربة معتمدة-مشرفة تدريب ميداني سابقا لطالبات الدراسات الاجتماعية بجامعة الملك سعود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الميثاق الأخلاقي بمهنة الخدمة الاجتماعية.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العهد والميثاق في القرآن الكريم.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الميثاق الأخلاقي المعاصر.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لماذا وضع الميثاق الأخلاقي لمهنة الخدمة الاجتماعية.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القواعد الأخلاقية للميثاق الأخلاقي.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الجدارات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المهنية.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العلاقة بين الجدارة ومستوى الأداء.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 الفنون المطلوبة من الأخصائي الاجتماعي.</a:t>
                      </a: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6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237" y="514740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172200" y="629139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21192"/>
              </p:ext>
            </p:extLst>
          </p:nvPr>
        </p:nvGraphicFramePr>
        <p:xfrm>
          <a:off x="352879" y="1360324"/>
          <a:ext cx="9186844" cy="37123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60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1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4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98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42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مقدمة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083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السبت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14/ 6/ 1441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قراءة موجهة لكتاب</a:t>
                      </a:r>
                      <a:r>
                        <a:rPr lang="ar-SA" sz="1300" b="1" kern="1200" baseline="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العادات العشر للشخصية الناجحة </a:t>
                      </a:r>
                      <a:r>
                        <a:rPr lang="ar-SA" sz="1300" b="1" kern="1200" dirty="0" err="1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د.إبراهيم</a:t>
                      </a: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القعيد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(تكليف)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أ.ريم</a:t>
                      </a:r>
                      <a:r>
                        <a:rPr lang="ar-SA" sz="13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البواردي</a:t>
                      </a:r>
                      <a:endParaRPr lang="en-US" sz="13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مدربة معتمدة- مستشار أسري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عضو مؤسس لنادي كتابي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مفهوم العادة، عناصر العادة، أنواع العادة.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مفهوم النجاح.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مناقشة</a:t>
                      </a:r>
                      <a:r>
                        <a:rPr lang="ar-SA" sz="1300" b="1" kern="1200" baseline="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العادات العشر.</a:t>
                      </a: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46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18/ 6/ 1441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المنهج النبوي في توجيه السلوك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د.حنان</a:t>
                      </a:r>
                      <a:r>
                        <a:rPr lang="ar-SA" sz="13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بابقي</a:t>
                      </a:r>
                      <a:endParaRPr lang="en-US" sz="13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دكتوراه في السنة وعلومها- مدربة معتمدة- عضو الجمعية السعودية للمخترعين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ضوابط التعامل من الهدي النبوي.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أحداث</a:t>
                      </a:r>
                      <a:r>
                        <a:rPr lang="ar-SA" sz="1300" b="1" kern="1200" baseline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النبي هل هي قاصرة على عصره؟ ويمكن تطبيقها؟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خطوات ومراجع معينة للأخذ من المنهل الروي العذب "السنة النبوية "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القواعد لقراءة الأحاديث وتفعيلها في استنباط الهدي النبوي في توجيه السلوك.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25/ 6/ 1441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قانون الأحوال الشخصية 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أ.ياسمين</a:t>
                      </a:r>
                      <a:r>
                        <a:rPr lang="ar-SA" sz="13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الرميخاني</a:t>
                      </a:r>
                      <a:endParaRPr lang="en-US" sz="13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مدربة قانونية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ماهي قضايا الأحوال الشخصية ؟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الفرق بين القضايا المتشابهة في الأحوال الشخصية.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هل هناك قانون للأحوال الشخصية.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آلية النظر في قضايا الأحوال الشخصية.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سبب اختلاف الأحكام في الأحوال الشخصية.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متى تحتاج السائلة الاستشارة القانونية؟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26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7490" y="-54018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538970" y="39185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67624"/>
              </p:ext>
            </p:extLst>
          </p:nvPr>
        </p:nvGraphicFramePr>
        <p:xfrm>
          <a:off x="617764" y="544500"/>
          <a:ext cx="8815234" cy="490758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3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8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45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66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6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مقدمة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السبت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28/ 6/ 1441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حلقة نقاش: المؤسسات المساندة للحقوق الأسرية والاجتماعية 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SA" sz="14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أ.ياسمين</a:t>
                      </a:r>
                      <a:r>
                        <a:rPr lang="ar-SA" sz="14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4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الرميخاني</a:t>
                      </a:r>
                      <a:endParaRPr lang="en-US" sz="14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457200" algn="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 مدربة قانونية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الجهات المرتبطة بقضايا الأحوال الشخصية.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مراكز الإصلاح الأسري.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الشؤون الاجتماعية 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برنامج الأمان الأسري.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صندوق النفقة.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محكمة التنفيذ.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جمعية مودة.</a:t>
                      </a: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88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2/ 7/ 1441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الحقوق والواجبات الأسرية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أ.أسماء</a:t>
                      </a:r>
                      <a:r>
                        <a:rPr lang="ar-SA" sz="14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عبدالرزاق</a:t>
                      </a:r>
                      <a:endParaRPr lang="en-US" sz="14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باحثة وكاتبة في قضايا الأسرة والتنمية، مستشارة أسرية وتربوية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u="none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مدخل للتعامل مع الحقوق: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السكن والمودة والرحمة هي الأصل في الحياة الزوجية.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تعظيم ميثاق الزوجية من تعظيم حرمات الله.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لا تتعد حدود الله في الشؤون الزوجية.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ولا تنسوا الفضل بينكم.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تعفوا أقرب للتقوى.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التراضي والتشاور أساس نجاح شراكة الحياة.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الصلح خير.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التغافل.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وليس الذكر كالأنثى.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ولا تتمنوا ما فضل الله به بعضكم على بعض.</a:t>
                      </a:r>
                    </a:p>
                    <a:p>
                      <a:pPr marL="0" lvl="0" indent="0" rtl="1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SA" sz="1400" b="1" u="none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2- حقوق الزوجة على زوجها. </a:t>
                      </a:r>
                    </a:p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3- حقوق الزوج على زوجته. </a:t>
                      </a:r>
                    </a:p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4- الحقوق في الطلاق. </a:t>
                      </a: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02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326" y="164167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721306" y="257370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71519"/>
              </p:ext>
            </p:extLst>
          </p:nvPr>
        </p:nvGraphicFramePr>
        <p:xfrm>
          <a:off x="952501" y="909892"/>
          <a:ext cx="8472334" cy="37580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66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08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2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2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42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مقدمة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2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9/ 7/ 1441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أنماط الشخصية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أ.خلود</a:t>
                      </a:r>
                      <a:r>
                        <a:rPr lang="ar-SA" sz="14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الفارس</a:t>
                      </a:r>
                      <a:endParaRPr lang="en-US" sz="14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ماجستير علاج اجتماعي-مدربة معتمدة- 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عضو الجمعية السعودية للدراسات الاجتماعية عضو المجلس الاستشاري للاستشارات الأسرية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ماذا يعني نمط شخصيته؟ 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لماذا نتعرف على أنماط الشخصيات؟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تحديد نمط الشخصية بمقياس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mbti</a:t>
                      </a: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اعرف نمط شخصيتك.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التعريف بالأنماط الشخصية.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أبرز سمات كل شخصية.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 يمكن التعامل مع الشخصيات الصعبة.</a:t>
                      </a: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31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السبت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12/ 7/ 1441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الإرشاد الهاتفي أسسه ومبادئه وإجراءاته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د.هند</a:t>
                      </a:r>
                      <a:r>
                        <a:rPr lang="ar-SA" sz="14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المطرود</a:t>
                      </a:r>
                      <a:endParaRPr lang="en-US" sz="14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أستاذ مساعد بقسم الدراسات الإسلامية بجامعة الملك سعود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مستشار أسري  بمركز ثبات للاستشارات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أسباب 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وجود الهاتف الاستشاري.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مهارات الإرشاد الهاتفي.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إجراءات الإرشاد الهاتفي.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محظورات في الإرشاد الهاتفي.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27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tx1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16/ 7/ 1441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14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مهارات الذكاء العاطفي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b="1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د.فاطمة</a:t>
                      </a:r>
                      <a:r>
                        <a:rPr lang="ar-SA" sz="1400" b="1" kern="1200" dirty="0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400" b="1" kern="1200" dirty="0" err="1">
                          <a:solidFill>
                            <a:srgbClr val="017D5D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باعارمة</a:t>
                      </a:r>
                      <a:endParaRPr lang="en-US" sz="1400" b="1" dirty="0">
                        <a:solidFill>
                          <a:srgbClr val="017D5D"/>
                        </a:solidFill>
                        <a:effectLst/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دكتوراه في الإدارة التربوية - مستشار تربوي - مدربة معتمدة في مهارات التفكير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أنواع </a:t>
                      </a:r>
                      <a:r>
                        <a:rPr lang="ar-SA" sz="14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الذكاءات</a:t>
                      </a: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المتعددة. 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 هو الذكاء العاطفي؟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أهمية الذكاء العاطفي.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مكونات الذكاء العاطفي.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مهارات الذكاء العاطفي. </a:t>
                      </a: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37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326" y="164167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721306" y="257370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81089"/>
              </p:ext>
            </p:extLst>
          </p:nvPr>
        </p:nvGraphicFramePr>
        <p:xfrm>
          <a:off x="1404257" y="681292"/>
          <a:ext cx="7610574" cy="523509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13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5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2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93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209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مقدمة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95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23/ 7/ 1441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المقاييس النفسية والاجتماعية و دراسة الحالة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أ.نادية</a:t>
                      </a:r>
                      <a:r>
                        <a:rPr lang="ar-SA" sz="12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2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العوبثاني</a:t>
                      </a:r>
                      <a:endParaRPr lang="en-US" sz="12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أخصائية نفسية- ماجستير علم نفس- ماستر كوتش- خبير قيم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دراسة الحالة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أهمية دراسة الحالة.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مصادر المعلومات في دراسة الحالة.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دراسة الحالة.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صياغة استمارة دراسة الحالة مناسبة للمستشارة.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نموذج لدراسة حالة.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أساليب الدراسة.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المقاييس النفسية </a:t>
                      </a:r>
                      <a:r>
                        <a:rPr lang="ar-SA" sz="13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والاجتماعية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: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مفهوم القياس.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وظائف الاختبارات والمقاييس في الإرشاد.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إيجابيات  المقاييس وسلبياتها.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للاختبارات والمقاييس.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التقارير: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المحاور الأساسية لكتابة التقرير.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نموذج مقترح لكتابة التقرير.</a:t>
                      </a: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1/ 8/  1441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الاضطرابات النفسية وتأثيرها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أ.رقية</a:t>
                      </a:r>
                      <a:r>
                        <a:rPr lang="ar-SA" sz="12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2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قرزي</a:t>
                      </a:r>
                      <a:r>
                        <a:rPr lang="ar-SA" sz="12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12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أخصائية نفسية -مدربة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الاضطراب النفسي.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 هو المريض النفسي؟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حقيقة الاضطراب النفسي.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 هو الفرد السليم؟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أسباب الاضطراب النفسي.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عوامل الخطر للإصابة بالاضطراب النفسي.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تصنيف الاضطرابات النفسية.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أمثلة للاضطرابات النفسية: القلق،</a:t>
                      </a:r>
                    </a:p>
                    <a:p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الوسواس القهري، اضطراب ما بعد الصدمة،</a:t>
                      </a:r>
                    </a:p>
                    <a:p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الاكتئاب، اضطرابات الشخصية، الفصام.</a:t>
                      </a:r>
                      <a:r>
                        <a:rPr lang="ar-SA" sz="13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3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80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326" y="164167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721306" y="257370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41823"/>
              </p:ext>
            </p:extLst>
          </p:nvPr>
        </p:nvGraphicFramePr>
        <p:xfrm>
          <a:off x="609600" y="812239"/>
          <a:ext cx="8815234" cy="42457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13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5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9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68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42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مقدمة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2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8/ 8/ 1441ه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 الطرق التشخيصية والعلاجية في العلاج المعرفي السلوكي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(تكليف)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د.خالد</a:t>
                      </a:r>
                      <a:r>
                        <a:rPr lang="ar-SA" sz="16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بن حمد الجابر 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استشاري طب الأسرة والعلاج النفسي في كلية الطب بالحرس الوطني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كيفية اكتشاف الأفكار والسلوكيات.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تطبيق على سجل الأفكار.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دور الأخصائي الاجتماعي في الحالات النفسية.</a:t>
                      </a: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31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11/ 8/ 1441هـ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ورشة عمل: مهارات تغيير الأفكار والمشاعر السلبية والمعتقدات الخاطئة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أ.إيمان</a:t>
                      </a:r>
                      <a:r>
                        <a:rPr lang="ar-SA" sz="16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الهزاع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الإرشاد النفسي- أخصائية علاج نفسي بمركز أملي للاستشارات-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مدربة معتمدة- مديرة لجنة التنمية الاجتماعية بحي الربيع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الأفكار وعلاقتها بالمشاعر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 تتحكم بالمشاعر؟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تأثير المشاعر على سلوكنا.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الفرق بين المشاعر والانفعالات.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 أحقق الشعور بالسعادة.</a:t>
                      </a: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9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15/ 8/ 1441هـ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إدارة الذات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أ.تهاني</a:t>
                      </a:r>
                      <a:r>
                        <a:rPr lang="ar-SA" sz="16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6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باكيلي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خدمة اجتماعية- محاضرة بجامعة الملك سعود- مدربة معتمدة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sng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1. مفهوم الذات وأنواعها.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الإدارة الذاتية وفوائدها، قواعدها، خصائصها.</a:t>
                      </a:r>
                    </a:p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sng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2. مهارات الإدارة الذاتية: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تحديد الهدف.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التخطيط الشخصي.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إدارة الوقت وترتيب الأولويات.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التفويض الفعال.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إدارة العلاقات.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حل المشاكل بطرق إبداعية.</a:t>
                      </a:r>
                    </a:p>
                    <a:p>
                      <a:pPr marL="0" lvl="0" indent="0" rtl="1">
                        <a:buFont typeface="Wingdings" panose="05000000000000000000" pitchFamily="2" charset="2"/>
                        <a:buNone/>
                      </a:pPr>
                      <a:r>
                        <a:rPr lang="ar-SA" sz="1400" b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3. معوقات الإدارة الذاتية.</a:t>
                      </a:r>
                      <a:r>
                        <a:rPr lang="ar-SA" sz="1400" b="1" u="sng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endParaRPr lang="ar-SA" sz="1400" b="1" u="none" kern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76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326" y="164167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721306" y="257370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18085"/>
              </p:ext>
            </p:extLst>
          </p:nvPr>
        </p:nvGraphicFramePr>
        <p:xfrm>
          <a:off x="838200" y="909892"/>
          <a:ext cx="8586634" cy="461149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35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8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45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38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42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مقدمة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الأربعاء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22/ 8 / 1441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المقابلة الاستشارية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أ.ملك</a:t>
                      </a:r>
                      <a:r>
                        <a:rPr lang="ar-SA" sz="16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الحازمي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أخصائية نفسية-  ماجستير رعاية وصحة نفسية- مدربة معتمدة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أنواع المقابلة ( المبدئية- التشخيصية- العلاجية).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algn="r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خطوات إجراء المقابلة.</a:t>
                      </a:r>
                    </a:p>
                    <a:p>
                      <a:pPr marL="342900" lvl="0" indent="-342900" algn="r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فنيات المقابلة. </a:t>
                      </a: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طرح التساؤل.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الصمت.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الإنصات.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التعاطف.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المواجهة.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عكس المشاعر.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إعادة الصياغة والإيضاح.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التلخيص.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الإنهاء.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0" lvl="0" indent="0" algn="r">
                        <a:buFont typeface="Arial" panose="020B0604020202020204" pitchFamily="34" charset="0"/>
                        <a:buNone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4.   عوامل نجاح المقابلة. </a:t>
                      </a:r>
                      <a:endParaRPr lang="en-US" sz="1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3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2/ 2/ 1442هـ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محاكاة في تقديم الاستشارات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600" b="1" kern="1200" dirty="0" err="1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أ.هالة</a:t>
                      </a:r>
                      <a:r>
                        <a:rPr lang="ar-SA" sz="1600" b="1" kern="1200" dirty="0">
                          <a:solidFill>
                            <a:srgbClr val="339966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الحسن</a:t>
                      </a:r>
                      <a:endParaRPr lang="en-US" sz="1100" b="1" dirty="0"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مدربة معتمدة – مستشار أسري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خبرة في تقديم الاستشارات في عدة جهات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 </a:t>
                      </a: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تعريف الإرشاد الأسري ومهارات الإرشاد.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أهمية الإرشاد الأسري في المجتمع 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القيم الإنسانية والدينية للإرشاد الأسري.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أسباب المشكلات وعوامل التفكك الأسري.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كيف نعمل على تماسك البناء الأسري.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المهارات الأساسية التي يحتاجها المرشد.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ar-SA" sz="1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خبرات مستشار.</a:t>
                      </a: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86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1041400" y="1162812"/>
            <a:ext cx="8297845" cy="26608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457200" rtl="1">
              <a:lnSpc>
                <a:spcPct val="107000"/>
              </a:lnSpc>
              <a:spcAft>
                <a:spcPts val="0"/>
              </a:spcAft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الحمد لله رب العالمين والصلاة والسلام على أشرف الأنبياء والمرسلين، نبينا محمد وعلى آله وصحبه أجمعين ، ومن تبعهم         بإحسان إلى يوم الدين ، أما بعد :</a:t>
            </a:r>
          </a:p>
          <a:p>
            <a:pPr indent="457200">
              <a:lnSpc>
                <a:spcPct val="107000"/>
              </a:lnSpc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فإن من أجلّ نعم الله عز وجل علينا أن سخّرنا لخدمة الدين والوطن ، وقد سعى مركز ثبات للاستشارات بفضل الله لتأهيل 32 مستشارة اجتماعية وفق منهجية علمية من خلال إقامة برنامج</a:t>
            </a:r>
            <a:r>
              <a:rPr lang="ar-SA" sz="24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2400" b="1" dirty="0" err="1">
                <a:solidFill>
                  <a:srgbClr val="FF505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شُوَراء</a:t>
            </a:r>
            <a:r>
              <a:rPr lang="ar-SA" sz="24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استنادا للاحتياج المجتمعي الفعلي.  </a:t>
            </a:r>
          </a:p>
          <a:p>
            <a:pPr indent="457200">
              <a:lnSpc>
                <a:spcPct val="107000"/>
              </a:lnSpc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ويسرنا أن نضع بين أيديكم الكريمة التقرير الختامي للبرنامج، لتقديم صورة تفصيلية وشاملة ، ولتوضيح سير العمل وما تم في كل مرحلة من مراحل البرنامج ،سائلين المولى لنا ولكم القبول .</a:t>
            </a:r>
          </a:p>
          <a:p>
            <a:pPr indent="457200" rtl="1">
              <a:lnSpc>
                <a:spcPct val="107000"/>
              </a:lnSpc>
              <a:spcAft>
                <a:spcPts val="0"/>
              </a:spcAft>
            </a:pPr>
            <a:endParaRPr lang="ar-SA" b="1" dirty="0">
              <a:solidFill>
                <a:srgbClr val="017D5D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>
              <a:lnSpc>
                <a:spcPct val="107000"/>
              </a:lnSpc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                                                                                                                  </a:t>
            </a:r>
            <a:r>
              <a:rPr lang="ar-SA" sz="2400" b="1" dirty="0">
                <a:solidFill>
                  <a:srgbClr val="FF505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إدارة البرنامج</a:t>
            </a:r>
            <a:endParaRPr lang="en-US" sz="2400" b="1" dirty="0">
              <a:solidFill>
                <a:srgbClr val="FF505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237" y="514740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916498" y="629139"/>
            <a:ext cx="1758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المقدمة </a:t>
            </a:r>
          </a:p>
        </p:txBody>
      </p:sp>
    </p:spTree>
    <p:extLst>
      <p:ext uri="{BB962C8B-B14F-4D97-AF65-F5344CB8AC3E}">
        <p14:creationId xmlns:p14="http://schemas.microsoft.com/office/powerpoint/2010/main" val="229001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9326" y="164167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721306" y="257370"/>
            <a:ext cx="25025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جدول البرنامج ومحاوره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73145"/>
              </p:ext>
            </p:extLst>
          </p:nvPr>
        </p:nvGraphicFramePr>
        <p:xfrm>
          <a:off x="1323892" y="1097313"/>
          <a:ext cx="7938934" cy="130688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86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9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534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42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اليوم 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عنوان اللقاء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rgbClr val="990033"/>
                          </a:solidFill>
                          <a:effectLst/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المحاور </a:t>
                      </a:r>
                      <a:endParaRPr lang="en-US" sz="1400" dirty="0">
                        <a:solidFill>
                          <a:srgbClr val="990033"/>
                        </a:solidFill>
                        <a:effectLst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2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الأحد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3/ 2/ 1442ه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حلقة نقاشية في تقديم حلول لنماذج من الاستشارات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 تكليف تابع لدورة المحاكاة)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نماذج من الاستشارات ومناقشة الحلول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31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4/ 5/ 1442هـ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لقاء ختامي+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حلقة نقاشية لمناقشة عدد من الاستشارات مع نخبة من المستشارات 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استضافة مستشارات لتقييم الاستشارات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التكريم 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33320" marR="33320" marT="0" marB="0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0136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23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2" y="366586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80491" y="49735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 الأول</a:t>
            </a:r>
          </a:p>
        </p:txBody>
      </p:sp>
      <p:graphicFrame>
        <p:nvGraphicFramePr>
          <p:cNvPr id="2" name="جدول 7">
            <a:extLst>
              <a:ext uri="{FF2B5EF4-FFF2-40B4-BE49-F238E27FC236}">
                <a16:creationId xmlns="" xmlns:a16="http://schemas.microsoft.com/office/drawing/2014/main" id="{04E34ABE-1A43-4649-9A6A-1BE5A828A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216291"/>
              </p:ext>
            </p:extLst>
          </p:nvPr>
        </p:nvGraphicFramePr>
        <p:xfrm>
          <a:off x="3591155" y="1085546"/>
          <a:ext cx="5999357" cy="4387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4949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404408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مبادئ الخدمة الاجتماعية ودور الأخصائي الاجتماعي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نوال بنت علي  القيسي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محاضرة في كلية الملك فهد الأمنية تخصص جرائم معلوماتية </a:t>
                      </a:r>
                      <a:r>
                        <a:rPr lang="ar-SA" sz="13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– مستشار أسري - مدربة 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معتمدة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/ السبت  (4/ 6/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8:00  إلى</a:t>
                      </a:r>
                      <a:r>
                        <a:rPr lang="ar-SA" sz="1300" b="1" kern="1200" baseline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12:00 صباحا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23</a:t>
                      </a:r>
                      <a:endParaRPr lang="ar-SA" sz="1300" b="1" kern="1200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تتعرف الأخصائية الاجتماعية على نشأة الخدمة الاجتماعية.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تفرق الأخصائية الاجتماعية  بين مفهومي الخدمة الاجتماعية، والأخصائي الاجتماعي.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تُلم الأخصائية الاجتماعية بأهم مبادئ الخدمة الاجتماعية.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توضيح دور الأخصائية الاجتماعية في المجالات المختلفة.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مقدمة عن نشأة الخدمة الاجتماعية.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مفاهيم أساسية ( مفهوم الخدمة الاجتماعية- مفهوم الأخصائية الاجتماعية).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 المبادئ الستة المتفق عليها بين جميع المتخصصين في مجال الخدمة الاجتماعية. </a:t>
                      </a: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المهارات الواجب توفرها في الأخصائي الاجتماعي.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دور الاخصائي الاجتماعي.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التحفيز الفردي والجماعي.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عقد مجموعات المناقشة. 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القيام بأنشطة جماعية.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8F607D1-F270-40E2-AD2A-CCD0E8A40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248336"/>
            <a:ext cx="2034436" cy="2515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ACCFF535-5F37-4396-B3F5-F7BB65203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4" y="3095269"/>
            <a:ext cx="2663692" cy="1997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677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graphicFrame>
        <p:nvGraphicFramePr>
          <p:cNvPr id="2" name="جدول 7">
            <a:extLst>
              <a:ext uri="{FF2B5EF4-FFF2-40B4-BE49-F238E27FC236}">
                <a16:creationId xmlns="" xmlns:a16="http://schemas.microsoft.com/office/drawing/2014/main" id="{DB4FC6AF-CE62-44E3-A711-F3C4119F1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9984"/>
              </p:ext>
            </p:extLst>
          </p:nvPr>
        </p:nvGraphicFramePr>
        <p:xfrm>
          <a:off x="3605456" y="959021"/>
          <a:ext cx="5953109" cy="4951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2653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370456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أخلاقيات وجدارات الممارسة المهنية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أ.خلود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الشهري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خدمة اجتماعية، مدربة معتمدة، مشرفة تدريب ميداني سابقا لطالبات الدراسات الاجتماعية بجامعة الملك سعود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/الأربعاء (11/ 6/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+mj-lt"/>
                        <a:buNone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  إلى 8 مساء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+mj-lt"/>
                        <a:buNone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+mj-lt"/>
                        <a:buNone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تتعرف الأخصائية الاجتماعية على مفهوم الميثاق الأخلاقي.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تتعرف على أهم جدارات الأخصائية الاجتماعية.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تتعرف الاخصائية على أهم الفنون التي يجب أن تمتلكها.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الميثاق الأخلاقي بمهنة الخدمة الاجتماعية.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العهد والميثاق في القرآن الكريم.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الميثاق الأخلاقي المعاصر.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لماذا وضع الميثاق الأخلاقي لمهنة الخدمة الاجتماعية.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القواعد الأخلاقية للميثاق الأخلاقي.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الجدارات  المهنية.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العلاقة بين الجدارة ومستوى الأداء.</a:t>
                      </a:r>
                    </a:p>
                    <a:p>
                      <a:pPr marL="342900" indent="-342900" algn="r"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 الفنون المطلوبة من الأخصائي الاجتماعي.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التحفيز الفردي والجماعي.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عقد مجموعات المناقشة.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القيام بأنشطة جماعية.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3" name="صورة 2" descr="العناوين.png">
            <a:extLst>
              <a:ext uri="{FF2B5EF4-FFF2-40B4-BE49-F238E27FC236}">
                <a16:creationId xmlns="" xmlns:a16="http://schemas.microsoft.com/office/drawing/2014/main" id="{A55BDD66-2C2E-4687-B15E-83ACF976B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72" y="366586"/>
            <a:ext cx="4365628" cy="64807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BA8AA024-2138-4408-82A4-FB428BC6B4A3}"/>
              </a:ext>
            </a:extLst>
          </p:cNvPr>
          <p:cNvSpPr txBox="1"/>
          <p:nvPr/>
        </p:nvSpPr>
        <p:spPr>
          <a:xfrm>
            <a:off x="5480491" y="497356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الثاني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B59BB167-8D24-4E0A-8DCA-F2EF678EAA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14243"/>
            <a:ext cx="2740067" cy="2067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AA17883C-2586-4E96-AF21-575EC6D3AE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3" y="2373742"/>
            <a:ext cx="1863162" cy="1375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="" xmlns:a16="http://schemas.microsoft.com/office/drawing/2014/main" id="{87FA239F-7F01-43DF-B6B4-9EB91389B5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21" y="3832022"/>
            <a:ext cx="1669070" cy="1375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523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877" y="-97501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80491" y="71531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الثالث</a:t>
            </a:r>
          </a:p>
        </p:txBody>
      </p:sp>
      <p:graphicFrame>
        <p:nvGraphicFramePr>
          <p:cNvPr id="2" name="جدول 7">
            <a:extLst>
              <a:ext uri="{FF2B5EF4-FFF2-40B4-BE49-F238E27FC236}">
                <a16:creationId xmlns="" xmlns:a16="http://schemas.microsoft.com/office/drawing/2014/main" id="{1D170280-C691-403E-B767-57468CF98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70517"/>
              </p:ext>
            </p:extLst>
          </p:nvPr>
        </p:nvGraphicFramePr>
        <p:xfrm>
          <a:off x="3661205" y="467813"/>
          <a:ext cx="5999357" cy="5682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46870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252487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اللقاء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مناقشة كتاب العادات العشر ، للدكتور إبراهيم بن حمد القعيد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ريم </a:t>
                      </a:r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البوادري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مدربة معتمدة – مستشار أسري - عضو مؤسس نادي كتابي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السبت (14/ 6/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138992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 إلى 12 صباحا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اللقاء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يصوغ المتدرب مفهوم العادة، الشخصية، النجاح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يعدد المتدرب العادات العشر للشخصية الناجحة.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يقارن المتدرب بين العادات الناجحة والعادات السلبية 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يمارس المتدرب هذه العادات وتصبح جزء من حياته اليومية</a:t>
                      </a: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اللقاء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مفهوم العادة، عناصر العادة، أنواع العادة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مفهوم النجاح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الأولى: السعي للتميز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الثانية: تحديد الأهداف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مواصفات الهدف الجيد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 SMART</a:t>
                      </a: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الثالثة:  ترتيب الأولويات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الرابعة: التخطيط</a:t>
                      </a: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الرابعة: التخطيط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السادسة: إدارة الوقت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السابعة: جهاد النفس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الثامنة:  البراعة الاتصالية</a:t>
                      </a:r>
                      <a:b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</a:b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التاسعة:  التفكير الإيجابي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العادة العاشرة:  التوازن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توزيع العادات على المجموعات لقراءتها وتلخيصها (كليف)، بحيث كل مجموعة  تعرض ملخص العادتين.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8E110B06-31BC-479E-8B3A-CEDDBEDEC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9" y="131675"/>
            <a:ext cx="199800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F9736B8B-06A2-4B56-B45D-B55E41FC1B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5" y="2873864"/>
            <a:ext cx="1657332" cy="220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1A1FF5D6-69FF-4FF1-9056-47278E53B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3" y="2850115"/>
            <a:ext cx="1675144" cy="22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624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8603" y="332995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505338" y="426198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الرابع</a:t>
            </a:r>
          </a:p>
        </p:txBody>
      </p:sp>
      <p:graphicFrame>
        <p:nvGraphicFramePr>
          <p:cNvPr id="2" name="جدول 7">
            <a:extLst>
              <a:ext uri="{FF2B5EF4-FFF2-40B4-BE49-F238E27FC236}">
                <a16:creationId xmlns="" xmlns:a16="http://schemas.microsoft.com/office/drawing/2014/main" id="{3BC49BEC-5886-4F68-B73E-F0EA37400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52311"/>
              </p:ext>
            </p:extLst>
          </p:nvPr>
        </p:nvGraphicFramePr>
        <p:xfrm>
          <a:off x="3366006" y="981067"/>
          <a:ext cx="5999357" cy="40757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4949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404408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326753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المنهج النبوي في توجيه السلوك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حنان بنت عبدالرحمن </a:t>
                      </a:r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بابقي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المسمى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باحثة دكتوراه في السنة وعلومها- مدربة معتمدة – عضو الجمعية السعودية للمخترعين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(18/ 6/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(5-8.30)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تتعرف المتدربة على سمات الهدي النبوي.</a:t>
                      </a: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تتعرف المتدربة على أساليب الإرشاد النبوي.</a:t>
                      </a:r>
                    </a:p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تربط المتدربة بين هدى النبي في الإرشاد مع المنهجية  العلمية في الدراسة الأكاديمية.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ضوابط التعامل مع الهدي النبوي.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أحداث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النبي، هل هي قاصرة على عصره؟ ويمكن تطبيقها؟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خطوات ومراجع معينة للأخذ من المنهل الروي العذب "السنة النبوية "</a:t>
                      </a:r>
                    </a:p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القواعد لقراءة الأحاديث وتفعيلها في استنباط الهدي النبوي في توجيه السلوك.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عرض أحاديث النبي صلى الله عليها وسلم واستنباط قواعد تعديل السلوك.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عرض تجارب المتدربات وربطها مع هدي النبي في تعاملاته.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تفعيل التحفيز الفردي والجماعي.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AEB60AFC-8365-44AF-AADB-DC9D182F6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2" y="887863"/>
            <a:ext cx="2611659" cy="1958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DF7D5C8F-F921-4430-B5CE-9CEBAE80C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42" y="3009316"/>
            <a:ext cx="1526609" cy="2004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57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8603" y="332995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505338" y="426198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الخامس</a:t>
            </a:r>
          </a:p>
        </p:txBody>
      </p:sp>
      <p:graphicFrame>
        <p:nvGraphicFramePr>
          <p:cNvPr id="15" name="جدول 7">
            <a:extLst>
              <a:ext uri="{FF2B5EF4-FFF2-40B4-BE49-F238E27FC236}">
                <a16:creationId xmlns="" xmlns:a16="http://schemas.microsoft.com/office/drawing/2014/main" id="{E71E56C8-9014-48FB-B019-379F5FD2D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25949"/>
              </p:ext>
            </p:extLst>
          </p:nvPr>
        </p:nvGraphicFramePr>
        <p:xfrm>
          <a:off x="3578360" y="981066"/>
          <a:ext cx="5999357" cy="4402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4949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404408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 typeface="+mj-lt"/>
                        <a:buNone/>
                      </a:pPr>
                      <a:r>
                        <a:rPr lang="ar-SA" sz="1200" b="1" kern="1200" dirty="0" smtClean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        عنوان </a:t>
                      </a: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                                قانون </a:t>
                      </a: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الأحوال الشخصية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يــاسمين بــنت أحمد </a:t>
                      </a:r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الـــــرميــخــانـي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المسمى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مدربة قانونية - مؤسس مجموعة (ميزان القانون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law balance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) لنشر الثقافة القانونية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(25/ 6/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4.30- 8.15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أن تعرف المتدربة القضايا الشخصية.</a:t>
                      </a:r>
                    </a:p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تعرف الفرق بين القضايا المتشابهة.</a:t>
                      </a:r>
                    </a:p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تعرف الحالات التي توجه العميل للاستشارة القانونية.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ماهي قضايا الأحوال الشخصية ؟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الفرق بين القضايا المتشابهة في الأحوال الشخصية.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هل هناك قانون للأحوال الشخصية.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آلية النظر في قضايا الأحوال الشخصية.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سبب اختلاف الأحكام في الأحوال الشخصية.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lvl="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متى تحتاج السائلة الاستشارة القانونية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عرض عناصر الحوار.</a:t>
                      </a:r>
                    </a:p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مناقشة المتدربات في بعض العناصر.</a:t>
                      </a:r>
                    </a:p>
                    <a:p>
                      <a:pPr marL="342900" indent="-3429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الرد على استفسارات المتدربات.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17" name="صورة 16">
            <a:extLst>
              <a:ext uri="{FF2B5EF4-FFF2-40B4-BE49-F238E27FC236}">
                <a16:creationId xmlns="" xmlns:a16="http://schemas.microsoft.com/office/drawing/2014/main" id="{07BF7FEB-C04F-4B36-AFE2-B078A3300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1" y="2264864"/>
            <a:ext cx="2819867" cy="241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72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8603" y="332995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505338" y="426198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السادس</a:t>
            </a:r>
          </a:p>
        </p:txBody>
      </p:sp>
      <p:graphicFrame>
        <p:nvGraphicFramePr>
          <p:cNvPr id="7" name="جدول 7">
            <a:extLst>
              <a:ext uri="{FF2B5EF4-FFF2-40B4-BE49-F238E27FC236}">
                <a16:creationId xmlns="" xmlns:a16="http://schemas.microsoft.com/office/drawing/2014/main" id="{A92FE650-C5E7-4522-8100-035F45DEA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647999"/>
              </p:ext>
            </p:extLst>
          </p:nvPr>
        </p:nvGraphicFramePr>
        <p:xfrm>
          <a:off x="3318653" y="981067"/>
          <a:ext cx="5999357" cy="45102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4949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404408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اللقاء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المؤسسات المساندة للحقوق الأسرية والاجتماعية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يــاسمين بــنت أحمد </a:t>
                      </a:r>
                      <a:r>
                        <a:rPr lang="ar-SA" sz="1300" b="1" kern="1200" dirty="0" err="1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الـــــرميــخــانــي</a:t>
                      </a:r>
                      <a:endParaRPr lang="ar-SA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المسمى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مدربة قانونية - مؤسس مجموعة (ميزان القانون 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law balance</a:t>
                      </a: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) لنشر الثقافة القانونية</a:t>
                      </a:r>
                      <a:endParaRPr lang="en-US" sz="13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 (28/ 6/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8.30- 12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اللقاء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معرفة الجهات المختصة لكل حالة وكيفية القيام بالإجراءات والية العمل بها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اللقاء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الجهات المرتبطة بقضايا الأحوال الشخصية.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مراكز الإصلاح الاسري.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الشؤون الاجتماعية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برنامج الأمان الأسري.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صندوق النفقة.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محكمة التنفيذ.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جمعية مودة.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عرض عناصر الحوار.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مناقشة المتدربات في بعض العناصر.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الرد على استفسارات المتدربات.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44013E0B-A30A-4AD6-BC51-9E89687755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r="13322" b="15167"/>
          <a:stretch/>
        </p:blipFill>
        <p:spPr>
          <a:xfrm>
            <a:off x="268844" y="1371600"/>
            <a:ext cx="2683845" cy="1568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51FB1CEE-A6A4-492A-B316-AD4014671A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r="16369" b="14231"/>
          <a:stretch/>
        </p:blipFill>
        <p:spPr>
          <a:xfrm>
            <a:off x="737214" y="3212056"/>
            <a:ext cx="2215475" cy="141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1171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889" y="153020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344104" y="276237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السابع</a:t>
            </a:r>
          </a:p>
        </p:txBody>
      </p:sp>
      <p:graphicFrame>
        <p:nvGraphicFramePr>
          <p:cNvPr id="2" name="جدول 7">
            <a:extLst>
              <a:ext uri="{FF2B5EF4-FFF2-40B4-BE49-F238E27FC236}">
                <a16:creationId xmlns="" xmlns:a16="http://schemas.microsoft.com/office/drawing/2014/main" id="{C9AB13EA-C126-4FB8-826C-4EA7C162C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14052"/>
              </p:ext>
            </p:extLst>
          </p:nvPr>
        </p:nvGraphicFramePr>
        <p:xfrm>
          <a:off x="2299063" y="760557"/>
          <a:ext cx="6759454" cy="50398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74242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130904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  <a:gridCol w="1454308">
                  <a:extLst>
                    <a:ext uri="{9D8B030D-6E8A-4147-A177-3AD203B41FA5}">
                      <a16:colId xmlns="" xmlns:a16="http://schemas.microsoft.com/office/drawing/2014/main" val="23179064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الحقوق والواجبات الشرعية في الأسرة</a:t>
                      </a:r>
                      <a:endParaRPr lang="ar-SA" sz="1200" b="1" kern="1200" dirty="0">
                        <a:solidFill>
                          <a:srgbClr val="017D5D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أسماء عبد الرزاق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المسمى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باحثة وكاتبة في قضايا الأسرة والتنمية، مستشارة أسرية وتربوية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 (2/ 7/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4.30- 8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تعرف المستشارة الحقوق التي تجب لزوج على زوجته، واللاتي لزوجة على زوجها.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rtl="1">
                        <a:buFont typeface="+mj-lt"/>
                        <a:buAutoNum type="arabicPeriod"/>
                      </a:pPr>
                      <a:r>
                        <a:rPr lang="ar-SA" sz="1200" b="1" u="sng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مدخل للتعامل مع الحقوق: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السكن والمودة والرحمة هي الأصل في الحياة الزوجية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تعظيم ميثاق الزوجية من تعظيم حرمات الله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لا تتعد حدود الله في الشؤون الزوجية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ولا تنسوا الفضل بينكم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تعفوا أقرب للتقوى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التراضي والتشاور أساس نجاح شراكة الحياة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الصلح خير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التغافل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وليس الذكر كالأنثى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ولا تتمنوا ما فضل الله به بعضكم على بعض</a:t>
                      </a:r>
                    </a:p>
                    <a:p>
                      <a:pPr marL="0" lvl="0" indent="0" rtl="1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ar-SA" sz="1200" b="1" u="sng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</a:t>
                      </a:r>
                      <a:r>
                        <a:rPr lang="ar-SA" sz="1200" b="1" u="none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 حقوق الزوجة على زوجها </a:t>
                      </a:r>
                    </a:p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none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3- حقوق الزوج على زوجته </a:t>
                      </a:r>
                    </a:p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none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4- الحقوق في الطلاق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 typeface="+mj-lt"/>
                        <a:buNone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endParaRPr lang="ar-SA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Khalid Art bold" pitchFamily="2" charset="-78"/>
                      </a:endParaRPr>
                    </a:p>
                    <a:p>
                      <a:pPr marL="342900" lvl="0" indent="-342900" algn="r" defTabSz="914400" rtl="1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عرض عناصر الحوار.</a:t>
                      </a:r>
                    </a:p>
                    <a:p>
                      <a:pPr marL="342900" lvl="0" indent="-342900" algn="r" defTabSz="914400" rtl="1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مناقشة المتدربات.</a:t>
                      </a:r>
                    </a:p>
                    <a:p>
                      <a:pPr marL="342900" lvl="0" indent="-342900" algn="r" defTabSz="914400" rtl="1" eaLnBrk="1" latinLnBrk="0" hangingPunct="1">
                        <a:buFont typeface="Arial" panose="020B0604020202020204" pitchFamily="34" charset="0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الرد على استفسارات المتدربات.</a:t>
                      </a:r>
                    </a:p>
                    <a:p>
                      <a:pPr marL="0" lv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SA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889" y="153020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344104" y="276237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الثامن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F8AAB7F7-8BC2-41E5-A2B3-3F4821119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0829"/>
              </p:ext>
            </p:extLst>
          </p:nvPr>
        </p:nvGraphicFramePr>
        <p:xfrm>
          <a:off x="3493787" y="806485"/>
          <a:ext cx="5999357" cy="49788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4949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404408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أنماط الشخصية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2B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خلود الفارس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المسمى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علاج اجتماعي- مدربة معتمدة - عضو الجمعية السعودية للدراسات الاجتماعية عضو المجلس الاستشاري للاستشارات الأسرية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 (9/ 7/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4.30 – 8.15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29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تتعرف المتدربة على أنواع الشخصيات وما يميزها وكيفية التعامل مع كل شخصية.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ماذا يعني نمط شخصيته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لماذا نتعرف على أنماط الشخصيات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تحديد نمط الشخصية بمقياس 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mbti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اعرف نمط شخصيتك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التعريف بالأنماط الشخصية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أبرز سمات كل شخصية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ماذا يناسب شخصيتي من مهام وأعمال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ماهي الفائدة من اختلاف الشخصيات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dk1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 يمكن التعامل مع الشخصيات الصعبة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عرض عناصر الحوار.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ورشة عمل للتعرف على نمط شخصية كل متدربة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ورشة عمل للتعرف على الأعمال والمهام التي تناسب شخصية كل متدربة.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الرد على استفسارات المتدربات.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3710B5D6-9A59-4621-BABE-D53F4180D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6" y="360768"/>
            <a:ext cx="2356354" cy="255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C3C0B7A6-0B39-4CE1-9280-35D7436EE1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48"/>
          <a:stretch/>
        </p:blipFill>
        <p:spPr>
          <a:xfrm>
            <a:off x="1171602" y="3217975"/>
            <a:ext cx="1881578" cy="165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50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54731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147935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التاسع</a:t>
            </a:r>
          </a:p>
        </p:txBody>
      </p:sp>
      <p:graphicFrame>
        <p:nvGraphicFramePr>
          <p:cNvPr id="2" name="جدول 7">
            <a:extLst>
              <a:ext uri="{FF2B5EF4-FFF2-40B4-BE49-F238E27FC236}">
                <a16:creationId xmlns="" xmlns:a16="http://schemas.microsoft.com/office/drawing/2014/main" id="{2C1796AA-C742-4F71-8A0D-DF85A2A86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22109"/>
              </p:ext>
            </p:extLst>
          </p:nvPr>
        </p:nvGraphicFramePr>
        <p:xfrm>
          <a:off x="3161211" y="641195"/>
          <a:ext cx="6554002" cy="5059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2813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2573383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  <a:gridCol w="2037806">
                  <a:extLst>
                    <a:ext uri="{9D8B030D-6E8A-4147-A177-3AD203B41FA5}">
                      <a16:colId xmlns="" xmlns:a16="http://schemas.microsoft.com/office/drawing/2014/main" val="440780268"/>
                    </a:ext>
                  </a:extLst>
                </a:gridCol>
              </a:tblGrid>
              <a:tr h="27938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الإرشاد الهاتفي أسسه ومهاراته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د.هند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المطرود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أستاذ مساعد بقسم الدراسات الإسلامية بجامعة الملك سعود، مستشار أسري بمركز ثبات للاستشارات الأسرية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 (12/ 7/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8.30 – 11.15 صباحا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28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350" indent="-514350" algn="r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تقديم الدعم والمساندة النفسية للمسترشد. </a:t>
                      </a:r>
                    </a:p>
                    <a:p>
                      <a:pPr marL="514350" indent="-514350" algn="r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مساعدة المسترشد على تنمية قدراته النفسية والاجتماعية.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أسباب وجود الهاتف الاستشاري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مهارات الإرشاد الهاتفي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الحضور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الاستماع و التركيز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توجيه الأسئلة 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إعادة التصور والتوضيح 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تقديم النصح والتعليمات 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المواجهة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تزويد المسترشد بالموارد.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إجراءات الإرشاد الهاتفي</a:t>
                      </a:r>
                    </a:p>
                    <a:p>
                      <a:pPr marL="432000" lvl="0" indent="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افتتاح المكالمة وبناء الألفة</a:t>
                      </a:r>
                    </a:p>
                    <a:p>
                      <a:pPr marL="43200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مرحلة عرض المشكلة ومناقشتها</a:t>
                      </a:r>
                    </a:p>
                    <a:p>
                      <a:pPr marL="43200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مرحلة الإقفال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محظورات في الإرشاد الهاتفي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-28575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</a:t>
                      </a:r>
                    </a:p>
                    <a:p>
                      <a:pPr marL="342900" lvl="0" indent="-342900" algn="r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تدريب عملي لنماذج لأسئلة إيجابية وأسئلة ممنوعة</a:t>
                      </a:r>
                    </a:p>
                    <a:p>
                      <a:pPr marL="342900" lvl="0" indent="-342900" algn="r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تدريب عملي محاكاة إرشاد هاتفي</a:t>
                      </a:r>
                    </a:p>
                    <a:p>
                      <a:pPr marL="342900" lvl="0" indent="-342900" algn="r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الرد على استفسارات المتدربات</a:t>
                      </a:r>
                    </a:p>
                    <a:p>
                      <a:pPr marL="285750" lvl="0" indent="-285750" algn="r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ar-SA" sz="1200" b="0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85FF9A0E-C9A5-4A0C-AC5F-40329F2729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67" t="39926" r="25833" b="19862"/>
          <a:stretch/>
        </p:blipFill>
        <p:spPr>
          <a:xfrm>
            <a:off x="242287" y="609600"/>
            <a:ext cx="2918924" cy="188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صورة 15">
            <a:extLst>
              <a:ext uri="{FF2B5EF4-FFF2-40B4-BE49-F238E27FC236}">
                <a16:creationId xmlns="" xmlns:a16="http://schemas.microsoft.com/office/drawing/2014/main" id="{96CD6F4B-06F5-48B0-B3C9-0D5D23F5D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15" y="2860623"/>
            <a:ext cx="2609243" cy="146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581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18321"/>
              </p:ext>
            </p:extLst>
          </p:nvPr>
        </p:nvGraphicFramePr>
        <p:xfrm>
          <a:off x="2127548" y="3336132"/>
          <a:ext cx="6336704" cy="15118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62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4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الجهة</a:t>
                      </a:r>
                      <a:r>
                        <a:rPr lang="ar-SA" sz="1800" b="1" baseline="0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 المنفذة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مركز ثبات للاستشارات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الفئة</a:t>
                      </a:r>
                      <a:r>
                        <a:rPr lang="ar-SA" sz="1800" b="1" baseline="0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 المستهدفة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المتخصصات في: الخدمة الاجتماعية، علم اجتماع، علم النفس، دبلوم الإرشاد الأسري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مُعدَّ التقرير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مديرة </a:t>
                      </a:r>
                      <a:r>
                        <a:rPr lang="ar-SA" sz="1800" b="1" kern="1200" dirty="0" err="1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البرنامح</a:t>
                      </a:r>
                      <a:endParaRPr lang="ar-SA" sz="1800" b="1" kern="1200" dirty="0">
                        <a:solidFill>
                          <a:srgbClr val="01AE81"/>
                        </a:solidFill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1800" b="1" dirty="0">
                          <a:solidFill>
                            <a:schemeClr val="bg1"/>
                          </a:solidFill>
                          <a:effectLst/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الجهة المُعد لها التقرير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raditional Arabic" panose="02020603050405020304" pitchFamily="18" charset="-78"/>
                        <a:ea typeface="Calibri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Calibri"/>
                          <a:cs typeface="Traditional Arabic" panose="02020603050405020304" pitchFamily="18" charset="-78"/>
                        </a:rPr>
                        <a:t>مؤسسة  عبدالله بن إبراهيم السبيعي الخيرية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13"/>
          <p:cNvGrpSpPr/>
          <p:nvPr/>
        </p:nvGrpSpPr>
        <p:grpSpPr>
          <a:xfrm flipH="1">
            <a:off x="3350948" y="1633523"/>
            <a:ext cx="2160942" cy="578322"/>
            <a:chOff x="2884317" y="2279514"/>
            <a:chExt cx="2881256" cy="771096"/>
          </a:xfrm>
          <a:solidFill>
            <a:srgbClr val="F4B183"/>
          </a:solidFill>
        </p:grpSpPr>
        <p:sp>
          <p:nvSpPr>
            <p:cNvPr id="7" name="Rectangle 44"/>
            <p:cNvSpPr/>
            <p:nvPr/>
          </p:nvSpPr>
          <p:spPr>
            <a:xfrm flipH="1">
              <a:off x="2884317" y="2280516"/>
              <a:ext cx="966174" cy="770094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" fmla="*/ 0 w 2727503"/>
                <a:gd name="connsiteY0" fmla="*/ 0 h 1414156"/>
                <a:gd name="connsiteX1" fmla="*/ 2419494 w 2727503"/>
                <a:gd name="connsiteY1" fmla="*/ 0 h 1414156"/>
                <a:gd name="connsiteX2" fmla="*/ 2727503 w 2727503"/>
                <a:gd name="connsiteY2" fmla="*/ 1414156 h 1414156"/>
                <a:gd name="connsiteX3" fmla="*/ 0 w 2727503"/>
                <a:gd name="connsiteY3" fmla="*/ 605633 h 1414156"/>
                <a:gd name="connsiteX4" fmla="*/ 0 w 2727503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981777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596766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53637"/>
                <a:gd name="connsiteY0" fmla="*/ 0 h 961768"/>
                <a:gd name="connsiteX1" fmla="*/ 2737127 w 2753637"/>
                <a:gd name="connsiteY1" fmla="*/ 596766 h 961768"/>
                <a:gd name="connsiteX2" fmla="*/ 2753637 w 2753637"/>
                <a:gd name="connsiteY2" fmla="*/ 961768 h 961768"/>
                <a:gd name="connsiteX3" fmla="*/ 0 w 2753637"/>
                <a:gd name="connsiteY3" fmla="*/ 605633 h 961768"/>
                <a:gd name="connsiteX4" fmla="*/ 0 w 2753637"/>
                <a:gd name="connsiteY4" fmla="*/ 0 h 961768"/>
                <a:gd name="connsiteX0" fmla="*/ 0 w 2737127"/>
                <a:gd name="connsiteY0" fmla="*/ 0 h 952243"/>
                <a:gd name="connsiteX1" fmla="*/ 2737127 w 2737127"/>
                <a:gd name="connsiteY1" fmla="*/ 596766 h 952243"/>
                <a:gd name="connsiteX2" fmla="*/ 2734242 w 2737127"/>
                <a:gd name="connsiteY2" fmla="*/ 952243 h 952243"/>
                <a:gd name="connsiteX3" fmla="*/ 0 w 2737127"/>
                <a:gd name="connsiteY3" fmla="*/ 605633 h 952243"/>
                <a:gd name="connsiteX4" fmla="*/ 0 w 2737127"/>
                <a:gd name="connsiteY4" fmla="*/ 0 h 952243"/>
                <a:gd name="connsiteX0" fmla="*/ 0 w 2750715"/>
                <a:gd name="connsiteY0" fmla="*/ 0 h 952243"/>
                <a:gd name="connsiteX1" fmla="*/ 2750715 w 2750715"/>
                <a:gd name="connsiteY1" fmla="*/ 429126 h 952243"/>
                <a:gd name="connsiteX2" fmla="*/ 2734242 w 2750715"/>
                <a:gd name="connsiteY2" fmla="*/ 952243 h 952243"/>
                <a:gd name="connsiteX3" fmla="*/ 0 w 2750715"/>
                <a:gd name="connsiteY3" fmla="*/ 605633 h 952243"/>
                <a:gd name="connsiteX4" fmla="*/ 0 w 2750715"/>
                <a:gd name="connsiteY4" fmla="*/ 0 h 952243"/>
                <a:gd name="connsiteX0" fmla="*/ 0 w 2750715"/>
                <a:gd name="connsiteY0" fmla="*/ 0 h 723643"/>
                <a:gd name="connsiteX1" fmla="*/ 2750715 w 2750715"/>
                <a:gd name="connsiteY1" fmla="*/ 429126 h 723643"/>
                <a:gd name="connsiteX2" fmla="*/ 2747830 w 2750715"/>
                <a:gd name="connsiteY2" fmla="*/ 723643 h 723643"/>
                <a:gd name="connsiteX3" fmla="*/ 0 w 2750715"/>
                <a:gd name="connsiteY3" fmla="*/ 605633 h 723643"/>
                <a:gd name="connsiteX4" fmla="*/ 0 w 2750715"/>
                <a:gd name="connsiteY4" fmla="*/ 0 h 723643"/>
                <a:gd name="connsiteX0" fmla="*/ 0 w 2750715"/>
                <a:gd name="connsiteY0" fmla="*/ 0 h 723643"/>
                <a:gd name="connsiteX1" fmla="*/ 2750715 w 2750715"/>
                <a:gd name="connsiteY1" fmla="*/ 391026 h 723643"/>
                <a:gd name="connsiteX2" fmla="*/ 2747830 w 2750715"/>
                <a:gd name="connsiteY2" fmla="*/ 723643 h 723643"/>
                <a:gd name="connsiteX3" fmla="*/ 0 w 2750715"/>
                <a:gd name="connsiteY3" fmla="*/ 605633 h 723643"/>
                <a:gd name="connsiteX4" fmla="*/ 0 w 2750715"/>
                <a:gd name="connsiteY4" fmla="*/ 0 h 723643"/>
                <a:gd name="connsiteX0" fmla="*/ 0 w 2752254"/>
                <a:gd name="connsiteY0" fmla="*/ 0 h 742693"/>
                <a:gd name="connsiteX1" fmla="*/ 2750715 w 2752254"/>
                <a:gd name="connsiteY1" fmla="*/ 391026 h 742693"/>
                <a:gd name="connsiteX2" fmla="*/ 2752076 w 2752254"/>
                <a:gd name="connsiteY2" fmla="*/ 742693 h 742693"/>
                <a:gd name="connsiteX3" fmla="*/ 0 w 2752254"/>
                <a:gd name="connsiteY3" fmla="*/ 605633 h 742693"/>
                <a:gd name="connsiteX4" fmla="*/ 0 w 2752254"/>
                <a:gd name="connsiteY4" fmla="*/ 0 h 742693"/>
                <a:gd name="connsiteX0" fmla="*/ 0 w 2760622"/>
                <a:gd name="connsiteY0" fmla="*/ 0 h 642680"/>
                <a:gd name="connsiteX1" fmla="*/ 2750715 w 2760622"/>
                <a:gd name="connsiteY1" fmla="*/ 391026 h 642680"/>
                <a:gd name="connsiteX2" fmla="*/ 2760567 w 2760622"/>
                <a:gd name="connsiteY2" fmla="*/ 642680 h 642680"/>
                <a:gd name="connsiteX3" fmla="*/ 0 w 2760622"/>
                <a:gd name="connsiteY3" fmla="*/ 605633 h 642680"/>
                <a:gd name="connsiteX4" fmla="*/ 0 w 2760622"/>
                <a:gd name="connsiteY4" fmla="*/ 0 h 642680"/>
                <a:gd name="connsiteX0" fmla="*/ 0 w 2752252"/>
                <a:gd name="connsiteY0" fmla="*/ 0 h 747455"/>
                <a:gd name="connsiteX1" fmla="*/ 2750715 w 2752252"/>
                <a:gd name="connsiteY1" fmla="*/ 391026 h 747455"/>
                <a:gd name="connsiteX2" fmla="*/ 2752074 w 2752252"/>
                <a:gd name="connsiteY2" fmla="*/ 747455 h 747455"/>
                <a:gd name="connsiteX3" fmla="*/ 0 w 2752252"/>
                <a:gd name="connsiteY3" fmla="*/ 605633 h 747455"/>
                <a:gd name="connsiteX4" fmla="*/ 0 w 2752252"/>
                <a:gd name="connsiteY4" fmla="*/ 0 h 747455"/>
                <a:gd name="connsiteX0" fmla="*/ 0 w 2752252"/>
                <a:gd name="connsiteY0" fmla="*/ 0 h 747455"/>
                <a:gd name="connsiteX1" fmla="*/ 2750715 w 2752252"/>
                <a:gd name="connsiteY1" fmla="*/ 282677 h 747455"/>
                <a:gd name="connsiteX2" fmla="*/ 2752074 w 2752252"/>
                <a:gd name="connsiteY2" fmla="*/ 747455 h 747455"/>
                <a:gd name="connsiteX3" fmla="*/ 0 w 2752252"/>
                <a:gd name="connsiteY3" fmla="*/ 605633 h 747455"/>
                <a:gd name="connsiteX4" fmla="*/ 0 w 2752252"/>
                <a:gd name="connsiteY4" fmla="*/ 0 h 747455"/>
                <a:gd name="connsiteX0" fmla="*/ 0 w 2752252"/>
                <a:gd name="connsiteY0" fmla="*/ 0 h 648135"/>
                <a:gd name="connsiteX1" fmla="*/ 2750715 w 2752252"/>
                <a:gd name="connsiteY1" fmla="*/ 282677 h 648135"/>
                <a:gd name="connsiteX2" fmla="*/ 2752074 w 2752252"/>
                <a:gd name="connsiteY2" fmla="*/ 648135 h 648135"/>
                <a:gd name="connsiteX3" fmla="*/ 0 w 2752252"/>
                <a:gd name="connsiteY3" fmla="*/ 605633 h 648135"/>
                <a:gd name="connsiteX4" fmla="*/ 0 w 2752252"/>
                <a:gd name="connsiteY4" fmla="*/ 0 h 648135"/>
                <a:gd name="connsiteX0" fmla="*/ 0 w 2752252"/>
                <a:gd name="connsiteY0" fmla="*/ 0 h 618791"/>
                <a:gd name="connsiteX1" fmla="*/ 2750715 w 2752252"/>
                <a:gd name="connsiteY1" fmla="*/ 282677 h 618791"/>
                <a:gd name="connsiteX2" fmla="*/ 2752074 w 2752252"/>
                <a:gd name="connsiteY2" fmla="*/ 618791 h 618791"/>
                <a:gd name="connsiteX3" fmla="*/ 0 w 2752252"/>
                <a:gd name="connsiteY3" fmla="*/ 605633 h 618791"/>
                <a:gd name="connsiteX4" fmla="*/ 0 w 2752252"/>
                <a:gd name="connsiteY4" fmla="*/ 0 h 618791"/>
                <a:gd name="connsiteX0" fmla="*/ 0 w 2752252"/>
                <a:gd name="connsiteY0" fmla="*/ 0 h 634592"/>
                <a:gd name="connsiteX1" fmla="*/ 2750715 w 2752252"/>
                <a:gd name="connsiteY1" fmla="*/ 282677 h 634592"/>
                <a:gd name="connsiteX2" fmla="*/ 2752074 w 2752252"/>
                <a:gd name="connsiteY2" fmla="*/ 634592 h 634592"/>
                <a:gd name="connsiteX3" fmla="*/ 0 w 2752252"/>
                <a:gd name="connsiteY3" fmla="*/ 605633 h 634592"/>
                <a:gd name="connsiteX4" fmla="*/ 0 w 2752252"/>
                <a:gd name="connsiteY4" fmla="*/ 0 h 634592"/>
                <a:gd name="connsiteX0" fmla="*/ 0 w 2750715"/>
                <a:gd name="connsiteY0" fmla="*/ 0 h 634592"/>
                <a:gd name="connsiteX1" fmla="*/ 2750715 w 2750715"/>
                <a:gd name="connsiteY1" fmla="*/ 282677 h 634592"/>
                <a:gd name="connsiteX2" fmla="*/ 2747826 w 2750715"/>
                <a:gd name="connsiteY2" fmla="*/ 634592 h 634592"/>
                <a:gd name="connsiteX3" fmla="*/ 0 w 2750715"/>
                <a:gd name="connsiteY3" fmla="*/ 605633 h 634592"/>
                <a:gd name="connsiteX4" fmla="*/ 0 w 2750715"/>
                <a:gd name="connsiteY4" fmla="*/ 0 h 634592"/>
                <a:gd name="connsiteX0" fmla="*/ 0 w 2750715"/>
                <a:gd name="connsiteY0" fmla="*/ 0 h 636849"/>
                <a:gd name="connsiteX1" fmla="*/ 2750715 w 2750715"/>
                <a:gd name="connsiteY1" fmla="*/ 282677 h 636849"/>
                <a:gd name="connsiteX2" fmla="*/ 2743581 w 2750715"/>
                <a:gd name="connsiteY2" fmla="*/ 636849 h 636849"/>
                <a:gd name="connsiteX3" fmla="*/ 0 w 2750715"/>
                <a:gd name="connsiteY3" fmla="*/ 605633 h 636849"/>
                <a:gd name="connsiteX4" fmla="*/ 0 w 2750715"/>
                <a:gd name="connsiteY4" fmla="*/ 0 h 636849"/>
                <a:gd name="connsiteX0" fmla="*/ 0 w 2752252"/>
                <a:gd name="connsiteY0" fmla="*/ 0 h 636849"/>
                <a:gd name="connsiteX1" fmla="*/ 2750715 w 2752252"/>
                <a:gd name="connsiteY1" fmla="*/ 282677 h 636849"/>
                <a:gd name="connsiteX2" fmla="*/ 2752074 w 2752252"/>
                <a:gd name="connsiteY2" fmla="*/ 636849 h 636849"/>
                <a:gd name="connsiteX3" fmla="*/ 0 w 2752252"/>
                <a:gd name="connsiteY3" fmla="*/ 605633 h 636849"/>
                <a:gd name="connsiteX4" fmla="*/ 0 w 2752252"/>
                <a:gd name="connsiteY4" fmla="*/ 0 h 63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2252" h="636849">
                  <a:moveTo>
                    <a:pt x="0" y="0"/>
                  </a:moveTo>
                  <a:lnTo>
                    <a:pt x="2750715" y="282677"/>
                  </a:lnTo>
                  <a:cubicBezTo>
                    <a:pt x="2749753" y="401169"/>
                    <a:pt x="2753036" y="518357"/>
                    <a:pt x="2752074" y="636849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Pentagon 29"/>
            <p:cNvSpPr/>
            <p:nvPr/>
          </p:nvSpPr>
          <p:spPr>
            <a:xfrm>
              <a:off x="3840761" y="2279514"/>
              <a:ext cx="1924812" cy="73628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39"/>
          <p:cNvGrpSpPr/>
          <p:nvPr/>
        </p:nvGrpSpPr>
        <p:grpSpPr>
          <a:xfrm flipH="1">
            <a:off x="3422990" y="2569955"/>
            <a:ext cx="2160942" cy="577571"/>
            <a:chOff x="2884317" y="3102313"/>
            <a:chExt cx="2881256" cy="770094"/>
          </a:xfrm>
        </p:grpSpPr>
        <p:sp>
          <p:nvSpPr>
            <p:cNvPr id="12" name="Rectangle 44"/>
            <p:cNvSpPr/>
            <p:nvPr/>
          </p:nvSpPr>
          <p:spPr>
            <a:xfrm flipH="1" flipV="1">
              <a:off x="2884317" y="3102313"/>
              <a:ext cx="966174" cy="770094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" fmla="*/ 0 w 2727503"/>
                <a:gd name="connsiteY0" fmla="*/ 0 h 1414156"/>
                <a:gd name="connsiteX1" fmla="*/ 2419494 w 2727503"/>
                <a:gd name="connsiteY1" fmla="*/ 0 h 1414156"/>
                <a:gd name="connsiteX2" fmla="*/ 2727503 w 2727503"/>
                <a:gd name="connsiteY2" fmla="*/ 1414156 h 1414156"/>
                <a:gd name="connsiteX3" fmla="*/ 0 w 2727503"/>
                <a:gd name="connsiteY3" fmla="*/ 605633 h 1414156"/>
                <a:gd name="connsiteX4" fmla="*/ 0 w 2727503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981777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37127"/>
                <a:gd name="connsiteY0" fmla="*/ 0 h 1414156"/>
                <a:gd name="connsiteX1" fmla="*/ 2737127 w 2737127"/>
                <a:gd name="connsiteY1" fmla="*/ 596766 h 1414156"/>
                <a:gd name="connsiteX2" fmla="*/ 2727503 w 2737127"/>
                <a:gd name="connsiteY2" fmla="*/ 1414156 h 1414156"/>
                <a:gd name="connsiteX3" fmla="*/ 0 w 2737127"/>
                <a:gd name="connsiteY3" fmla="*/ 605633 h 1414156"/>
                <a:gd name="connsiteX4" fmla="*/ 0 w 2737127"/>
                <a:gd name="connsiteY4" fmla="*/ 0 h 1414156"/>
                <a:gd name="connsiteX0" fmla="*/ 0 w 2753637"/>
                <a:gd name="connsiteY0" fmla="*/ 0 h 961768"/>
                <a:gd name="connsiteX1" fmla="*/ 2737127 w 2753637"/>
                <a:gd name="connsiteY1" fmla="*/ 596766 h 961768"/>
                <a:gd name="connsiteX2" fmla="*/ 2753637 w 2753637"/>
                <a:gd name="connsiteY2" fmla="*/ 961768 h 961768"/>
                <a:gd name="connsiteX3" fmla="*/ 0 w 2753637"/>
                <a:gd name="connsiteY3" fmla="*/ 605633 h 961768"/>
                <a:gd name="connsiteX4" fmla="*/ 0 w 2753637"/>
                <a:gd name="connsiteY4" fmla="*/ 0 h 961768"/>
                <a:gd name="connsiteX0" fmla="*/ 0 w 2737127"/>
                <a:gd name="connsiteY0" fmla="*/ 0 h 952243"/>
                <a:gd name="connsiteX1" fmla="*/ 2737127 w 2737127"/>
                <a:gd name="connsiteY1" fmla="*/ 596766 h 952243"/>
                <a:gd name="connsiteX2" fmla="*/ 2734242 w 2737127"/>
                <a:gd name="connsiteY2" fmla="*/ 952243 h 952243"/>
                <a:gd name="connsiteX3" fmla="*/ 0 w 2737127"/>
                <a:gd name="connsiteY3" fmla="*/ 605633 h 952243"/>
                <a:gd name="connsiteX4" fmla="*/ 0 w 2737127"/>
                <a:gd name="connsiteY4" fmla="*/ 0 h 952243"/>
                <a:gd name="connsiteX0" fmla="*/ 0 w 2750715"/>
                <a:gd name="connsiteY0" fmla="*/ 0 h 952243"/>
                <a:gd name="connsiteX1" fmla="*/ 2750715 w 2750715"/>
                <a:gd name="connsiteY1" fmla="*/ 429126 h 952243"/>
                <a:gd name="connsiteX2" fmla="*/ 2734242 w 2750715"/>
                <a:gd name="connsiteY2" fmla="*/ 952243 h 952243"/>
                <a:gd name="connsiteX3" fmla="*/ 0 w 2750715"/>
                <a:gd name="connsiteY3" fmla="*/ 605633 h 952243"/>
                <a:gd name="connsiteX4" fmla="*/ 0 w 2750715"/>
                <a:gd name="connsiteY4" fmla="*/ 0 h 952243"/>
                <a:gd name="connsiteX0" fmla="*/ 0 w 2750715"/>
                <a:gd name="connsiteY0" fmla="*/ 0 h 723643"/>
                <a:gd name="connsiteX1" fmla="*/ 2750715 w 2750715"/>
                <a:gd name="connsiteY1" fmla="*/ 429126 h 723643"/>
                <a:gd name="connsiteX2" fmla="*/ 2747830 w 2750715"/>
                <a:gd name="connsiteY2" fmla="*/ 723643 h 723643"/>
                <a:gd name="connsiteX3" fmla="*/ 0 w 2750715"/>
                <a:gd name="connsiteY3" fmla="*/ 605633 h 723643"/>
                <a:gd name="connsiteX4" fmla="*/ 0 w 2750715"/>
                <a:gd name="connsiteY4" fmla="*/ 0 h 723643"/>
                <a:gd name="connsiteX0" fmla="*/ 0 w 2750715"/>
                <a:gd name="connsiteY0" fmla="*/ 0 h 723643"/>
                <a:gd name="connsiteX1" fmla="*/ 2750715 w 2750715"/>
                <a:gd name="connsiteY1" fmla="*/ 391026 h 723643"/>
                <a:gd name="connsiteX2" fmla="*/ 2747830 w 2750715"/>
                <a:gd name="connsiteY2" fmla="*/ 723643 h 723643"/>
                <a:gd name="connsiteX3" fmla="*/ 0 w 2750715"/>
                <a:gd name="connsiteY3" fmla="*/ 605633 h 723643"/>
                <a:gd name="connsiteX4" fmla="*/ 0 w 2750715"/>
                <a:gd name="connsiteY4" fmla="*/ 0 h 723643"/>
                <a:gd name="connsiteX0" fmla="*/ 0 w 2752254"/>
                <a:gd name="connsiteY0" fmla="*/ 0 h 742693"/>
                <a:gd name="connsiteX1" fmla="*/ 2750715 w 2752254"/>
                <a:gd name="connsiteY1" fmla="*/ 391026 h 742693"/>
                <a:gd name="connsiteX2" fmla="*/ 2752076 w 2752254"/>
                <a:gd name="connsiteY2" fmla="*/ 742693 h 742693"/>
                <a:gd name="connsiteX3" fmla="*/ 0 w 2752254"/>
                <a:gd name="connsiteY3" fmla="*/ 605633 h 742693"/>
                <a:gd name="connsiteX4" fmla="*/ 0 w 2752254"/>
                <a:gd name="connsiteY4" fmla="*/ 0 h 742693"/>
                <a:gd name="connsiteX0" fmla="*/ 0 w 2760622"/>
                <a:gd name="connsiteY0" fmla="*/ 0 h 642680"/>
                <a:gd name="connsiteX1" fmla="*/ 2750715 w 2760622"/>
                <a:gd name="connsiteY1" fmla="*/ 391026 h 642680"/>
                <a:gd name="connsiteX2" fmla="*/ 2760567 w 2760622"/>
                <a:gd name="connsiteY2" fmla="*/ 642680 h 642680"/>
                <a:gd name="connsiteX3" fmla="*/ 0 w 2760622"/>
                <a:gd name="connsiteY3" fmla="*/ 605633 h 642680"/>
                <a:gd name="connsiteX4" fmla="*/ 0 w 2760622"/>
                <a:gd name="connsiteY4" fmla="*/ 0 h 642680"/>
                <a:gd name="connsiteX0" fmla="*/ 0 w 2752252"/>
                <a:gd name="connsiteY0" fmla="*/ 0 h 747455"/>
                <a:gd name="connsiteX1" fmla="*/ 2750715 w 2752252"/>
                <a:gd name="connsiteY1" fmla="*/ 391026 h 747455"/>
                <a:gd name="connsiteX2" fmla="*/ 2752074 w 2752252"/>
                <a:gd name="connsiteY2" fmla="*/ 747455 h 747455"/>
                <a:gd name="connsiteX3" fmla="*/ 0 w 2752252"/>
                <a:gd name="connsiteY3" fmla="*/ 605633 h 747455"/>
                <a:gd name="connsiteX4" fmla="*/ 0 w 2752252"/>
                <a:gd name="connsiteY4" fmla="*/ 0 h 747455"/>
                <a:gd name="connsiteX0" fmla="*/ 0 w 2752252"/>
                <a:gd name="connsiteY0" fmla="*/ 0 h 747455"/>
                <a:gd name="connsiteX1" fmla="*/ 2750715 w 2752252"/>
                <a:gd name="connsiteY1" fmla="*/ 282677 h 747455"/>
                <a:gd name="connsiteX2" fmla="*/ 2752074 w 2752252"/>
                <a:gd name="connsiteY2" fmla="*/ 747455 h 747455"/>
                <a:gd name="connsiteX3" fmla="*/ 0 w 2752252"/>
                <a:gd name="connsiteY3" fmla="*/ 605633 h 747455"/>
                <a:gd name="connsiteX4" fmla="*/ 0 w 2752252"/>
                <a:gd name="connsiteY4" fmla="*/ 0 h 747455"/>
                <a:gd name="connsiteX0" fmla="*/ 0 w 2752252"/>
                <a:gd name="connsiteY0" fmla="*/ 0 h 648135"/>
                <a:gd name="connsiteX1" fmla="*/ 2750715 w 2752252"/>
                <a:gd name="connsiteY1" fmla="*/ 282677 h 648135"/>
                <a:gd name="connsiteX2" fmla="*/ 2752074 w 2752252"/>
                <a:gd name="connsiteY2" fmla="*/ 648135 h 648135"/>
                <a:gd name="connsiteX3" fmla="*/ 0 w 2752252"/>
                <a:gd name="connsiteY3" fmla="*/ 605633 h 648135"/>
                <a:gd name="connsiteX4" fmla="*/ 0 w 2752252"/>
                <a:gd name="connsiteY4" fmla="*/ 0 h 648135"/>
                <a:gd name="connsiteX0" fmla="*/ 0 w 2752252"/>
                <a:gd name="connsiteY0" fmla="*/ 0 h 618791"/>
                <a:gd name="connsiteX1" fmla="*/ 2750715 w 2752252"/>
                <a:gd name="connsiteY1" fmla="*/ 282677 h 618791"/>
                <a:gd name="connsiteX2" fmla="*/ 2752074 w 2752252"/>
                <a:gd name="connsiteY2" fmla="*/ 618791 h 618791"/>
                <a:gd name="connsiteX3" fmla="*/ 0 w 2752252"/>
                <a:gd name="connsiteY3" fmla="*/ 605633 h 618791"/>
                <a:gd name="connsiteX4" fmla="*/ 0 w 2752252"/>
                <a:gd name="connsiteY4" fmla="*/ 0 h 618791"/>
                <a:gd name="connsiteX0" fmla="*/ 0 w 2752252"/>
                <a:gd name="connsiteY0" fmla="*/ 0 h 634592"/>
                <a:gd name="connsiteX1" fmla="*/ 2750715 w 2752252"/>
                <a:gd name="connsiteY1" fmla="*/ 282677 h 634592"/>
                <a:gd name="connsiteX2" fmla="*/ 2752074 w 2752252"/>
                <a:gd name="connsiteY2" fmla="*/ 634592 h 634592"/>
                <a:gd name="connsiteX3" fmla="*/ 0 w 2752252"/>
                <a:gd name="connsiteY3" fmla="*/ 605633 h 634592"/>
                <a:gd name="connsiteX4" fmla="*/ 0 w 2752252"/>
                <a:gd name="connsiteY4" fmla="*/ 0 h 634592"/>
                <a:gd name="connsiteX0" fmla="*/ 0 w 2750715"/>
                <a:gd name="connsiteY0" fmla="*/ 0 h 634592"/>
                <a:gd name="connsiteX1" fmla="*/ 2750715 w 2750715"/>
                <a:gd name="connsiteY1" fmla="*/ 282677 h 634592"/>
                <a:gd name="connsiteX2" fmla="*/ 2747826 w 2750715"/>
                <a:gd name="connsiteY2" fmla="*/ 634592 h 634592"/>
                <a:gd name="connsiteX3" fmla="*/ 0 w 2750715"/>
                <a:gd name="connsiteY3" fmla="*/ 605633 h 634592"/>
                <a:gd name="connsiteX4" fmla="*/ 0 w 2750715"/>
                <a:gd name="connsiteY4" fmla="*/ 0 h 634592"/>
                <a:gd name="connsiteX0" fmla="*/ 0 w 2750715"/>
                <a:gd name="connsiteY0" fmla="*/ 0 h 636849"/>
                <a:gd name="connsiteX1" fmla="*/ 2750715 w 2750715"/>
                <a:gd name="connsiteY1" fmla="*/ 282677 h 636849"/>
                <a:gd name="connsiteX2" fmla="*/ 2743581 w 2750715"/>
                <a:gd name="connsiteY2" fmla="*/ 636849 h 636849"/>
                <a:gd name="connsiteX3" fmla="*/ 0 w 2750715"/>
                <a:gd name="connsiteY3" fmla="*/ 605633 h 636849"/>
                <a:gd name="connsiteX4" fmla="*/ 0 w 2750715"/>
                <a:gd name="connsiteY4" fmla="*/ 0 h 636849"/>
                <a:gd name="connsiteX0" fmla="*/ 0 w 2752252"/>
                <a:gd name="connsiteY0" fmla="*/ 0 h 636849"/>
                <a:gd name="connsiteX1" fmla="*/ 2750715 w 2752252"/>
                <a:gd name="connsiteY1" fmla="*/ 282677 h 636849"/>
                <a:gd name="connsiteX2" fmla="*/ 2752074 w 2752252"/>
                <a:gd name="connsiteY2" fmla="*/ 636849 h 636849"/>
                <a:gd name="connsiteX3" fmla="*/ 0 w 2752252"/>
                <a:gd name="connsiteY3" fmla="*/ 605633 h 636849"/>
                <a:gd name="connsiteX4" fmla="*/ 0 w 2752252"/>
                <a:gd name="connsiteY4" fmla="*/ 0 h 63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2252" h="636849">
                  <a:moveTo>
                    <a:pt x="0" y="0"/>
                  </a:moveTo>
                  <a:lnTo>
                    <a:pt x="2750715" y="282677"/>
                  </a:lnTo>
                  <a:cubicBezTo>
                    <a:pt x="2749753" y="401169"/>
                    <a:pt x="2753036" y="518357"/>
                    <a:pt x="2752074" y="636849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Pentagon 30"/>
            <p:cNvSpPr/>
            <p:nvPr/>
          </p:nvSpPr>
          <p:spPr>
            <a:xfrm>
              <a:off x="3840761" y="3136118"/>
              <a:ext cx="1924812" cy="736289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5452640" y="1344437"/>
            <a:ext cx="1897638" cy="1897392"/>
            <a:chOff x="587329" y="1823069"/>
            <a:chExt cx="2530184" cy="25298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Oval 15"/>
            <p:cNvSpPr/>
            <p:nvPr/>
          </p:nvSpPr>
          <p:spPr>
            <a:xfrm flipH="1">
              <a:off x="587329" y="1823069"/>
              <a:ext cx="2530184" cy="2529856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23"/>
            <p:cNvSpPr/>
            <p:nvPr/>
          </p:nvSpPr>
          <p:spPr>
            <a:xfrm flipH="1">
              <a:off x="873973" y="2109676"/>
              <a:ext cx="1956896" cy="1956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7" name="Inhaltsplatzhalter 4"/>
          <p:cNvSpPr txBox="1">
            <a:spLocks/>
          </p:cNvSpPr>
          <p:nvPr/>
        </p:nvSpPr>
        <p:spPr>
          <a:xfrm>
            <a:off x="3014500" y="1746830"/>
            <a:ext cx="1844802" cy="284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Wingdings" panose="05000000000000000000" pitchFamily="2" charset="2"/>
              <a:buNone/>
            </a:pP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1441/6/4 هـ</a:t>
            </a:r>
            <a:endParaRPr lang="en-US" sz="1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Inhaltsplatzhalter 4"/>
          <p:cNvSpPr txBox="1">
            <a:spLocks/>
          </p:cNvSpPr>
          <p:nvPr/>
        </p:nvSpPr>
        <p:spPr>
          <a:xfrm>
            <a:off x="2896918" y="2698205"/>
            <a:ext cx="1844802" cy="284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buFont typeface="Wingdings" panose="05000000000000000000" pitchFamily="2" charset="2"/>
              <a:buNone/>
            </a:pPr>
            <a:r>
              <a:rPr lang="ar-S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1442/5/4 هـ</a:t>
            </a:r>
            <a:endParaRPr lang="en-US" sz="1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717850" y="2031523"/>
            <a:ext cx="13642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مدة البرنامج</a:t>
            </a:r>
          </a:p>
          <a:p>
            <a:pPr algn="ctr"/>
            <a:endParaRPr lang="ar-SA" sz="2800" b="1" dirty="0">
              <a:solidFill>
                <a:srgbClr val="017D5D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012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54731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147935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العاشر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26EC0DC2-7990-45E1-9F76-1C4B78C62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0435"/>
              </p:ext>
            </p:extLst>
          </p:nvPr>
        </p:nvGraphicFramePr>
        <p:xfrm>
          <a:off x="3319271" y="892831"/>
          <a:ext cx="5999357" cy="43830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94949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4404408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مهارات الذكاء العاطفي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فاطمة </a:t>
                      </a:r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باعارمة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المسمى</a:t>
                      </a:r>
                      <a:r>
                        <a:rPr lang="ar-SA" sz="1300" b="1" kern="1200" baseline="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دكتوراه في الإدارة التربوية- مستشار تربوي – مدربة معتمدة في مهارات التفكير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 (16/ 7/ 1441هـ)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4.30 – 8.15 مساء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28 متدربة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 متدربات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تتعرف المتدربة على  أهمية الذكاء العاطفي ،  ومهارات تفعيل الذكاء العاطفي في الحياة الاجتماعية والعملية.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أنواع </a:t>
                      </a:r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الذكاءات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المتعددة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هو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الذكاء العاطفي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أهمية الذكاء العاطفي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مكونات الذكاء العاطفي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مهارات الذكاء العاطفي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المناقشة 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تدريب العدسة المكبرة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ورش عمل لعرض  بعض المهارات 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تجارب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2EAC1A17-6EB1-490F-8470-DCE0E4E1ED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0"/>
          <a:stretch/>
        </p:blipFill>
        <p:spPr>
          <a:xfrm>
            <a:off x="751114" y="264553"/>
            <a:ext cx="2125000" cy="1608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="" xmlns:a16="http://schemas.microsoft.com/office/drawing/2014/main" id="{1DF394D4-30FC-42F4-8E34-85D2CACC7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4" y="2046625"/>
            <a:ext cx="1763658" cy="158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صورة 17">
            <a:extLst>
              <a:ext uri="{FF2B5EF4-FFF2-40B4-BE49-F238E27FC236}">
                <a16:creationId xmlns="" xmlns:a16="http://schemas.microsoft.com/office/drawing/2014/main" id="{5DEFD77B-DA1A-46CB-AA87-78F22EB05E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6"/>
          <a:stretch/>
        </p:blipFill>
        <p:spPr>
          <a:xfrm>
            <a:off x="1491115" y="3769381"/>
            <a:ext cx="1602496" cy="136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181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54731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147935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الحادي عشر</a:t>
            </a:r>
          </a:p>
        </p:txBody>
      </p:sp>
      <p:graphicFrame>
        <p:nvGraphicFramePr>
          <p:cNvPr id="2" name="جدول 7">
            <a:extLst>
              <a:ext uri="{FF2B5EF4-FFF2-40B4-BE49-F238E27FC236}">
                <a16:creationId xmlns="" xmlns:a16="http://schemas.microsoft.com/office/drawing/2014/main" id="{D8FBF9CF-18FA-48FA-BDEA-79BC8C621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25025"/>
              </p:ext>
            </p:extLst>
          </p:nvPr>
        </p:nvGraphicFramePr>
        <p:xfrm>
          <a:off x="2560320" y="611362"/>
          <a:ext cx="6628827" cy="50703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08187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357154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  <a:gridCol w="1763486">
                  <a:extLst>
                    <a:ext uri="{9D8B030D-6E8A-4147-A177-3AD203B41FA5}">
                      <a16:colId xmlns="" xmlns:a16="http://schemas.microsoft.com/office/drawing/2014/main" val="61914280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للقاء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المقاييس النفسية والاجتماعية ودراسة الحالة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نادية </a:t>
                      </a:r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العوبثاني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المسمى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أخصائية نفسية - ماجستير علم نفس - ماستر كوتش - خبير قيم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 (23/ 7/ 1441هـ)، </a:t>
                      </a:r>
                      <a:r>
                        <a:rPr lang="ar-SA" sz="1200" kern="1200" dirty="0">
                          <a:solidFill>
                            <a:srgbClr val="990033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 عن بعد برنامج الزوم) </a:t>
                      </a:r>
                      <a:endParaRPr lang="ar-SA" sz="1200" b="1" kern="1200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4.30 – 8.15 مساء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 متدربة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256136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 تتعرف المتدربة وتمارس أسلوب دراسة الحالة وتطبيقاتها في الإرشاد وتقديم الاستشارة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200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دراسة الحالة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أهمية دراسة الحالة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مصادر المعلومات في دراسة الحالة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دراسة الحالة.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صياغة استمارة دراسة الحالة مناسبة للمستشارة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نموذج لدراسة حالة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أساليب الدراسة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المقاييس النفسية الاجتماعية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مفهوم القياس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وظائف الاختبارات والمقاييس في الإرشاد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إيجابيات  المقاييس وسلبياتها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عرض للاختبارات والمقاييس 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إعداد التقارير 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المحاور الأساسية لكتابة التقرير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نموذج مقترح لكتابة التقرير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: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المناقشة 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ورش عمل لصياغة استمارة دراسة الحالة 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نموذج مقترح لكتابة التقرير </a:t>
                      </a:r>
                    </a:p>
                    <a:p>
                      <a:pPr marL="685800" lvl="1" indent="-342900" rtl="1">
                        <a:buFont typeface="+mj-lt"/>
                        <a:buAutoNum type="arabicPeriod"/>
                      </a:pP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72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الثاني عشر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9FF5C59B-76BB-4183-B19E-8E4A15AF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15994"/>
              </p:ext>
            </p:extLst>
          </p:nvPr>
        </p:nvGraphicFramePr>
        <p:xfrm>
          <a:off x="4049486" y="989412"/>
          <a:ext cx="5269142" cy="43708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605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644537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الاضطرابات النفسية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وفاء </a:t>
                      </a:r>
                      <a:r>
                        <a:rPr lang="ar-SA" sz="12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القرزي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أخصائية نفسية في مجموعة توافق النفس للعلاج والإرشاد النفسي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 ( 1/ 8/ 1442هـ)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4- 8 م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معرفة الاضطرابات النفسية وكيفية التعامل معها.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الاضطراب النفسي.</a:t>
                      </a:r>
                    </a:p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 هو المريض النفسي؟</a:t>
                      </a:r>
                    </a:p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حقيقة الاضطراب النفسي.</a:t>
                      </a:r>
                    </a:p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 هو الفرد السليم؟</a:t>
                      </a:r>
                    </a:p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أسباب الاضطراب النفسي</a:t>
                      </a:r>
                    </a:p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عوامل الخطر للإصابة بالاضطراب النفسي.</a:t>
                      </a:r>
                    </a:p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تصنيف الاضطرابات النفسية.</a:t>
                      </a:r>
                    </a:p>
                    <a:p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أمثلة للاضطرابات النفسية: القلق، الوسواس القهري، اضطراب ما بعد الصدمة، الاكتئاب، اضطرابات الشخصية، الفصام.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التدريبات – النقاش – العرض المرئي – المحاضرة المباشرة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B3C2FEFE-25C7-4B70-A13D-77E7FE54C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3" y="471970"/>
            <a:ext cx="2484976" cy="179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AF8B7AEE-BAB6-4969-83A1-B70C58F11E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7" y="2450817"/>
            <a:ext cx="3066735" cy="1956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372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الثالث عشر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9FF5C59B-76BB-4183-B19E-8E4A15AF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26515"/>
              </p:ext>
            </p:extLst>
          </p:nvPr>
        </p:nvGraphicFramePr>
        <p:xfrm>
          <a:off x="3735977" y="1120042"/>
          <a:ext cx="5582651" cy="39456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21267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861384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العلاج المعرفي السلوكي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د. خالد بن حمد الجابر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استشاري طب أسرة والعلاج النفسي في كلية الطب بالحرس الوطني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-8/ 8/ 1441هـ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4.30-7.30 </a:t>
                      </a:r>
                      <a:r>
                        <a:rPr lang="ar-SA" sz="1300" b="1" kern="1200" dirty="0">
                          <a:solidFill>
                            <a:srgbClr val="990033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 عن بعد برنامج الزوم)</a:t>
                      </a:r>
                      <a:endParaRPr lang="ar-SA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اكتشاف السلوكيات النفسية.</a:t>
                      </a:r>
                    </a:p>
                    <a:p>
                      <a:pPr marL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التطبيق العملي على سجل الأفكار.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كيفية اكتشاف الأفكار والسلوكيات.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تطبيق على سجل الأفكار.</a:t>
                      </a:r>
                    </a:p>
                    <a:p>
                      <a:pPr marL="285750" lvl="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دور الأخصائي الاجتماعي في الحالات النفسية.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طرح المادة العلمية والمناقشة بعد كل محور. 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تطبيق عملي على سجل الأفكار.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عرض نماذج من الحالات ومناقشتها.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67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الرابع عشر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9FF5C59B-76BB-4183-B19E-8E4A15AF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90431"/>
              </p:ext>
            </p:extLst>
          </p:nvPr>
        </p:nvGraphicFramePr>
        <p:xfrm>
          <a:off x="4049486" y="989412"/>
          <a:ext cx="5269142" cy="39593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605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644537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اللقاء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ورشة عمل/ </a:t>
                      </a:r>
                      <a:r>
                        <a:rPr lang="ar-SA" sz="12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مهارات تغيير الأفكار والمشاعر السلبية والمعتقدات الخاطئة</a:t>
                      </a:r>
                    </a:p>
                    <a:p>
                      <a:pPr algn="ctr" rtl="1"/>
                      <a:endParaRPr lang="ar-SA" sz="1200" b="1" dirty="0">
                        <a:solidFill>
                          <a:srgbClr val="01AE8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إيمان الهزاع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ماجستير الإرشاد النفسي – أخصائي علاج نفسي بمركز أملي للاستشارات 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مدربة معتمة –مديرة لجنة التنمية الاجتماعية بحي الربيع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 – 11/ 8 / 1441هـ </a:t>
                      </a:r>
                      <a:r>
                        <a:rPr lang="ar-SA" sz="1200" b="1" kern="1200" dirty="0">
                          <a:solidFill>
                            <a:srgbClr val="990033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 عن بعد برنامج الزوم)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6-9 مساء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133994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اللقاء 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معرفة الطريقة الصحيحة إدارة المشاعر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اللقاء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الافكار وعلاقتها بالمشاعر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 تتحكم بالمشاعر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تأثير المشاعر على سلوكنا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الفرق بين المشاعر والانفعالات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 أحقق الشعور بالسعادة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التدريبات – النقاش – العرض المرئي – المحاضرة المباشرة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7FB13CC4-343D-4D28-8100-1AA411359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0" y="445844"/>
            <a:ext cx="3190539" cy="240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ED646464-94DA-45B3-9E38-DA5546543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4" y="3280651"/>
            <a:ext cx="1520735" cy="175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65BBA143-6BA8-499A-8D76-4862BFA549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0" y="3299481"/>
            <a:ext cx="1443715" cy="107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24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9900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الخامس عشر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9FF5C59B-76BB-4183-B19E-8E4A15AF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65065"/>
              </p:ext>
            </p:extLst>
          </p:nvPr>
        </p:nvGraphicFramePr>
        <p:xfrm>
          <a:off x="4049486" y="989412"/>
          <a:ext cx="5269142" cy="51503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605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644537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إدارة الذات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أ. تهاني بنت </a:t>
                      </a:r>
                      <a:r>
                        <a:rPr lang="ar-SA" sz="13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علي </a:t>
                      </a:r>
                      <a:r>
                        <a:rPr lang="ar-SA" sz="1300" b="1" kern="1200" dirty="0" err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باكيلي</a:t>
                      </a:r>
                      <a:endParaRPr lang="ar-SA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المديرة التنفيذية لمركز التوجيه والإرشاد الطلابي بعمادة شؤون الطالبات بجامعة الملك سعود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- 15/ 8/ 1441هـ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4.30- 8:30  </a:t>
                      </a:r>
                      <a:r>
                        <a:rPr lang="ar-SA" sz="1300" b="1" kern="1200" dirty="0">
                          <a:solidFill>
                            <a:srgbClr val="990033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 عن بعد برنامج الزوم)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منهجية بناء المهارات الذاتية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300" b="1" u="sng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مفهوم الذات وأنواعها</a:t>
                      </a:r>
                    </a:p>
                    <a:p>
                      <a:pPr marL="285750" lvl="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الإدارة الذاتية وفوائدها، قواعدها، خصائصها.</a:t>
                      </a:r>
                    </a:p>
                    <a:p>
                      <a:pPr marL="0" lvl="0" indent="0" rtl="1">
                        <a:buFont typeface="Arial" panose="020B0604020202020204" pitchFamily="34" charset="0"/>
                        <a:buNone/>
                      </a:pPr>
                      <a:r>
                        <a:rPr lang="ar-SA" sz="1300" b="1" u="sng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مهارات الادارة الذاتية:</a:t>
                      </a:r>
                    </a:p>
                    <a:p>
                      <a:pPr marL="285750" lvl="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تحديد الهدف.</a:t>
                      </a:r>
                    </a:p>
                    <a:p>
                      <a:pPr marL="285750" lvl="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التخطيط الشخصي.</a:t>
                      </a:r>
                    </a:p>
                    <a:p>
                      <a:pPr marL="285750" lvl="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إدارة الوقت وترتيب الأولويات.</a:t>
                      </a:r>
                    </a:p>
                    <a:p>
                      <a:pPr marL="285750" lvl="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التفويض الفعال.</a:t>
                      </a:r>
                    </a:p>
                    <a:p>
                      <a:pPr marL="285750" lvl="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غدارة العلاقات.</a:t>
                      </a:r>
                    </a:p>
                    <a:p>
                      <a:pPr marL="285750" lvl="0" indent="-285750" rtl="1">
                        <a:buFont typeface="Wingdings" panose="05000000000000000000" pitchFamily="2" charset="2"/>
                        <a:buChar char="v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مهارة حل المشاكل بطرق إبداعية.</a:t>
                      </a:r>
                    </a:p>
                    <a:p>
                      <a:pPr marL="0" lvl="0" indent="0" rtl="1">
                        <a:buFont typeface="Wingdings" panose="05000000000000000000" pitchFamily="2" charset="2"/>
                        <a:buNone/>
                      </a:pPr>
                      <a:r>
                        <a:rPr lang="ar-SA" sz="1300" b="1" u="sng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معوقات الإدارة الذاتية.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طرح المادة العلمية والمناقشة. </a:t>
                      </a:r>
                    </a:p>
                    <a:p>
                      <a:pPr marL="342900" indent="-342900" algn="r">
                        <a:buFont typeface="+mj-lt"/>
                        <a:buAutoNum type="arabicPeriod"/>
                      </a:pPr>
                      <a:r>
                        <a:rPr lang="ar-SA" sz="1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أنشطة ووسائل تدريبية.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F98B93AB-AE59-4DF0-8A3E-632E09C9AC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3"/>
          <a:stretch/>
        </p:blipFill>
        <p:spPr>
          <a:xfrm>
            <a:off x="204233" y="337759"/>
            <a:ext cx="3585142" cy="210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7E8433EA-81F9-4208-ABAB-2C54B7798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4" y="2425200"/>
            <a:ext cx="3120799" cy="227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93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السادس عشر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9FF5C59B-76BB-4183-B19E-8E4A15AF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23236"/>
              </p:ext>
            </p:extLst>
          </p:nvPr>
        </p:nvGraphicFramePr>
        <p:xfrm>
          <a:off x="3553097" y="897971"/>
          <a:ext cx="5765531" cy="51023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77654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987877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مهارة المقابلة الاستشارية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ملك الحازمي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أخصائية نفسية ماجستير رعاية وصحة نفسية - مدربة معتمدة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الأربعاء 22/ 8 / 1441هـ </a:t>
                      </a:r>
                      <a:r>
                        <a:rPr lang="ar-SA" sz="1200" b="1" kern="1200" dirty="0">
                          <a:solidFill>
                            <a:srgbClr val="990033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( عن بعد برنامج الزوم)</a:t>
                      </a:r>
                      <a:endParaRPr lang="ar-SA" sz="12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4- 8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معرفة مهارات المقابلة في الإرشاد والعلاج النفسي.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أنواع المقابلة ( المبدئية – التشخيصية - العلاجية).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خطوات إجراء المقابلة.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فنيات المقابلة: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طرح التساؤل.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الصمت.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الإنصات.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التعاطف.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المواجهة.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عكس المشاعر.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إعادة الصياغة الإيضاح.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التلخيص.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الإنهاء.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عوامل نجاح المقابلة. </a:t>
                      </a:r>
                      <a:endParaRPr lang="en-US" sz="1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التدريبات – النقاش – العرض المرئي – المحاضرة المباشرة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78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السابع عشر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9FF5C59B-76BB-4183-B19E-8E4A15AF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92561"/>
              </p:ext>
            </p:extLst>
          </p:nvPr>
        </p:nvGraphicFramePr>
        <p:xfrm>
          <a:off x="4049486" y="989412"/>
          <a:ext cx="5269142" cy="448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605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644537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محاكاة في تقديم الاستشارات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اسم المدربة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هالة الحسن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70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الوصف الوظيفي للمدربة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المستشارة الأسرية  وأخصائية نفسية في مجموعة توافق النفس للعلاج والإرشاد النفسي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15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السبت ( 2/ 2 1442هـ)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4- 7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الدورة </a:t>
                      </a:r>
                    </a:p>
                    <a:p>
                      <a:pPr algn="ctr" rtl="1"/>
                      <a:endParaRPr lang="ar-SA" sz="1300" b="1" kern="1200" dirty="0">
                        <a:solidFill>
                          <a:srgbClr val="01AE8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تدريب المتدربات على آلية ودراسة وتحليل المشكلات الزوجية والأسرية</a:t>
                      </a:r>
                      <a:endParaRPr lang="en-US" sz="13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محاور الدورة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تعريف الإرشاد الأسري ومهارات الإرشاد.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أهمية الإرشاد الأسري في المجتمع.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القيم الإنسانية والدينية للإرشاد الأسري.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أسباب المشكلات وعوامل التفكك الأسري.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كيف نعمل علي تماسك البناء الأسري.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المهارات الأساسية التي يحتاجها المرشد.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خبرات مستشارة.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التدريبات – النقاش – العرض المرئي – المحاضرة المباشرة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58F7B1C1-1C0E-40DA-B778-9014434F5A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4"/>
          <a:stretch/>
        </p:blipFill>
        <p:spPr>
          <a:xfrm>
            <a:off x="1673407" y="3104208"/>
            <a:ext cx="1793274" cy="2246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0AD41EA7-CE67-49A2-A16D-9FDCCB79DA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5"/>
          <a:stretch/>
        </p:blipFill>
        <p:spPr>
          <a:xfrm>
            <a:off x="705394" y="342511"/>
            <a:ext cx="2338708" cy="2675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2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الثامن عشر</a:t>
            </a:r>
          </a:p>
        </p:txBody>
      </p:sp>
      <p:graphicFrame>
        <p:nvGraphicFramePr>
          <p:cNvPr id="3" name="جدول 7">
            <a:extLst>
              <a:ext uri="{FF2B5EF4-FFF2-40B4-BE49-F238E27FC236}">
                <a16:creationId xmlns="" xmlns:a16="http://schemas.microsoft.com/office/drawing/2014/main" id="{9FF5C59B-76BB-4183-B19E-8E4A15AF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57338"/>
              </p:ext>
            </p:extLst>
          </p:nvPr>
        </p:nvGraphicFramePr>
        <p:xfrm>
          <a:off x="3749496" y="989412"/>
          <a:ext cx="5569132" cy="2712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7099">
                  <a:extLst>
                    <a:ext uri="{9D8B030D-6E8A-4147-A177-3AD203B41FA5}">
                      <a16:colId xmlns="" xmlns:a16="http://schemas.microsoft.com/office/drawing/2014/main" val="332101987"/>
                    </a:ext>
                  </a:extLst>
                </a:gridCol>
                <a:gridCol w="3852033">
                  <a:extLst>
                    <a:ext uri="{9D8B030D-6E8A-4147-A177-3AD203B41FA5}">
                      <a16:colId xmlns="" xmlns:a16="http://schemas.microsoft.com/office/drawing/2014/main" val="79460650"/>
                    </a:ext>
                  </a:extLst>
                </a:gridCol>
              </a:tblGrid>
              <a:tr h="426348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عنوان اللقاء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حلقة نقاشية في تقديم حلول لنماذج من الاستشارات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( تكليف تابع لدورة المحاكاة)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895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يوم وتاريخ الدورة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الأحد ( 3/ 2/ 1442هـ)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752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الوقت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4- 7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8986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الحضور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</a:t>
                      </a:r>
                      <a:endParaRPr lang="ar-SA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144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المتغيبات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 smtClean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--</a:t>
                      </a:r>
                      <a:endParaRPr lang="ar-SA" sz="13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963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أهداف اللقاء </a:t>
                      </a:r>
                    </a:p>
                    <a:p>
                      <a:pPr algn="ctr" rtl="1"/>
                      <a:endParaRPr lang="ar-SA" sz="1300" b="1" kern="1200" dirty="0">
                        <a:solidFill>
                          <a:srgbClr val="01AE8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3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تدريب المتدربات على تحليل المشكلات الزوجية والأسرية ووضع الحلول المناسبة</a:t>
                      </a:r>
                      <a:endParaRPr lang="en-US" sz="13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3226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آلية سير اللقاء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       تم استعراض المشكلات والحلول المقترحة ومناقشتها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21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1300" b="1" kern="1200" dirty="0">
                          <a:solidFill>
                            <a:srgbClr val="01AE8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طرق التدريب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3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التدريبات – النقاش – العرض المرئي – المحاضرة المباشرة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926081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58F7B1C1-1C0E-40DA-B778-9014434F5A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4"/>
          <a:stretch/>
        </p:blipFill>
        <p:spPr>
          <a:xfrm>
            <a:off x="1673407" y="3104208"/>
            <a:ext cx="1793274" cy="2246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0AD41EA7-CE67-49A2-A16D-9FDCCB79DA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5"/>
          <a:stretch/>
        </p:blipFill>
        <p:spPr>
          <a:xfrm>
            <a:off x="705394" y="342511"/>
            <a:ext cx="2338708" cy="2675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7136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337759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47197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اللقاء التاسع عشر ( اللقاء الختامي)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E3150C55-AF39-4C57-9FAF-0D70622A1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39" y="1067846"/>
            <a:ext cx="4365628" cy="511984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8BBA02FA-0FD9-4BAC-A046-D48C8A861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5" r="1813" b="9774"/>
          <a:stretch/>
        </p:blipFill>
        <p:spPr>
          <a:xfrm>
            <a:off x="389467" y="471970"/>
            <a:ext cx="1965275" cy="264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="" xmlns:a16="http://schemas.microsoft.com/office/drawing/2014/main" id="{2B2DE2B6-21F1-4665-876C-F02CD5B0F2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72" y="471970"/>
            <a:ext cx="1984167" cy="264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="" xmlns:a16="http://schemas.microsoft.com/office/drawing/2014/main" id="{A5E94E76-E4DB-4708-9610-C6BDCB0185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/>
          <a:stretch/>
        </p:blipFill>
        <p:spPr>
          <a:xfrm>
            <a:off x="474265" y="2986896"/>
            <a:ext cx="1653909" cy="248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صورة 16">
            <a:extLst>
              <a:ext uri="{FF2B5EF4-FFF2-40B4-BE49-F238E27FC236}">
                <a16:creationId xmlns="" xmlns:a16="http://schemas.microsoft.com/office/drawing/2014/main" id="{BC6B447E-E035-40BA-99D9-4D9936A8E4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39" y="3117525"/>
            <a:ext cx="2235025" cy="298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55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62104"/>
              </p:ext>
            </p:extLst>
          </p:nvPr>
        </p:nvGraphicFramePr>
        <p:xfrm>
          <a:off x="3537763" y="961095"/>
          <a:ext cx="4368290" cy="48577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841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4145">
                  <a:extLst>
                    <a:ext uri="{9D8B030D-6E8A-4147-A177-3AD203B41FA5}">
                      <a16:colId xmlns="" xmlns:a16="http://schemas.microsoft.com/office/drawing/2014/main" val="371676609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العنوان</a:t>
                      </a:r>
                      <a:endParaRPr lang="en-US" sz="1600" b="1" kern="1200" dirty="0">
                        <a:solidFill>
                          <a:srgbClr val="33876F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الصفحة</a:t>
                      </a:r>
                      <a:endParaRPr lang="en-US" sz="1400" b="1" kern="1200" dirty="0">
                        <a:solidFill>
                          <a:srgbClr val="33876F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786821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المقدمة </a:t>
                      </a:r>
                      <a:endParaRPr lang="en-US" sz="1600" b="1" kern="1200" dirty="0">
                        <a:solidFill>
                          <a:srgbClr val="33876F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400" b="1" kern="1200" dirty="0">
                        <a:solidFill>
                          <a:srgbClr val="33876F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التعريف بالبرنامج</a:t>
                      </a:r>
                      <a:endParaRPr lang="en-US" sz="1600" b="1" kern="1200" dirty="0">
                        <a:solidFill>
                          <a:srgbClr val="33876F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400" b="1" kern="1200" dirty="0">
                        <a:solidFill>
                          <a:srgbClr val="33876F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kumimoji="0"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إحصائيات عامة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kumimoji="0"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مميزات البرنامج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9203178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kumimoji="0"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هيكلة فريق العمل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مهام وأدوار فريق العمل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571529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مراحل العمل على البرنامج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13</a:t>
                      </a:r>
                      <a:endParaRPr lang="en-US" sz="1400" b="1" kern="1200" dirty="0">
                        <a:solidFill>
                          <a:srgbClr val="33876F"/>
                        </a:solidFill>
                        <a:effectLst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أسماء المتدربات ومؤهلاتهن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5790724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جدول البرنامج ومحاوره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58217945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تفاصيل اللقاءات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الإيجابيات والسلبيات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402856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مقترحات تطويرية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16726712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تقييم البرنامج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325678893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ar-SA" sz="16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الخاتمة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kern="1200" dirty="0">
                          <a:solidFill>
                            <a:srgbClr val="33876F"/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DCAC1">
                            <a:tint val="66000"/>
                            <a:satMod val="160000"/>
                          </a:srgbClr>
                        </a:gs>
                        <a:gs pos="50000">
                          <a:srgbClr val="CDCAC1">
                            <a:tint val="44500"/>
                            <a:satMod val="160000"/>
                          </a:srgbClr>
                        </a:gs>
                        <a:gs pos="100000">
                          <a:srgbClr val="CDCAC1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691827019"/>
                  </a:ext>
                </a:extLst>
              </a:tr>
            </a:tbl>
          </a:graphicData>
        </a:graphic>
      </p:graphicFrame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976" y="355414"/>
            <a:ext cx="436562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604024" y="49943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محتوى التقرير</a:t>
            </a:r>
          </a:p>
        </p:txBody>
      </p:sp>
    </p:spTree>
    <p:extLst>
      <p:ext uri="{BB962C8B-B14F-4D97-AF65-F5344CB8AC3E}">
        <p14:creationId xmlns:p14="http://schemas.microsoft.com/office/powerpoint/2010/main" val="4210031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54731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147935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الإيجابيات والسلبيات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2AF0331F-A117-42D1-8B05-6903854DFA25}"/>
              </a:ext>
            </a:extLst>
          </p:cNvPr>
          <p:cNvSpPr txBox="1"/>
          <p:nvPr/>
        </p:nvSpPr>
        <p:spPr>
          <a:xfrm>
            <a:off x="2416629" y="796007"/>
            <a:ext cx="6400800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الإيجابيات: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انسحاب المشاركات في البرنامج.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التزام المشاركات بالحضور والانصراف في الأوقات المحددة للبرنامج.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تميز المشاركات في البرنامج من حيث الخبرات والمؤهل العلمي.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كفاءة المدربات المقدمات للبرنامج.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تسلسل اللقاءات ومناسبتها للفئة.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تكوين علاقات مهنية وخبرات </a:t>
            </a:r>
            <a:r>
              <a:rPr lang="ar-SA" sz="2400" b="1" i="0" dirty="0">
                <a:solidFill>
                  <a:schemeClr val="accent4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 المتدربات.</a:t>
            </a:r>
            <a:endParaRPr lang="ar-SA" sz="2400" b="1" dirty="0">
              <a:solidFill>
                <a:schemeClr val="accent4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dirty="0"/>
          </a:p>
          <a:p>
            <a:r>
              <a:rPr lang="ar-SA" sz="2400" b="1" u="sng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السلبيات والمعوقات: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بعض الحقائب التدريبية للمدربات مختصرة جدا.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الانقطاع المؤقت بسبب جائحة كورونا.</a:t>
            </a:r>
          </a:p>
          <a:p>
            <a:endParaRPr lang="ar-SA" sz="2400" b="1" dirty="0">
              <a:solidFill>
                <a:schemeClr val="accent4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072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433497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526701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مقترحات تطويرية وتوصيات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2AF0331F-A117-42D1-8B05-6903854DFA25}"/>
              </a:ext>
            </a:extLst>
          </p:cNvPr>
          <p:cNvSpPr txBox="1"/>
          <p:nvPr/>
        </p:nvSpPr>
        <p:spPr>
          <a:xfrm>
            <a:off x="2258705" y="1364623"/>
            <a:ext cx="7184573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التركيز على تخصص الخدمة الاجتماعية فقط.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إضافة يوم أنشطة في الجدول الزمني للبرنامج لزيادة التعارف بين عضوات المجموعات.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زيادة عدد الأيام لبعض اللقاءات مثل: أنماط الشخصية، المنهج النبوي في توجيه السلوك.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تخصيص يوم في جدول اللقاءات للبرنامج القادم للمستفيدات لإثراء الخبرات المهنية.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تخصيص تكليف في جدول البرنامج القادم " يوم تطبيقي"  بزيارة مراكز للاستشارات من قبل المتدربات وإعداد تقرير بذلك.</a:t>
            </a:r>
          </a:p>
          <a:p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38241C0A-DE4D-4C63-A67C-C85C91FDF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17" y="4838205"/>
            <a:ext cx="2331271" cy="131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429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433497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526701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التقييم العام للبرنامج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2BF8B93-7380-439E-9037-07AC8E32E1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-3884" b="-1"/>
          <a:stretch/>
        </p:blipFill>
        <p:spPr>
          <a:xfrm>
            <a:off x="2037806" y="1515066"/>
            <a:ext cx="7280822" cy="313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22556B69-C811-4B3B-8A42-C59EE2168E03}"/>
              </a:ext>
            </a:extLst>
          </p:cNvPr>
          <p:cNvSpPr txBox="1"/>
          <p:nvPr/>
        </p:nvSpPr>
        <p:spPr>
          <a:xfrm>
            <a:off x="5458117" y="1013608"/>
            <a:ext cx="3600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(1)ضعيف، (2) مقبول، (3) جيد، (4) جيد جداً، (5) ممتاز</a:t>
            </a:r>
          </a:p>
        </p:txBody>
      </p:sp>
    </p:spTree>
    <p:extLst>
      <p:ext uri="{BB962C8B-B14F-4D97-AF65-F5344CB8AC3E}">
        <p14:creationId xmlns:p14="http://schemas.microsoft.com/office/powerpoint/2010/main" val="139937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433497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526701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التقييم العام للبرنامج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22556B69-C811-4B3B-8A42-C59EE2168E03}"/>
              </a:ext>
            </a:extLst>
          </p:cNvPr>
          <p:cNvSpPr txBox="1"/>
          <p:nvPr/>
        </p:nvSpPr>
        <p:spPr>
          <a:xfrm>
            <a:off x="5458117" y="1013608"/>
            <a:ext cx="3600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(1)ضعيف، (2) مقبول، (3) جيد، (4) جيد جداً، (5) ممتاز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8FD8B6EF-56E4-4C82-850F-E0B93121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43" y="1705164"/>
            <a:ext cx="7506748" cy="313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02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433497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526701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التقييم العام للبرنامج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22556B69-C811-4B3B-8A42-C59EE2168E03}"/>
              </a:ext>
            </a:extLst>
          </p:cNvPr>
          <p:cNvSpPr txBox="1"/>
          <p:nvPr/>
        </p:nvSpPr>
        <p:spPr>
          <a:xfrm>
            <a:off x="5458117" y="1013608"/>
            <a:ext cx="3600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(1)ضعيف، (2) مقبول، (3) جيد، (4) جيد جداً، (5) ممتاز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B0FA700B-C110-441C-B77D-D561A8DFE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80" y="1730207"/>
            <a:ext cx="7506748" cy="3057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53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433497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526701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التقييم العام للبرنامج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="" xmlns:a16="http://schemas.microsoft.com/office/drawing/2014/main" id="{22556B69-C811-4B3B-8A42-C59EE2168E03}"/>
              </a:ext>
            </a:extLst>
          </p:cNvPr>
          <p:cNvSpPr txBox="1"/>
          <p:nvPr/>
        </p:nvSpPr>
        <p:spPr>
          <a:xfrm>
            <a:off x="5458117" y="1013608"/>
            <a:ext cx="36004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(1)ضعيف، (2) مقبول، (3) جيد، (4) جيد جداً، (5) ممتاز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4CB62AB1-13A5-4943-A136-5A8FA42C6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7" y="1890498"/>
            <a:ext cx="7373379" cy="3077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91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5" name="صورة 4" descr="العناوين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000" y="433497"/>
            <a:ext cx="4365628" cy="64807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58117" y="526701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إيجابيات البرنامج من وجهة نظر المتدربات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="" xmlns:a16="http://schemas.microsoft.com/office/drawing/2014/main" id="{7FA23F47-BE48-452D-9ADC-931A4984468E}"/>
              </a:ext>
            </a:extLst>
          </p:cNvPr>
          <p:cNvSpPr txBox="1"/>
          <p:nvPr/>
        </p:nvSpPr>
        <p:spPr>
          <a:xfrm>
            <a:off x="2931104" y="1186952"/>
            <a:ext cx="640080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اختيار مدربات متميزات يقدمن الدورة.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تنظيم وتنسيق مدة البرنامج ووقته وجميع تفاصيله رائعة ولم نشعر بالملل أبدًا.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الأستاذات القائمات على إدارة البرنامج وكانوا معنا وتابعوا معنا رائعات ولهم إسهام كبير في نجاحه واستمراره واستمرارية حضور المتدربات بفضل الله.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برنامج كان متكامل ومتميز في طرح المواضيع المحفزة في مجال الاستشارات غير الكوكبة اللي ضمتها من المستشارات والأُستاذات القائمات عليه.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إثراء معلوماتنا وتطبيق عملي للمنهج النظري.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البرنامج جمع العديد من التخصصات تحت سقف واحد والتي تفيدنا كمرشدات.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تنوع الدورات والمدربات، اللقاء يوم في الأسبوع.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التسلسل في إعداد الدورة ممتاز جداً وكذلك الأسماء التي قدمت الدورة يعدون مكسب لنا كمتدربات كذلك التوقيت مناسب كون هناك موظفات.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موضوعاته مرتبطة بشكل كبير بتخصصاتنا وسلاسة البرنامج وترابط فريق العمل.</a:t>
            </a:r>
          </a:p>
          <a:p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E0E78398-4380-4091-A7EE-0761ABDC24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20" y="4197903"/>
            <a:ext cx="1262969" cy="207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0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1041400" y="1277429"/>
            <a:ext cx="8297845" cy="3648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457200" rtl="1">
              <a:lnSpc>
                <a:spcPct val="107000"/>
              </a:lnSpc>
              <a:spcAft>
                <a:spcPts val="0"/>
              </a:spcAft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ختامًا </a:t>
            </a:r>
            <a:r>
              <a:rPr lang="ar-SA" b="1" dirty="0" smtClean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نشكر 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الله على ما منّ به علينا من توفيق وتيسير لإنجاز هذا البرنامج، وشكرنا </a:t>
            </a:r>
            <a:r>
              <a:rPr lang="ar-SA" b="1" dirty="0" smtClean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لمتدرباتنا المواظبات 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على الحضور </a:t>
            </a:r>
            <a:r>
              <a:rPr lang="ar-SA" b="1" dirty="0" smtClean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والالتزام بالتكاليف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، وللمدربات المتميزات على تقديمهن المواد العلمية، وترحيبهن باستقبال جميع استفسارات المتدربات حتى بعد انتهاء البرنامج.</a:t>
            </a:r>
          </a:p>
          <a:p>
            <a:pPr indent="457200" rtl="1">
              <a:lnSpc>
                <a:spcPct val="107000"/>
              </a:lnSpc>
              <a:spcAft>
                <a:spcPts val="0"/>
              </a:spcAft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كما نتوّجه بالشكر وصادق الدعاء </a:t>
            </a:r>
            <a:r>
              <a:rPr lang="ar-SA" sz="2400" b="1" dirty="0">
                <a:solidFill>
                  <a:srgbClr val="FF505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لمؤسسة عبدالله بن إبراهيم السبيعي الخيرية 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على ما قدّمته لنا من دعم كريم، و</a:t>
            </a:r>
            <a:r>
              <a:rPr lang="ar-SA" b="1" dirty="0" smtClean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لسعادة 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المشرف على المشروع </a:t>
            </a:r>
            <a:r>
              <a:rPr lang="ar-SA" sz="2400" b="1" dirty="0">
                <a:solidFill>
                  <a:srgbClr val="FF505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الأستاذ الفاضل هيثم الحجي 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على كريم مساندته لتحقيق أهداف المشروع والوصول إلى أفضل النتائج.</a:t>
            </a:r>
          </a:p>
          <a:p>
            <a:pPr indent="457200" rtl="1">
              <a:lnSpc>
                <a:spcPct val="107000"/>
              </a:lnSpc>
              <a:spcAft>
                <a:spcPts val="0"/>
              </a:spcAft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وبفضل الله يسعى مركزنا للإعداد لبرنامج </a:t>
            </a:r>
            <a:r>
              <a:rPr lang="ar-SA" b="1" dirty="0" err="1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شوراء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(2)،لاسيما بعد نجاح </a:t>
            </a:r>
            <a:r>
              <a:rPr lang="ar-SA" b="1" dirty="0" err="1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شوراء</a:t>
            </a: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(1) ، ولما لمسناه من حاجة الميدان لذلك، وحاجة المتخصصات في المجال للاستفادة من أهل الخبرة والكفاءات المتميزة .</a:t>
            </a:r>
          </a:p>
          <a:p>
            <a:pPr indent="457200" rtl="1">
              <a:lnSpc>
                <a:spcPct val="107000"/>
              </a:lnSpc>
              <a:spcAft>
                <a:spcPts val="0"/>
              </a:spcAft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هذا والله نسأل أن يوفق كل من ساهم معنا لتحقيق الأهداف المرجوة، وأن يبارك هذا العمل ويجعله امتدادا لصالح أعمالكم.</a:t>
            </a:r>
          </a:p>
          <a:p>
            <a:pPr>
              <a:lnSpc>
                <a:spcPct val="107000"/>
              </a:lnSpc>
            </a:pPr>
            <a:endParaRPr lang="ar-SA" b="1" dirty="0">
              <a:solidFill>
                <a:srgbClr val="017D5D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>
              <a:lnSpc>
                <a:spcPct val="107000"/>
              </a:lnSpc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                                                                                                                  </a:t>
            </a:r>
            <a:r>
              <a:rPr lang="ar-SA" sz="2400" b="1" dirty="0">
                <a:solidFill>
                  <a:srgbClr val="FF5050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إدارة البرنامج</a:t>
            </a:r>
            <a:endParaRPr lang="en-US" sz="2400" b="1" dirty="0">
              <a:solidFill>
                <a:srgbClr val="FF5050"/>
              </a:solidFill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237" y="514740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916498" y="629139"/>
            <a:ext cx="1758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الخاتمة </a:t>
            </a:r>
          </a:p>
        </p:txBody>
      </p:sp>
    </p:spTree>
    <p:extLst>
      <p:ext uri="{BB962C8B-B14F-4D97-AF65-F5344CB8AC3E}">
        <p14:creationId xmlns:p14="http://schemas.microsoft.com/office/powerpoint/2010/main" val="259177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3300014" y="1988840"/>
            <a:ext cx="5472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شُوَراء</a:t>
            </a:r>
            <a:r>
              <a:rPr lang="ar-SA" sz="20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بضم الشين وفتح الواو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019203" y="3136965"/>
            <a:ext cx="714394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SA" sz="20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تأهيل مستشارات اجتماعيات في المجالات الاجتماعية، والنفسية، والقانونية وفق منهجية علمية.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0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تطوير مهارات المستفيدات لتقديم الاستشارات.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0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تلبية حاجة المجتمع لمستشارات متخصصات في مجال الخدمة.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261844" y="4848488"/>
            <a:ext cx="69847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19 لقاء من تاريخ ( 7-6-1441هـ وحتى 4-5-1442ه)</a:t>
            </a:r>
          </a:p>
          <a:p>
            <a:pPr algn="r" rtl="1"/>
            <a:r>
              <a:rPr lang="ar-SA" sz="2000" b="1" dirty="0">
                <a:solidFill>
                  <a:srgbClr val="017D5D"/>
                </a:solidFill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</a:p>
        </p:txBody>
      </p:sp>
      <p:pic>
        <p:nvPicPr>
          <p:cNvPr id="8" name="صورة 7" descr="العناوين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113" y="1412776"/>
            <a:ext cx="3285508" cy="64807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7113240" y="1527175"/>
            <a:ext cx="1659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اسم البرنامج</a:t>
            </a:r>
          </a:p>
        </p:txBody>
      </p:sp>
      <p:pic>
        <p:nvPicPr>
          <p:cNvPr id="12" name="صورة 11" descr="العناوين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54" y="2388950"/>
            <a:ext cx="3285508" cy="648072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6897215" y="2526821"/>
            <a:ext cx="20914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البرنامج</a:t>
            </a:r>
          </a:p>
        </p:txBody>
      </p:sp>
      <p:pic>
        <p:nvPicPr>
          <p:cNvPr id="14" name="صورة 13" descr="العناوين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112" y="4221088"/>
            <a:ext cx="3285508" cy="64807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7113239" y="4335487"/>
            <a:ext cx="1659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مدة البرنامج</a:t>
            </a:r>
          </a:p>
        </p:txBody>
      </p:sp>
      <p:pic>
        <p:nvPicPr>
          <p:cNvPr id="16" name="صورة 15" descr="العناوين.pn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6776" y="692696"/>
            <a:ext cx="4365628" cy="648072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3368824" y="836712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التعريف بالبرنامج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>
          <a:xfrm>
            <a:off x="715592" y="836712"/>
            <a:ext cx="1384779" cy="1265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42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49" y="0"/>
            <a:ext cx="9906000" cy="6858000"/>
          </a:xfrm>
        </p:spPr>
      </p:pic>
      <p:sp>
        <p:nvSpPr>
          <p:cNvPr id="5" name="مستطيل 4"/>
          <p:cNvSpPr/>
          <p:nvPr/>
        </p:nvSpPr>
        <p:spPr>
          <a:xfrm>
            <a:off x="0" y="3289112"/>
            <a:ext cx="7884000" cy="252000"/>
          </a:xfrm>
          <a:prstGeom prst="rect">
            <a:avLst/>
          </a:prstGeom>
          <a:solidFill>
            <a:srgbClr val="F2CE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منحني 5"/>
          <p:cNvSpPr/>
          <p:nvPr/>
        </p:nvSpPr>
        <p:spPr>
          <a:xfrm rot="10800000">
            <a:off x="0" y="1797745"/>
            <a:ext cx="2647666" cy="1318278"/>
          </a:xfrm>
          <a:prstGeom prst="bentArrow">
            <a:avLst>
              <a:gd name="adj1" fmla="val 15950"/>
              <a:gd name="adj2" fmla="val 7975"/>
              <a:gd name="adj3" fmla="val 0"/>
              <a:gd name="adj4" fmla="val 88612"/>
            </a:avLst>
          </a:prstGeom>
          <a:solidFill>
            <a:srgbClr val="6969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" name="سهم منحني 6"/>
          <p:cNvSpPr/>
          <p:nvPr/>
        </p:nvSpPr>
        <p:spPr>
          <a:xfrm rot="10800000">
            <a:off x="-12" y="1425815"/>
            <a:ext cx="5172512" cy="1836000"/>
          </a:xfrm>
          <a:prstGeom prst="bentArrow">
            <a:avLst>
              <a:gd name="adj1" fmla="val 11154"/>
              <a:gd name="adj2" fmla="val 5577"/>
              <a:gd name="adj3" fmla="val 0"/>
              <a:gd name="adj4" fmla="val 100000"/>
            </a:avLst>
          </a:prstGeom>
          <a:solidFill>
            <a:srgbClr val="01AE8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" name="سهم منحني 7"/>
          <p:cNvSpPr/>
          <p:nvPr/>
        </p:nvSpPr>
        <p:spPr>
          <a:xfrm rot="10800000" flipV="1">
            <a:off x="11526" y="3548677"/>
            <a:ext cx="7050928" cy="834312"/>
          </a:xfrm>
          <a:prstGeom prst="bentArrow">
            <a:avLst>
              <a:gd name="adj1" fmla="val 12116"/>
              <a:gd name="adj2" fmla="val 5387"/>
              <a:gd name="adj3" fmla="val 0"/>
              <a:gd name="adj4" fmla="val 87249"/>
            </a:avLst>
          </a:prstGeom>
          <a:solidFill>
            <a:srgbClr val="017D5D"/>
          </a:solidFill>
          <a:ln>
            <a:noFill/>
          </a:ln>
          <a:effectLst>
            <a:outerShdw blurRad="50800" dist="1016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سهم منحني 8"/>
          <p:cNvSpPr/>
          <p:nvPr/>
        </p:nvSpPr>
        <p:spPr>
          <a:xfrm rot="10800000" flipV="1">
            <a:off x="-19837" y="3829345"/>
            <a:ext cx="3411571" cy="685598"/>
          </a:xfrm>
          <a:prstGeom prst="bentArrow">
            <a:avLst>
              <a:gd name="adj1" fmla="val 22854"/>
              <a:gd name="adj2" fmla="val 7975"/>
              <a:gd name="adj3" fmla="val 0"/>
              <a:gd name="adj4" fmla="val 99927"/>
            </a:avLst>
          </a:prstGeom>
          <a:solidFill>
            <a:srgbClr val="696969"/>
          </a:solidFill>
          <a:ln>
            <a:noFill/>
          </a:ln>
          <a:effectLst>
            <a:outerShdw blurRad="50800" dist="1016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دمعة 25"/>
          <p:cNvSpPr/>
          <p:nvPr/>
        </p:nvSpPr>
        <p:spPr>
          <a:xfrm rot="11645028">
            <a:off x="3294115" y="715539"/>
            <a:ext cx="397959" cy="368548"/>
          </a:xfrm>
          <a:prstGeom prst="teardrop">
            <a:avLst>
              <a:gd name="adj" fmla="val 200000"/>
            </a:avLst>
          </a:prstGeom>
          <a:solidFill>
            <a:srgbClr val="696969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دمعة 26"/>
          <p:cNvSpPr/>
          <p:nvPr/>
        </p:nvSpPr>
        <p:spPr>
          <a:xfrm rot="11645028">
            <a:off x="5979331" y="682764"/>
            <a:ext cx="397959" cy="368548"/>
          </a:xfrm>
          <a:prstGeom prst="teardrop">
            <a:avLst>
              <a:gd name="adj" fmla="val 200000"/>
            </a:avLst>
          </a:prstGeom>
          <a:solidFill>
            <a:srgbClr val="01AE8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1" name="مجموعة 20"/>
          <p:cNvGrpSpPr/>
          <p:nvPr/>
        </p:nvGrpSpPr>
        <p:grpSpPr>
          <a:xfrm>
            <a:off x="1910694" y="828120"/>
            <a:ext cx="1548445" cy="1465017"/>
            <a:chOff x="1889639" y="1055583"/>
            <a:chExt cx="1282890" cy="1241947"/>
          </a:xfrm>
        </p:grpSpPr>
        <p:sp>
          <p:nvSpPr>
            <p:cNvPr id="10" name="شكل بيضاوي 9"/>
            <p:cNvSpPr/>
            <p:nvPr/>
          </p:nvSpPr>
          <p:spPr>
            <a:xfrm>
              <a:off x="1889639" y="1055583"/>
              <a:ext cx="1282890" cy="1241947"/>
            </a:xfrm>
            <a:prstGeom prst="ellipse">
              <a:avLst/>
            </a:prstGeom>
            <a:solidFill>
              <a:srgbClr val="696969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بيضاوي 15"/>
            <p:cNvSpPr/>
            <p:nvPr/>
          </p:nvSpPr>
          <p:spPr>
            <a:xfrm>
              <a:off x="1978106" y="1149544"/>
              <a:ext cx="1105956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4460267" y="535948"/>
            <a:ext cx="1548445" cy="1465017"/>
            <a:chOff x="4215770" y="1110745"/>
            <a:chExt cx="1282890" cy="1241947"/>
          </a:xfrm>
        </p:grpSpPr>
        <p:sp>
          <p:nvSpPr>
            <p:cNvPr id="11" name="شكل بيضاوي 10"/>
            <p:cNvSpPr/>
            <p:nvPr/>
          </p:nvSpPr>
          <p:spPr>
            <a:xfrm>
              <a:off x="4215770" y="1110745"/>
              <a:ext cx="1282890" cy="1241947"/>
            </a:xfrm>
            <a:prstGeom prst="ellipse">
              <a:avLst/>
            </a:prstGeom>
            <a:solidFill>
              <a:srgbClr val="01AE81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4304237" y="1188438"/>
              <a:ext cx="1105956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8" name="دمعة 27"/>
          <p:cNvSpPr/>
          <p:nvPr/>
        </p:nvSpPr>
        <p:spPr>
          <a:xfrm rot="11645028">
            <a:off x="8406352" y="2556620"/>
            <a:ext cx="397959" cy="368548"/>
          </a:xfrm>
          <a:prstGeom prst="teardrop">
            <a:avLst>
              <a:gd name="adj" fmla="val 200000"/>
            </a:avLst>
          </a:prstGeom>
          <a:solidFill>
            <a:srgbClr val="F2CEB4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مجموعة 22"/>
          <p:cNvGrpSpPr/>
          <p:nvPr/>
        </p:nvGrpSpPr>
        <p:grpSpPr>
          <a:xfrm>
            <a:off x="6919910" y="2504986"/>
            <a:ext cx="1548445" cy="1465017"/>
            <a:chOff x="7185466" y="2794138"/>
            <a:chExt cx="1282890" cy="1241947"/>
          </a:xfrm>
        </p:grpSpPr>
        <p:sp>
          <p:nvSpPr>
            <p:cNvPr id="13" name="شكل بيضاوي 12"/>
            <p:cNvSpPr/>
            <p:nvPr/>
          </p:nvSpPr>
          <p:spPr>
            <a:xfrm>
              <a:off x="7185466" y="2794138"/>
              <a:ext cx="1282890" cy="1241947"/>
            </a:xfrm>
            <a:prstGeom prst="ellipse">
              <a:avLst/>
            </a:prstGeom>
            <a:solidFill>
              <a:srgbClr val="F2CEB4"/>
            </a:solidFill>
            <a:ln>
              <a:noFill/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شكل بيضاوي 17"/>
            <p:cNvSpPr/>
            <p:nvPr/>
          </p:nvSpPr>
          <p:spPr>
            <a:xfrm>
              <a:off x="7273933" y="2862508"/>
              <a:ext cx="1105956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0" name="دمعة 29"/>
          <p:cNvSpPr/>
          <p:nvPr/>
        </p:nvSpPr>
        <p:spPr>
          <a:xfrm rot="11596845">
            <a:off x="7890861" y="4487737"/>
            <a:ext cx="397959" cy="368548"/>
          </a:xfrm>
          <a:prstGeom prst="teardrop">
            <a:avLst>
              <a:gd name="adj" fmla="val 200000"/>
            </a:avLst>
          </a:prstGeom>
          <a:solidFill>
            <a:srgbClr val="017D5D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" name="مجموعة 23"/>
          <p:cNvGrpSpPr/>
          <p:nvPr/>
        </p:nvGrpSpPr>
        <p:grpSpPr>
          <a:xfrm>
            <a:off x="6185549" y="4321418"/>
            <a:ext cx="1548445" cy="1465017"/>
            <a:chOff x="6127840" y="4536419"/>
            <a:chExt cx="1282890" cy="1241947"/>
          </a:xfrm>
          <a:solidFill>
            <a:srgbClr val="017D5D"/>
          </a:solidFill>
        </p:grpSpPr>
        <p:sp>
          <p:nvSpPr>
            <p:cNvPr id="14" name="شكل بيضاوي 13"/>
            <p:cNvSpPr/>
            <p:nvPr/>
          </p:nvSpPr>
          <p:spPr>
            <a:xfrm>
              <a:off x="6127840" y="4536419"/>
              <a:ext cx="1282890" cy="1241947"/>
            </a:xfrm>
            <a:prstGeom prst="ellipse">
              <a:avLst/>
            </a:prstGeom>
            <a:grpFill/>
            <a:ln>
              <a:noFill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شكل بيضاوي 18"/>
            <p:cNvSpPr/>
            <p:nvPr/>
          </p:nvSpPr>
          <p:spPr>
            <a:xfrm>
              <a:off x="6216307" y="4624285"/>
              <a:ext cx="1105956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1" name="دمعة 30"/>
          <p:cNvSpPr/>
          <p:nvPr/>
        </p:nvSpPr>
        <p:spPr>
          <a:xfrm rot="11144360">
            <a:off x="3989149" y="4350739"/>
            <a:ext cx="397959" cy="368548"/>
          </a:xfrm>
          <a:prstGeom prst="teardrop">
            <a:avLst>
              <a:gd name="adj" fmla="val 200000"/>
            </a:avLst>
          </a:prstGeom>
          <a:solidFill>
            <a:srgbClr val="696969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5" name="مجموعة 24"/>
          <p:cNvGrpSpPr/>
          <p:nvPr/>
        </p:nvGrpSpPr>
        <p:grpSpPr>
          <a:xfrm>
            <a:off x="2363559" y="4362035"/>
            <a:ext cx="1548445" cy="1465017"/>
            <a:chOff x="3479039" y="4462338"/>
            <a:chExt cx="1282890" cy="1241947"/>
          </a:xfrm>
        </p:grpSpPr>
        <p:sp>
          <p:nvSpPr>
            <p:cNvPr id="15" name="شكل بيضاوي 14"/>
            <p:cNvSpPr/>
            <p:nvPr/>
          </p:nvSpPr>
          <p:spPr>
            <a:xfrm>
              <a:off x="3479039" y="4462338"/>
              <a:ext cx="1282890" cy="1241947"/>
            </a:xfrm>
            <a:prstGeom prst="ellipse">
              <a:avLst/>
            </a:prstGeom>
            <a:solidFill>
              <a:srgbClr val="69696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شكل بيضاوي 19"/>
            <p:cNvSpPr/>
            <p:nvPr/>
          </p:nvSpPr>
          <p:spPr>
            <a:xfrm>
              <a:off x="3568727" y="4544848"/>
              <a:ext cx="1105956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3391734" y="732584"/>
            <a:ext cx="2378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6060898" y="673472"/>
            <a:ext cx="249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8519037" y="2571068"/>
            <a:ext cx="249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7955818" y="4505726"/>
            <a:ext cx="249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093160" y="4362035"/>
            <a:ext cx="2493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1936779" y="1063189"/>
            <a:ext cx="14015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4" algn="ctr"/>
            <a:r>
              <a:rPr lang="ar-S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عدد المحكمين للبرنامج</a:t>
            </a:r>
          </a:p>
          <a:p>
            <a:pPr marL="0" lvl="4" algn="ctr"/>
            <a:r>
              <a:rPr lang="ar-SA" sz="1600" b="1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19 متخصص ومتخصصة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4533706" y="1006191"/>
            <a:ext cx="14015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4" algn="ctr"/>
            <a:r>
              <a:rPr lang="ar-S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مدة إعداده </a:t>
            </a:r>
          </a:p>
          <a:p>
            <a:pPr marL="0" lvl="4" algn="ctr"/>
            <a:r>
              <a:rPr lang="ar-SA" sz="1600" b="1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60 يوما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2500891" y="4583065"/>
            <a:ext cx="12737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4" algn="ctr"/>
            <a:r>
              <a:rPr lang="ar-S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التواصل للتنسيق</a:t>
            </a:r>
          </a:p>
          <a:p>
            <a:pPr marL="0" lvl="4" algn="ctr"/>
            <a:r>
              <a:rPr lang="ar-SA" sz="1600" b="1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(25) أكاديمية</a:t>
            </a:r>
          </a:p>
          <a:p>
            <a:pPr marL="0" lvl="4" algn="ctr"/>
            <a:r>
              <a:rPr lang="ar-SA" sz="1600" b="1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ومدربة</a:t>
            </a:r>
            <a:r>
              <a:rPr lang="ar-S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 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7043029" y="2744546"/>
            <a:ext cx="12737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4" algn="ctr"/>
            <a:r>
              <a:rPr lang="ar-S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عدد المتقدمات للبرنامج </a:t>
            </a:r>
          </a:p>
          <a:p>
            <a:pPr marL="0" lvl="4" algn="ctr"/>
            <a:r>
              <a:rPr lang="ar-SA" sz="1600" b="1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110 متقدمة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6299115" y="4551932"/>
            <a:ext cx="12737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4" algn="ctr"/>
            <a:r>
              <a:rPr lang="ar-S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المقابلات الشخصية</a:t>
            </a:r>
          </a:p>
          <a:p>
            <a:pPr marL="0" lvl="4" algn="ctr"/>
            <a:r>
              <a:rPr lang="ar-SA" sz="1600" b="1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45 مرشحة</a:t>
            </a:r>
          </a:p>
        </p:txBody>
      </p:sp>
      <p:pic>
        <p:nvPicPr>
          <p:cNvPr id="39" name="صورة 38" descr="العناوين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7330" y="269340"/>
            <a:ext cx="3505021" cy="520316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6602215" y="306575"/>
            <a:ext cx="29415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إحصائيات عامة للبرنامج</a:t>
            </a:r>
          </a:p>
        </p:txBody>
      </p:sp>
      <p:sp>
        <p:nvSpPr>
          <p:cNvPr id="45" name="سهم منحني 44"/>
          <p:cNvSpPr/>
          <p:nvPr/>
        </p:nvSpPr>
        <p:spPr>
          <a:xfrm rot="10800000" flipV="1">
            <a:off x="-5920" y="3676437"/>
            <a:ext cx="5178419" cy="685598"/>
          </a:xfrm>
          <a:prstGeom prst="bentArrow">
            <a:avLst>
              <a:gd name="adj1" fmla="val 22854"/>
              <a:gd name="adj2" fmla="val 7975"/>
              <a:gd name="adj3" fmla="val 0"/>
              <a:gd name="adj4" fmla="val 99927"/>
            </a:avLst>
          </a:prstGeom>
          <a:solidFill>
            <a:srgbClr val="990033"/>
          </a:solidFill>
          <a:ln>
            <a:noFill/>
          </a:ln>
          <a:effectLst>
            <a:outerShdw blurRad="50800" dist="1016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grpSp>
        <p:nvGrpSpPr>
          <p:cNvPr id="47" name="مجموعة 46"/>
          <p:cNvGrpSpPr/>
          <p:nvPr/>
        </p:nvGrpSpPr>
        <p:grpSpPr>
          <a:xfrm>
            <a:off x="4333382" y="4234031"/>
            <a:ext cx="1548445" cy="1465017"/>
            <a:chOff x="3479039" y="4462338"/>
            <a:chExt cx="1282890" cy="1241947"/>
          </a:xfrm>
        </p:grpSpPr>
        <p:sp>
          <p:nvSpPr>
            <p:cNvPr id="48" name="شكل بيضاوي 47"/>
            <p:cNvSpPr/>
            <p:nvPr/>
          </p:nvSpPr>
          <p:spPr>
            <a:xfrm>
              <a:off x="3479039" y="4462338"/>
              <a:ext cx="1282890" cy="1241947"/>
            </a:xfrm>
            <a:prstGeom prst="ellipse">
              <a:avLst/>
            </a:prstGeom>
            <a:solidFill>
              <a:srgbClr val="696969"/>
            </a:solidFill>
            <a:ln>
              <a:noFill/>
            </a:ln>
            <a:effectLst>
              <a:outerShdw blurRad="2032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شكل بيضاوي 48"/>
            <p:cNvSpPr/>
            <p:nvPr/>
          </p:nvSpPr>
          <p:spPr>
            <a:xfrm>
              <a:off x="3568727" y="4544848"/>
              <a:ext cx="1105956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990033"/>
              </a:solidFill>
            </a:ln>
            <a:effectLst>
              <a:outerShdw blurRad="2286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0" name="مربع نص 49"/>
          <p:cNvSpPr txBox="1"/>
          <p:nvPr/>
        </p:nvSpPr>
        <p:spPr>
          <a:xfrm>
            <a:off x="4501350" y="4455557"/>
            <a:ext cx="127378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4" algn="ctr"/>
            <a:r>
              <a:rPr lang="ar-S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المجتازات والمقبولات في البرنامج</a:t>
            </a:r>
          </a:p>
          <a:p>
            <a:pPr marL="0" lvl="4" algn="ctr"/>
            <a:r>
              <a:rPr lang="ar-SA" sz="1600" b="1" dirty="0">
                <a:solidFill>
                  <a:srgbClr val="696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+mj-cs"/>
              </a:rPr>
              <a:t>(32) مستفيدة</a:t>
            </a:r>
            <a:endParaRPr lang="ar-SA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+mj-cs"/>
            </a:endParaRPr>
          </a:p>
        </p:txBody>
      </p:sp>
      <p:sp>
        <p:nvSpPr>
          <p:cNvPr id="51" name="دمعة 50"/>
          <p:cNvSpPr/>
          <p:nvPr/>
        </p:nvSpPr>
        <p:spPr>
          <a:xfrm rot="9999090">
            <a:off x="5894171" y="4243646"/>
            <a:ext cx="397959" cy="368548"/>
          </a:xfrm>
          <a:prstGeom prst="teardrop">
            <a:avLst>
              <a:gd name="adj" fmla="val 200000"/>
            </a:avLst>
          </a:prstGeom>
          <a:solidFill>
            <a:srgbClr val="990033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066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pic>
        <p:nvPicPr>
          <p:cNvPr id="6" name="صورة 5" descr="العناوين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237" y="514740"/>
            <a:ext cx="3285508" cy="64807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916498" y="629139"/>
            <a:ext cx="1758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إحصائيات عامة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39231"/>
              </p:ext>
            </p:extLst>
          </p:nvPr>
        </p:nvGraphicFramePr>
        <p:xfrm>
          <a:off x="2070748" y="1608464"/>
          <a:ext cx="6604000" cy="2225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0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البيان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الإحصائية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D5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اللقاءات التدريبية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14 لقاء تدريبي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الورش والحلقات النقاشية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5  حلقات نقاشية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التكاليف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4 تكاليف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المتدربات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32 متدربة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عدد الاستشارات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b="1" kern="1200" dirty="0">
                          <a:solidFill>
                            <a:srgbClr val="017D5D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100 استشارة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5" y="3729364"/>
            <a:ext cx="3411868" cy="2351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02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18" name="مربع نص 17"/>
          <p:cNvSpPr txBox="1"/>
          <p:nvPr/>
        </p:nvSpPr>
        <p:spPr>
          <a:xfrm>
            <a:off x="1518072" y="1756098"/>
            <a:ext cx="655272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مرونة الخطة التدريبية ومناسبتها للمتدربات.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تحكيم الخطة التدريبية من قبل 19 متخصص ومتخصصة في المجال.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الإقبال على التسجيل في البرنامج، وترشيح المتقدمات من قبل لجنة متخصصة.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حصول المتدربات على شهادة معتمدة في نهاية البرنامج.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تقديم الدورات واللقاءات من مدربات متخصصات و على مستوى عالي من الخبرة.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المتابعة المستمرة للمتدربات في تنفيذ التكاليف.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المساندة المتميزة من الكادر الإداري في تنفيذ مراحل البرنامج وتوفير الاحتياج.</a:t>
            </a:r>
          </a:p>
          <a:p>
            <a:pPr marL="342900" lvl="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rgbClr val="017D5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التواصل والتنسيق  مع المدربات بشكل دوري للتأكد من جودة المادة المطروحة وتوفير احتياج الدورات.</a:t>
            </a:r>
          </a:p>
        </p:txBody>
      </p:sp>
      <p:pic>
        <p:nvPicPr>
          <p:cNvPr id="19" name="صورة 18" descr="العناوين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276" y="849784"/>
            <a:ext cx="4365628" cy="648072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432324" y="99380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مميزات البرنامج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50" y="4314473"/>
            <a:ext cx="2308250" cy="17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19918</TotalTime>
  <Words>5152</Words>
  <Application>Microsoft Office PowerPoint</Application>
  <PresentationFormat>A4 Paper (210x297 mm)</PresentationFormat>
  <Paragraphs>1212</Paragraphs>
  <Slides>57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68" baseType="lpstr">
      <vt:lpstr>ae_AlMateen</vt:lpstr>
      <vt:lpstr>Arial</vt:lpstr>
      <vt:lpstr>Calibri</vt:lpstr>
      <vt:lpstr>Calibri Light</vt:lpstr>
      <vt:lpstr>Khalid Art bold</vt:lpstr>
      <vt:lpstr>Monotype Koufi</vt:lpstr>
      <vt:lpstr>Roboto</vt:lpstr>
      <vt:lpstr>Times New Roman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Windows 10</cp:lastModifiedBy>
  <cp:revision>254</cp:revision>
  <dcterms:created xsi:type="dcterms:W3CDTF">2019-12-08T18:04:34Z</dcterms:created>
  <dcterms:modified xsi:type="dcterms:W3CDTF">2021-01-30T06:41:40Z</dcterms:modified>
</cp:coreProperties>
</file>